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13"/>
  </p:notesMasterIdLst>
  <p:handoutMasterIdLst>
    <p:handoutMasterId r:id="rId14"/>
  </p:handoutMasterIdLst>
  <p:sldIdLst>
    <p:sldId id="256" r:id="rId2"/>
    <p:sldId id="761" r:id="rId3"/>
    <p:sldId id="832" r:id="rId4"/>
    <p:sldId id="830" r:id="rId5"/>
    <p:sldId id="831" r:id="rId6"/>
    <p:sldId id="833" r:id="rId7"/>
    <p:sldId id="834" r:id="rId8"/>
    <p:sldId id="836" r:id="rId9"/>
    <p:sldId id="827" r:id="rId10"/>
    <p:sldId id="837" r:id="rId11"/>
    <p:sldId id="835" r:id="rId12"/>
  </p:sldIdLst>
  <p:sldSz cx="9144000" cy="6858000" type="screen4x3"/>
  <p:notesSz cx="6669088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1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7890" autoAdjust="0"/>
  </p:normalViewPr>
  <p:slideViewPr>
    <p:cSldViewPr showGuides="1">
      <p:cViewPr varScale="1">
        <p:scale>
          <a:sx n="61" d="100"/>
          <a:sy n="61" d="100"/>
        </p:scale>
        <p:origin x="1372" y="60"/>
      </p:cViewPr>
      <p:guideLst>
        <p:guide orient="horz" pos="311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90665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49" tIns="45674" rIns="91349" bIns="45674" numCol="1" anchor="t" anchorCtr="0" compatLnSpc="1">
            <a:prstTxWarp prst="textNoShape">
              <a:avLst/>
            </a:prstTxWarp>
          </a:bodyPr>
          <a:lstStyle>
            <a:lvl1pPr defTabSz="91349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867" y="1"/>
            <a:ext cx="2890665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49" tIns="45674" rIns="91349" bIns="45674" numCol="1" anchor="t" anchorCtr="0" compatLnSpc="1">
            <a:prstTxWarp prst="textNoShape">
              <a:avLst/>
            </a:prstTxWarp>
          </a:bodyPr>
          <a:lstStyle>
            <a:lvl1pPr algn="r" defTabSz="91349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631"/>
            <a:ext cx="2890665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49" tIns="45674" rIns="91349" bIns="45674" numCol="1" anchor="b" anchorCtr="0" compatLnSpc="1">
            <a:prstTxWarp prst="textNoShape">
              <a:avLst/>
            </a:prstTxWarp>
          </a:bodyPr>
          <a:lstStyle>
            <a:lvl1pPr defTabSz="91349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867" y="9428631"/>
            <a:ext cx="2890665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49" tIns="45674" rIns="91349" bIns="45674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1A212FC-EDD5-4546-B728-70AB5433ED1D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90665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49" tIns="45674" rIns="91349" bIns="45674" numCol="1" anchor="t" anchorCtr="0" compatLnSpc="1">
            <a:prstTxWarp prst="textNoShape">
              <a:avLst/>
            </a:prstTxWarp>
          </a:bodyPr>
          <a:lstStyle>
            <a:lvl1pPr defTabSz="91349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867" y="1"/>
            <a:ext cx="2890665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49" tIns="45674" rIns="91349" bIns="45674" numCol="1" anchor="t" anchorCtr="0" compatLnSpc="1">
            <a:prstTxWarp prst="textNoShape">
              <a:avLst/>
            </a:prstTxWarp>
          </a:bodyPr>
          <a:lstStyle>
            <a:lvl1pPr algn="r" defTabSz="91349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7250" y="746125"/>
            <a:ext cx="4957763" cy="3719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599" y="4715113"/>
            <a:ext cx="5335893" cy="4469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49" tIns="45674" rIns="91349" bIns="456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631"/>
            <a:ext cx="2890665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49" tIns="45674" rIns="91349" bIns="45674" numCol="1" anchor="b" anchorCtr="0" compatLnSpc="1">
            <a:prstTxWarp prst="textNoShape">
              <a:avLst/>
            </a:prstTxWarp>
          </a:bodyPr>
          <a:lstStyle>
            <a:lvl1pPr defTabSz="91349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867" y="9428631"/>
            <a:ext cx="2890665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49" tIns="45674" rIns="91349" bIns="45674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A2D8A86-B018-4A30-B653-343B9229F6AA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7713" indent="-287338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0938" indent="-230188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900" indent="-230188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3275" indent="-230188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0475" indent="-230188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675" indent="-230188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4875" indent="-230188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2075" indent="-230188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0A481-A3ED-487B-ADF7-8BFA6E88866B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</p:grpSp>
      <p:sp>
        <p:nvSpPr>
          <p:cNvPr id="26935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269352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5F5A3-11D5-49B1-A79B-CE3DCF5E62DD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040953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9F8A1-F8E8-4EFF-AC62-56AB0C4F0824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682881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187A7-FBBF-4C3D-8687-77767D9E9EEC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367275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19300-D83B-4D1A-857F-2798C0FF0E80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76222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B937C-3CD7-4685-92AB-D6C10F55F18C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346136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6EA17-8705-4AF8-BAD9-6A6FD2BE24BF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649795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1CFB1-7D3F-43FA-8DE2-8DF6EF6A5F09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381797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D44FF-0E96-4BC7-BFA5-B1E161EA05E6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422339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96EBC-D272-49B1-A6B7-2D930860D6B7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165525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3D58D-64B0-4F31-83BF-275E58E0330B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435572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C8C1B-E656-4387-9EB6-350321489CFF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85826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24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268291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268292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268293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268294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268295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268296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268297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268298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268299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268300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268301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268302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268303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268304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268305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268306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268307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268308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268309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268310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268311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268312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268313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268314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268315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268316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268317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268318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268319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268320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268321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268322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268323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  <p:sp>
          <p:nvSpPr>
            <p:cNvPr id="268324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r-BE"/>
            </a:p>
          </p:txBody>
        </p:sp>
      </p:grpSp>
      <p:sp>
        <p:nvSpPr>
          <p:cNvPr id="268325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6832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68327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8328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8329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C35C96F-1F11-443D-9F88-477EAF957A7A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54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CC191BE-D251-4F5F-8EA3-20D080625B90}" type="slidenum">
              <a:rPr lang="en-GB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GB" altLang="en-US" sz="1200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341686"/>
            <a:ext cx="8496300" cy="2519362"/>
          </a:xfrm>
        </p:spPr>
        <p:txBody>
          <a:bodyPr/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pl-PL" sz="1800" b="1" dirty="0" smtClean="0">
                <a:effectLst/>
                <a:latin typeface="Times New Roman" panose="02020603050405020304" pitchFamily="18" charset="0"/>
              </a:rPr>
              <a:t/>
            </a:r>
            <a:br>
              <a:rPr lang="pl-PL" sz="1800" b="1" dirty="0" smtClean="0">
                <a:effectLst/>
                <a:latin typeface="Times New Roman" panose="02020603050405020304" pitchFamily="18" charset="0"/>
              </a:rPr>
            </a:br>
            <a:r>
              <a:rPr lang="pl-PL" sz="1800" dirty="0" smtClean="0">
                <a:effectLst/>
                <a:latin typeface="Times New Roman" panose="02020603050405020304" pitchFamily="18" charset="0"/>
              </a:rPr>
              <a:t>„Walutowe” kredyty hipoteczne </a:t>
            </a:r>
            <a:br>
              <a:rPr lang="pl-PL" sz="1800" dirty="0" smtClean="0">
                <a:effectLst/>
                <a:latin typeface="Times New Roman" panose="02020603050405020304" pitchFamily="18" charset="0"/>
              </a:rPr>
            </a:br>
            <a:r>
              <a:rPr lang="pl-PL" sz="1800" dirty="0" smtClean="0">
                <a:effectLst/>
                <a:latin typeface="Times New Roman" panose="02020603050405020304" pitchFamily="18" charset="0"/>
              </a:rPr>
              <a:t>w świetle najnowszego orzecznictwa TSUE – 20.05.2024 r.</a:t>
            </a:r>
            <a:br>
              <a:rPr lang="pl-PL" sz="1800" dirty="0" smtClean="0">
                <a:effectLst/>
                <a:latin typeface="Times New Roman" panose="02020603050405020304" pitchFamily="18" charset="0"/>
              </a:rPr>
            </a:br>
            <a:r>
              <a:rPr lang="pl-PL" sz="1800" dirty="0">
                <a:effectLst/>
                <a:latin typeface="Times New Roman" panose="02020603050405020304" pitchFamily="18" charset="0"/>
              </a:rPr>
              <a:t/>
            </a:r>
            <a:br>
              <a:rPr lang="pl-PL" sz="1800" dirty="0">
                <a:effectLst/>
                <a:latin typeface="Times New Roman" panose="02020603050405020304" pitchFamily="18" charset="0"/>
              </a:rPr>
            </a:br>
            <a:r>
              <a:rPr lang="pl-PL" sz="1800" dirty="0">
                <a:effectLst/>
                <a:latin typeface="Times New Roman" panose="02020603050405020304" pitchFamily="18" charset="0"/>
              </a:rPr>
              <a:t>PANEL 2</a:t>
            </a:r>
            <a:br>
              <a:rPr lang="pl-PL" sz="1800" dirty="0">
                <a:effectLst/>
                <a:latin typeface="Times New Roman" panose="02020603050405020304" pitchFamily="18" charset="0"/>
              </a:rPr>
            </a:br>
            <a:r>
              <a:rPr lang="pl-PL" sz="1800" dirty="0">
                <a:effectLst/>
                <a:latin typeface="Times New Roman" panose="02020603050405020304" pitchFamily="18" charset="0"/>
              </a:rPr>
              <a:t>Dopuszczalność stwierdzenia nieważności umowy i zastępowalność powstałych luk w umowie </a:t>
            </a:r>
            <a:r>
              <a:rPr lang="pl-PL" sz="1800" dirty="0" smtClean="0">
                <a:effectLst/>
                <a:latin typeface="Times New Roman" panose="02020603050405020304" pitchFamily="18" charset="0"/>
              </a:rPr>
              <a:t>na </a:t>
            </a:r>
            <a:r>
              <a:rPr lang="pl-PL" sz="1800" dirty="0">
                <a:effectLst/>
                <a:latin typeface="Times New Roman" panose="02020603050405020304" pitchFamily="18" charset="0"/>
              </a:rPr>
              <a:t>tle poglądów judykatury </a:t>
            </a:r>
            <a:r>
              <a:rPr lang="pl-PL" sz="1800" dirty="0" smtClean="0">
                <a:effectLst/>
                <a:latin typeface="Times New Roman" panose="02020603050405020304" pitchFamily="18" charset="0"/>
              </a:rPr>
              <a:t>TSUE</a:t>
            </a:r>
            <a:br>
              <a:rPr lang="pl-PL" sz="1800" dirty="0" smtClean="0">
                <a:effectLst/>
                <a:latin typeface="Times New Roman" panose="02020603050405020304" pitchFamily="18" charset="0"/>
              </a:rPr>
            </a:br>
            <a:r>
              <a:rPr lang="pl-PL" sz="1800" dirty="0" smtClean="0">
                <a:effectLst/>
                <a:latin typeface="Times New Roman" panose="02020603050405020304" pitchFamily="18" charset="0"/>
              </a:rPr>
              <a:t/>
            </a:r>
            <a:br>
              <a:rPr lang="pl-PL" sz="1800" dirty="0" smtClean="0">
                <a:effectLst/>
                <a:latin typeface="Times New Roman" panose="02020603050405020304" pitchFamily="18" charset="0"/>
              </a:rPr>
            </a:br>
            <a:r>
              <a:rPr lang="pl-PL" sz="2400" dirty="0">
                <a:effectLst/>
                <a:latin typeface="Times New Roman" panose="02020603050405020304" pitchFamily="18" charset="0"/>
              </a:rPr>
              <a:t/>
            </a:r>
            <a:br>
              <a:rPr lang="pl-PL" sz="2400" dirty="0">
                <a:effectLst/>
                <a:latin typeface="Times New Roman" panose="02020603050405020304" pitchFamily="18" charset="0"/>
              </a:rPr>
            </a:br>
            <a:r>
              <a:rPr lang="pl-PL" sz="2400" b="1" dirty="0">
                <a:effectLst/>
                <a:latin typeface="Times New Roman" panose="02020603050405020304" pitchFamily="18" charset="0"/>
              </a:rPr>
              <a:t>„Szczególnie niekorzystne konsekwencje” </a:t>
            </a:r>
            <a:r>
              <a:rPr lang="pl-PL" sz="2400" b="1" dirty="0" smtClean="0">
                <a:effectLst/>
                <a:latin typeface="Times New Roman" panose="02020603050405020304" pitchFamily="18" charset="0"/>
              </a:rPr>
              <a:t/>
            </a:r>
            <a:br>
              <a:rPr lang="pl-PL" sz="2400" b="1" dirty="0" smtClean="0">
                <a:effectLst/>
                <a:latin typeface="Times New Roman" panose="02020603050405020304" pitchFamily="18" charset="0"/>
              </a:rPr>
            </a:br>
            <a:r>
              <a:rPr lang="pl-PL" sz="2400" b="1" dirty="0" smtClean="0">
                <a:effectLst/>
                <a:latin typeface="Times New Roman" panose="02020603050405020304" pitchFamily="18" charset="0"/>
              </a:rPr>
              <a:t>i </a:t>
            </a:r>
            <a:r>
              <a:rPr lang="pl-PL" sz="2400" b="1" dirty="0">
                <a:effectLst/>
                <a:latin typeface="Times New Roman" panose="02020603050405020304" pitchFamily="18" charset="0"/>
              </a:rPr>
              <a:t>zastępowalność luk powstałych w umowie</a:t>
            </a:r>
            <a:r>
              <a:rPr lang="pl-PL" sz="2400" dirty="0">
                <a:effectLst/>
                <a:latin typeface="Times New Roman" panose="02020603050405020304" pitchFamily="18" charset="0"/>
              </a:rPr>
              <a:t/>
            </a:r>
            <a:br>
              <a:rPr lang="pl-PL" sz="2400" dirty="0">
                <a:effectLst/>
                <a:latin typeface="Times New Roman" panose="02020603050405020304" pitchFamily="18" charset="0"/>
              </a:rPr>
            </a:br>
            <a:r>
              <a:rPr lang="et-EE" sz="2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t-EE" sz="2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50825" y="3573463"/>
            <a:ext cx="8569325" cy="2431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t-EE" dirty="0"/>
              <a:t>			</a:t>
            </a: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pl-PL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adw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Krzysztof Pacuła</a:t>
            </a:r>
          </a:p>
          <a:p>
            <a:pPr algn="ctr" eaLnBrk="1" hangingPunct="1">
              <a:defRPr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Przedstawione poglądy są opiniami własnymi autora i nie mogą być traktowane jako stanowisko instytucji, z którymi jest związany.</a:t>
            </a:r>
          </a:p>
          <a:p>
            <a:pPr eaLnBrk="1" hangingPunct="1">
              <a:defRPr/>
            </a:pPr>
            <a:endParaRPr lang="et-EE" dirty="0"/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t-EE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n-GB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71B46AD-8B86-4AAB-90AC-ECA543B612CC}" type="slidenum">
              <a:rPr lang="en-GB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GB" altLang="en-US" sz="120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44624"/>
            <a:ext cx="8579296" cy="5832475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4</a:t>
            </a: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. </a:t>
            </a: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Czy </a:t>
            </a: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tylko konsekwencje ekonomiczne / finansowe?</a:t>
            </a:r>
            <a:endParaRPr lang="pl-PL" sz="1600" dirty="0" smtClean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endParaRPr lang="pl-PL" sz="1600" dirty="0" smtClean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Czy </a:t>
            </a: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to można odnieść do innych umów, które nie dotyczą już świadczenia usług tak jak w ww. stanie faktycznym ale np. do umów kredytu? </a:t>
            </a:r>
          </a:p>
          <a:p>
            <a:pPr marL="0" indent="0" algn="just">
              <a:buNone/>
              <a:defRPr/>
            </a:pPr>
            <a:endParaRPr lang="pl-PL" sz="1600" dirty="0" smtClean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wyrok </a:t>
            </a: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z 12.10.23 r., </a:t>
            </a:r>
            <a:r>
              <a:rPr lang="pl-PL" sz="1600" dirty="0" err="1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Luminor</a:t>
            </a: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 Bank, C-645/22 (LT</a:t>
            </a: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), pkt 33:</a:t>
            </a:r>
          </a:p>
          <a:p>
            <a:pPr marL="0" indent="0" algn="just">
              <a:buNone/>
              <a:defRPr/>
            </a:pPr>
            <a:endParaRPr lang="pl-PL" sz="1600" dirty="0" smtClean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„Jedynie w przypadku, gdyby unieważnienie umowy naraziło konsumenta na szczególnie niekorzystne konsekwencje, takie jak postawienie go w sytuacji niepewności prawnej, lecz których nie można ograniczyć do skutków o charakterze czysto finansowym, sąd krajowy ma możliwość zastąpienia nieuczciwego warunku […]” </a:t>
            </a:r>
          </a:p>
          <a:p>
            <a:pPr marL="0" indent="0" algn="just">
              <a:buNone/>
              <a:defRPr/>
            </a:pPr>
            <a:endParaRPr lang="pl-PL" sz="1600" dirty="0">
              <a:effectLst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endParaRPr lang="pl-PL" sz="1600" dirty="0">
              <a:effectLst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endParaRPr lang="pl-PL" sz="1600" dirty="0">
              <a:effectLst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endParaRPr lang="pl-PL" sz="1600" dirty="0" smtClean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endParaRPr lang="pl-PL" sz="1600" dirty="0" smtClean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58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71B46AD-8B86-4AAB-90AC-ECA543B612CC}" type="slidenum">
              <a:rPr lang="en-GB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GB" altLang="en-US" sz="120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44624"/>
            <a:ext cx="8579296" cy="5832475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5. Zamiast podsumowania</a:t>
            </a:r>
            <a:endParaRPr lang="pl-PL" sz="1600" dirty="0" smtClean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endParaRPr lang="pl-PL" sz="1600" dirty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endParaRPr lang="pl-PL" sz="1600" dirty="0" smtClean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endParaRPr lang="pl-PL" sz="1600" dirty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endParaRPr lang="pl-PL" sz="1600" dirty="0" smtClean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1/ koncept „szczególnie niekorzystnych konsekwencji” granice TSUE ale ocenia sąd krajowy;</a:t>
            </a:r>
          </a:p>
          <a:p>
            <a:pPr marL="0" indent="0" algn="just">
              <a:buNone/>
              <a:defRPr/>
            </a:pPr>
            <a:endParaRPr lang="pl-PL" sz="1600" dirty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endParaRPr lang="pl-PL" sz="1600" dirty="0" smtClean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2/ ocena ad casum;</a:t>
            </a:r>
          </a:p>
          <a:p>
            <a:pPr marL="0" indent="0" algn="just">
              <a:buNone/>
              <a:defRPr/>
            </a:pPr>
            <a:endParaRPr lang="pl-PL" sz="1600" dirty="0" smtClean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endParaRPr lang="pl-PL" sz="1600" dirty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3/ </a:t>
            </a:r>
            <a:r>
              <a:rPr lang="pl-PL" sz="1600" dirty="0" smtClean="0">
                <a:effectLst/>
                <a:ea typeface="Cambria" panose="02040503050406030204" pitchFamily="18" charset="0"/>
                <a:cs typeface="Calibri" panose="020F0502020204030204" pitchFamily="34" charset="0"/>
              </a:rPr>
              <a:t>nie </a:t>
            </a:r>
            <a:r>
              <a:rPr lang="pl-PL" sz="1600" dirty="0">
                <a:effectLst/>
                <a:ea typeface="Cambria" panose="02040503050406030204" pitchFamily="18" charset="0"/>
                <a:cs typeface="Calibri" panose="020F0502020204030204" pitchFamily="34" charset="0"/>
              </a:rPr>
              <a:t>można </a:t>
            </a:r>
            <a:r>
              <a:rPr lang="pl-PL" sz="1600" dirty="0" smtClean="0">
                <a:effectLst/>
                <a:ea typeface="Cambria" panose="02040503050406030204" pitchFamily="18" charset="0"/>
                <a:cs typeface="Calibri" panose="020F0502020204030204" pitchFamily="34" charset="0"/>
              </a:rPr>
              <a:t>ich ograniczyć </a:t>
            </a:r>
            <a:r>
              <a:rPr lang="pl-PL" sz="1600" dirty="0">
                <a:effectLst/>
                <a:ea typeface="Cambria" panose="02040503050406030204" pitchFamily="18" charset="0"/>
                <a:cs typeface="Calibri" panose="020F0502020204030204" pitchFamily="34" charset="0"/>
              </a:rPr>
              <a:t>do skutków o charakterze czysto </a:t>
            </a:r>
            <a:r>
              <a:rPr lang="pl-PL" sz="1600" dirty="0" smtClean="0">
                <a:effectLst/>
                <a:ea typeface="Cambria" panose="02040503050406030204" pitchFamily="18" charset="0"/>
                <a:cs typeface="Calibri" panose="020F0502020204030204" pitchFamily="34" charset="0"/>
              </a:rPr>
              <a:t>finansowym; także stan niepewności prawnej</a:t>
            </a:r>
            <a:r>
              <a:rPr lang="pl-PL" sz="1600" dirty="0">
                <a:effectLst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pl-PL" sz="1600" dirty="0" smtClean="0">
                <a:effectLst/>
                <a:ea typeface="Cambria" panose="02040503050406030204" pitchFamily="18" charset="0"/>
                <a:cs typeface="Calibri" panose="020F0502020204030204" pitchFamily="34" charset="0"/>
              </a:rPr>
              <a:t>(pamiętając, że „konsekwencje” mają być „szczególnie niekorzystne”)</a:t>
            </a:r>
            <a:endParaRPr lang="pl-PL" sz="1600" dirty="0" smtClean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endParaRPr lang="pl-PL" sz="1600" dirty="0" smtClean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endParaRPr lang="pl-PL" sz="1600" dirty="0" smtClean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4/ ocenić należy to, jak </a:t>
            </a: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kształtować się będzie sytuacja tego konsumenta na gruncie prawa materialnego w kontekście pozasądowym i sądowym, jak również to, jaka będzie jego sytuacja procesowa w innych </a:t>
            </a: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postępowaniach;</a:t>
            </a:r>
          </a:p>
          <a:p>
            <a:pPr marL="0" indent="0" algn="just">
              <a:buNone/>
              <a:defRPr/>
            </a:pPr>
            <a:endParaRPr lang="pl-PL" sz="1600" dirty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endParaRPr lang="pl-PL" sz="1600" dirty="0" smtClean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094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71B46AD-8B86-4AAB-90AC-ECA543B612CC}" type="slidenum">
              <a:rPr lang="en-GB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GB" altLang="en-US" sz="120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44624"/>
            <a:ext cx="8579296" cy="5832475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1. Zarys problemu</a:t>
            </a:r>
          </a:p>
          <a:p>
            <a:pPr marL="0" indent="0" algn="ctr">
              <a:buNone/>
              <a:defRPr/>
            </a:pPr>
            <a:endParaRPr lang="pl-PL" sz="1600" dirty="0" smtClean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ctr">
              <a:buNone/>
              <a:defRPr/>
            </a:pPr>
            <a:endParaRPr lang="pl-PL" sz="1600" dirty="0" smtClean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ctr">
              <a:buNone/>
              <a:defRPr/>
            </a:pPr>
            <a:endParaRPr lang="pl-PL" sz="1600" dirty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ctr">
              <a:buNone/>
              <a:defRPr/>
            </a:pP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Artykuł </a:t>
            </a: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6 ust. 1 dyrektywy 93/13</a:t>
            </a:r>
          </a:p>
          <a:p>
            <a:pPr marL="0" indent="0" algn="just">
              <a:buNone/>
              <a:defRPr/>
            </a:pP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„Państwa członkowskie stanowią, że na mocy prawa krajowego nieuczciwe warunki w umowach zawieranych przez sprzedawców lub dostawców [przedsiębiorców] z konsumentami nie będą wiążące dla konsumenta, a umowa w pozostałej części będzie nadal obowiązywała strony, jeżeli jest to możliwe po wyłączeniu z niej nieuczciwych warunków</a:t>
            </a: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”.</a:t>
            </a:r>
          </a:p>
          <a:p>
            <a:pPr marL="0" indent="0" algn="just">
              <a:buNone/>
              <a:defRPr/>
            </a:pPr>
            <a:endParaRPr lang="pl-PL" sz="1600" dirty="0" smtClean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endParaRPr lang="pl-PL" sz="1600" dirty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ctr">
              <a:buNone/>
              <a:defRPr/>
            </a:pP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Jak postąpić kiedy nie jest to możliwe i umowa nie może dalej obowiązywać?</a:t>
            </a:r>
            <a:endParaRPr lang="pl-PL" sz="1600" dirty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50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71B46AD-8B86-4AAB-90AC-ECA543B612CC}" type="slidenum">
              <a:rPr lang="en-GB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GB" altLang="en-US" sz="120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44624"/>
            <a:ext cx="8579296" cy="5832475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1. Zarys problemu</a:t>
            </a:r>
          </a:p>
          <a:p>
            <a:pPr marL="0" indent="0" algn="just">
              <a:buNone/>
              <a:defRPr/>
            </a:pPr>
            <a:endParaRPr lang="pl-PL" sz="1600" dirty="0" smtClean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wyr. z 30 kwietnia 2014 r., </a:t>
            </a:r>
            <a:r>
              <a:rPr lang="pl-PL" sz="1600" dirty="0" err="1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Kasler</a:t>
            </a: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, C-26/13 (HU</a:t>
            </a: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):</a:t>
            </a:r>
            <a:endParaRPr lang="pl-PL" sz="1600" dirty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„Art. 6 ust. 1 dyrektywy 93/13 </a:t>
            </a:r>
            <a:r>
              <a:rPr lang="pl-PL" sz="1600" b="1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nie stoi na przeszkodzie </a:t>
            </a: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temu, by sąd krajowy uchylił, zgodnie z zasadami prawa zobowiązań, nieuczciwy warunek poprzez zastąpienie go </a:t>
            </a:r>
            <a:r>
              <a:rPr lang="pl-PL" sz="1600" b="1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przepisem prawa krajowego o charakterze </a:t>
            </a:r>
            <a:r>
              <a:rPr lang="pl-PL" sz="1600" b="1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dyspozytywnym </a:t>
            </a: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[…]</a:t>
            </a:r>
            <a:endParaRPr lang="pl-PL" sz="1600" dirty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endParaRPr lang="pl-PL" sz="1600" dirty="0" smtClean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takie </a:t>
            </a: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rozwiązania jest "w pełni uzasadnione" w świetle celu dyrektywy 93/13; przywraca się w ten sposób to co Trybunał określa zastąpieniem ustanowionej w umowie "równowagi formalnej między prawami i obowiązkami stron" przez "równowagę rzeczywistą, pozwalającą na przywrócenie równości stron bez konieczności unieważniania wszystkich umów zawierających nieuczciwe </a:t>
            </a: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warunki”</a:t>
            </a:r>
          </a:p>
          <a:p>
            <a:pPr marL="0" indent="0" algn="just">
              <a:buNone/>
              <a:defRPr/>
            </a:pPr>
            <a:endParaRPr lang="pl-PL" sz="1600" dirty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[W przeciwnym razie] konsument </a:t>
            </a: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mógłby zostać narażony na </a:t>
            </a:r>
            <a:r>
              <a:rPr lang="pl-PL" sz="1600" b="1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szczególnie niekorzystne konsekwencje</a:t>
            </a: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, skutkiem czego osiągnięcie skutku odstraszającego wynikającego z unieważnienia umowy byłoby zagrożone</a:t>
            </a: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buNone/>
              <a:defRPr/>
            </a:pPr>
            <a:endParaRPr lang="pl-PL" sz="1600" dirty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Takie unieważnienie bowiem wywiera co do zasady takie same następstwa </a:t>
            </a:r>
            <a:r>
              <a:rPr lang="pl-PL" sz="1600" b="1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jak postawienie pozostałej do spłaty kwoty kredytu w stan natychmiastowej wymagalności</a:t>
            </a: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, co może przekraczać możliwości finansowe konsumenta </a:t>
            </a: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[…]”</a:t>
            </a:r>
            <a:endParaRPr lang="pl-PL" sz="1600" dirty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endParaRPr lang="pl-PL" sz="1600" dirty="0" smtClean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11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71B46AD-8B86-4AAB-90AC-ECA543B612CC}" type="slidenum">
              <a:rPr lang="en-GB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GB" altLang="en-US" sz="120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44624"/>
            <a:ext cx="8579296" cy="5832475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1. Zarys problemu</a:t>
            </a:r>
          </a:p>
          <a:p>
            <a:pPr marL="0" indent="0" algn="ctr">
              <a:buNone/>
              <a:defRPr/>
            </a:pPr>
            <a:endParaRPr lang="pl-PL" sz="1600" dirty="0" smtClean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Przepisy dyspozytywne &gt; Dalsza ewolucja: </a:t>
            </a:r>
          </a:p>
          <a:p>
            <a:pPr marL="0" indent="0" algn="just">
              <a:buNone/>
              <a:defRPr/>
            </a:pP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„Środki</a:t>
            </a: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, które mogą zostać przyjęte przez sąd krajowy w przypadku stwierdzenia nieuczciwego charakteru warunku umownego, którego uchylenie skutkowałoby unieważnieniem umowy, której część stanowi, nie mają charakteru wyczerpującego, z zastrzeżeniem że sąd krajowy nie może uzupełnić tej umowy poprzez zmianę treści warunku</a:t>
            </a: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.” (TSUE): </a:t>
            </a:r>
            <a:r>
              <a:rPr lang="pl-PL" sz="1600" dirty="0">
                <a:effectLst/>
                <a:ea typeface="Cambria" panose="02040503050406030204" pitchFamily="18" charset="0"/>
                <a:cs typeface="Calibri" panose="020F0502020204030204" pitchFamily="34" charset="0"/>
              </a:rPr>
              <a:t>„Środki zaradcze” (SN</a:t>
            </a:r>
            <a:r>
              <a:rPr lang="pl-PL" sz="1600" dirty="0" smtClean="0">
                <a:effectLst/>
                <a:ea typeface="Cambria" panose="02040503050406030204" pitchFamily="18" charset="0"/>
                <a:cs typeface="Calibri" panose="020F0502020204030204" pitchFamily="34" charset="0"/>
              </a:rPr>
              <a:t>)</a:t>
            </a:r>
            <a:endParaRPr lang="pl-PL" sz="1600" dirty="0" smtClean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endParaRPr lang="pl-PL" sz="1600" dirty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wyr. TS z </a:t>
            </a: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25.11.2020 </a:t>
            </a: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r., Banca B., C-269/19 (RO</a:t>
            </a: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): nakłanianie/zakreślenie ram negocjacji </a:t>
            </a:r>
          </a:p>
          <a:p>
            <a:pPr marL="0" indent="0" algn="just">
              <a:buNone/>
              <a:defRPr/>
            </a:pP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wyr. TS z 16.03.2023 </a:t>
            </a: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r., M.B., C-6/22 (PL</a:t>
            </a: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) </a:t>
            </a: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czy </a:t>
            </a: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z 27.04.2023 </a:t>
            </a: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r., MJ, C-705/21 (HU</a:t>
            </a: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)</a:t>
            </a:r>
          </a:p>
          <a:p>
            <a:pPr marL="0" indent="0" algn="just">
              <a:buNone/>
              <a:defRPr/>
            </a:pPr>
            <a:endParaRPr lang="pl-PL" sz="1600" dirty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post. TS z </a:t>
            </a: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dnia </a:t>
            </a: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24.10.2019 </a:t>
            </a: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r., Topaz, C‑211/17 (HU), pkt </a:t>
            </a: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78:</a:t>
            </a:r>
          </a:p>
          <a:p>
            <a:pPr marL="0" indent="0" algn="just">
              <a:buNone/>
              <a:defRPr/>
            </a:pP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możliwość </a:t>
            </a: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ochrony konsumenta przed „szczególnie niekorzystnymi konsekwencjami” w drodze określenia – na podstawie decyzji sądu – okoliczności, w których przedsiębiorca może powoływać się na uprawnienia wynikające z nieuczciwych warunków umownych w sposób odbiegający od okoliczności, które opisane zostały w </a:t>
            </a: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umowie? </a:t>
            </a:r>
          </a:p>
          <a:p>
            <a:pPr marL="0" indent="0" algn="just">
              <a:buNone/>
              <a:defRPr/>
            </a:pP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* specyficzny kontekst, umowa przedwstępna nabycia nieruchomości, z ratalną spłatą ceny, i z uprawnieniem do rozwiązania umowy i zatrzymania kwoty w razie opóźnienia nabywcy</a:t>
            </a:r>
            <a:endParaRPr lang="pl-PL" sz="1600" dirty="0" smtClean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32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71B46AD-8B86-4AAB-90AC-ECA543B612CC}" type="slidenum">
              <a:rPr lang="en-GB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GB" altLang="en-US" sz="120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44624"/>
            <a:ext cx="8579296" cy="5832475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2. Rola sądu krajowego a rola TSUE</a:t>
            </a:r>
            <a:endParaRPr lang="pl-PL" sz="1600" dirty="0" smtClean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ctr">
              <a:buNone/>
              <a:defRPr/>
            </a:pPr>
            <a:endParaRPr lang="pl-PL" sz="1600" dirty="0" smtClean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r>
              <a:rPr lang="pl-PL" sz="1600" u="sng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1. Interpretacja prawa UE a nie prawa krajowego</a:t>
            </a: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</a:p>
          <a:p>
            <a:pPr marL="0" indent="0" algn="just">
              <a:buNone/>
              <a:defRPr/>
            </a:pP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wyr</a:t>
            </a: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. z 26 marca 2019 r., </a:t>
            </a:r>
            <a:r>
              <a:rPr lang="pl-PL" sz="1600" dirty="0" err="1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Abanca</a:t>
            </a: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pl-PL" sz="1600" dirty="0" err="1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Corporación</a:t>
            </a: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pl-PL" sz="1600" dirty="0" err="1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Bancaria</a:t>
            </a: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 i </a:t>
            </a:r>
            <a:r>
              <a:rPr lang="pl-PL" sz="1600" dirty="0" err="1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Bankia</a:t>
            </a: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, C‑70/17 i C‑179/17, pkt 61):</a:t>
            </a:r>
          </a:p>
          <a:p>
            <a:pPr marL="0" indent="0" algn="just">
              <a:buNone/>
              <a:defRPr/>
            </a:pP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„do sądów odsyłających będzie należało zbadanie, czy stwierdzenie nieważności rozpatrywanych w postępowaniach głównych umów kredytu hipotecznego naraża będących ich stronami konsumentów na szczególnie niekorzystne konsekwencje”</a:t>
            </a:r>
          </a:p>
          <a:p>
            <a:pPr marL="0" indent="0" algn="just">
              <a:buNone/>
              <a:defRPr/>
            </a:pPr>
            <a:endParaRPr lang="pl-PL" sz="1600" dirty="0" smtClean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endParaRPr lang="pl-PL" sz="1600" dirty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r>
              <a:rPr lang="pl-PL" sz="1600" u="sng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2. Czy „szczególnie niekorzystne konsekwencje”: granice wynikają z prawa UE?</a:t>
            </a:r>
            <a:endParaRPr lang="pl-PL" sz="1600" u="sng" dirty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endParaRPr lang="pl-PL" sz="1600" dirty="0" smtClean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endParaRPr lang="pl-PL" sz="1600" dirty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r>
              <a:rPr lang="pl-PL" sz="1600" u="sng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3. Orzeczenia TSUE i krajowe dotyczą niekiedy informowania konsumenta o skutkach</a:t>
            </a: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 unieważnienia umowy, czy można na tej podstawie wnioskować o „</a:t>
            </a:r>
            <a:r>
              <a:rPr lang="pl-PL" sz="1600" dirty="0" err="1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szczeg</a:t>
            </a: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. </a:t>
            </a:r>
            <a:r>
              <a:rPr lang="pl-PL" sz="1600" dirty="0" err="1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niek</a:t>
            </a: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. </a:t>
            </a:r>
            <a:r>
              <a:rPr lang="pl-PL" sz="1600" dirty="0" err="1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konsekw</a:t>
            </a: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.”</a:t>
            </a:r>
          </a:p>
          <a:p>
            <a:pPr marL="0" indent="0" algn="just">
              <a:buNone/>
              <a:defRPr/>
            </a:pPr>
            <a:endParaRPr lang="pl-PL" sz="1600" dirty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wyrok z 12.10.23 r., </a:t>
            </a:r>
            <a:r>
              <a:rPr lang="pl-PL" sz="1600" dirty="0" err="1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Luminor</a:t>
            </a: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 Bank, C-645/22, pkt 40: gdy skutki te </a:t>
            </a:r>
            <a:r>
              <a:rPr lang="pl-PL" sz="1600" b="1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osiągną tak poważny </a:t>
            </a: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charakter, że można je zakwalifikować jako „szczególnie szkodliwe</a:t>
            </a: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” </a:t>
            </a:r>
            <a:r>
              <a:rPr lang="pl-PL" sz="1600" dirty="0">
                <a:effectLst/>
                <a:ea typeface="Cambria" panose="02040503050406030204" pitchFamily="18" charset="0"/>
                <a:cs typeface="Calibri" panose="020F0502020204030204" pitchFamily="34" charset="0"/>
              </a:rPr>
              <a:t>[…]</a:t>
            </a: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;</a:t>
            </a:r>
          </a:p>
          <a:p>
            <a:pPr marL="0" indent="0" algn="just">
              <a:buNone/>
              <a:defRPr/>
            </a:pPr>
            <a:endParaRPr lang="pl-PL" sz="1600" dirty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wyr. z 26 marca 2019 r., </a:t>
            </a:r>
            <a:r>
              <a:rPr lang="pl-PL" sz="1600" dirty="0" err="1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Abanca</a:t>
            </a: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pl-PL" sz="1600" dirty="0" err="1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Corporación</a:t>
            </a: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pl-PL" sz="1600" dirty="0" err="1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Bancaria</a:t>
            </a: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 i </a:t>
            </a:r>
            <a:r>
              <a:rPr lang="pl-PL" sz="1600" dirty="0" err="1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Bankia</a:t>
            </a: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, C‑70/17 i C‑179/17, pkt 56: szczególnie niekorzystne </a:t>
            </a:r>
            <a:r>
              <a:rPr lang="pl-PL" sz="1600" b="1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penalizujące go </a:t>
            </a:r>
            <a:r>
              <a:rPr lang="pl-PL" sz="1600" b="1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konsekwencje</a:t>
            </a: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 […]</a:t>
            </a:r>
            <a:endParaRPr lang="pl-PL" sz="1600" dirty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endParaRPr lang="pl-PL" sz="1600" dirty="0" smtClean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74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71B46AD-8B86-4AAB-90AC-ECA543B612CC}" type="slidenum">
              <a:rPr lang="en-GB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GB" altLang="en-US" sz="120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44624"/>
            <a:ext cx="8579296" cy="5832475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3. Czy ocena </a:t>
            </a: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dokonywana jest w sposób abstrakcyjny czy ad casum?</a:t>
            </a:r>
            <a:endParaRPr lang="pl-PL" sz="1600" dirty="0" smtClean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ctr">
              <a:buNone/>
              <a:defRPr/>
            </a:pPr>
            <a:endParaRPr lang="pl-PL" sz="1600" dirty="0" smtClean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wyrok z dnia 31.03.2022 r., Lombard </a:t>
            </a:r>
            <a:r>
              <a:rPr lang="pl-PL" sz="1600" dirty="0" err="1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Pénzügyi</a:t>
            </a: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pl-PL" sz="1600" dirty="0" err="1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és</a:t>
            </a: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pl-PL" sz="1600" dirty="0" err="1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Lízing</a:t>
            </a: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, C‑472/20 (HU</a:t>
            </a: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)</a:t>
            </a:r>
          </a:p>
          <a:p>
            <a:pPr marL="0" indent="0" algn="just">
              <a:buNone/>
              <a:defRPr/>
            </a:pPr>
            <a:endParaRPr lang="pl-PL" sz="1600" dirty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wyr. z 3.10.2019 r., Dziubak, </a:t>
            </a: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C-260/18:</a:t>
            </a:r>
          </a:p>
          <a:p>
            <a:pPr marL="0" indent="0" algn="just">
              <a:buNone/>
              <a:defRPr/>
            </a:pP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„zważywszy, że taka możliwość zastąpienia służy zapewnieniu realizacji ochrony konsumenta poprzez zabezpieczenie jego interesów przed wszelkimi szkodliwymi konsekwencjami, które mogą wynikać z unieważnienia danej umowy w całości, należy zauważyć, iż konsekwencje te należy koniecznie ocenić </a:t>
            </a:r>
            <a:r>
              <a:rPr lang="pl-PL" sz="1600" b="1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w świetle okoliczności istniejących lub możliwych do przewidzenia w chwili zaistnienia </a:t>
            </a:r>
            <a:r>
              <a:rPr lang="pl-PL" sz="1600" b="1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sporu</a:t>
            </a: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.”</a:t>
            </a:r>
          </a:p>
          <a:p>
            <a:pPr marL="0" indent="0" algn="just">
              <a:buNone/>
              <a:defRPr/>
            </a:pPr>
            <a:endParaRPr lang="pl-PL" sz="1600" dirty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wyr. SA w Warszawie z 31.08.21 r., I </a:t>
            </a:r>
            <a:r>
              <a:rPr lang="pl-PL" sz="1600" dirty="0" err="1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ACa</a:t>
            </a: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 391/21 </a:t>
            </a:r>
            <a:endParaRPr lang="pl-PL" sz="1600" dirty="0" smtClean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(</a:t>
            </a: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post. SN z 28.04.23 r., I CSK 2024/22, odm. przyjęcia skargi kas. do rozpoznania):</a:t>
            </a:r>
          </a:p>
          <a:p>
            <a:pPr marL="0" indent="0" algn="just">
              <a:buNone/>
              <a:defRPr/>
            </a:pP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Oceniając zatem, czy zachodzi potrzeba udzielenia dodatkowych informacji konsumentowi, </a:t>
            </a: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[sąd] oceniał </a:t>
            </a: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będzie, czy upadek umowy może w danym stanie faktycznym przynieść szczególnie niekorzystne konsekwencje dla konsumenta.</a:t>
            </a:r>
          </a:p>
          <a:p>
            <a:pPr marL="0" indent="0" algn="just">
              <a:buNone/>
              <a:defRPr/>
            </a:pP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Inne są bowiem konsekwencje upadku umowy dla konsumenta, który wpłacił do banku kwotę wyższą od uzyskanego kapitału; wówczas nie sposób mówić o niekorzystnych dla konsumenta konsekwencjach skorzystania z ochrony. Inna jest sytuacja konsumenta, który nie spłacił jeszcze kapitału, ale jest przygotowany finansowo na zwrot pozostałej różnicy.</a:t>
            </a:r>
            <a:endParaRPr lang="pl-PL" sz="1600" dirty="0" smtClean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47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71B46AD-8B86-4AAB-90AC-ECA543B612CC}" type="slidenum">
              <a:rPr lang="en-GB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GB" altLang="en-US" sz="120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44624"/>
            <a:ext cx="8579296" cy="5832475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3. Czy </a:t>
            </a: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chodzi tylko o regulacje materialnoprawne (prawa/obowiązki) </a:t>
            </a: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czy </a:t>
            </a: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inne?</a:t>
            </a:r>
            <a:endParaRPr lang="pl-PL" sz="1600" dirty="0" smtClean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endParaRPr lang="pl-PL" sz="1600" dirty="0" smtClean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wyr. z 26 marca 2019 r., </a:t>
            </a:r>
            <a:r>
              <a:rPr lang="pl-PL" sz="1600" dirty="0" err="1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Abanca</a:t>
            </a: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pl-PL" sz="1600" dirty="0" err="1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Corporación</a:t>
            </a: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pl-PL" sz="1600" dirty="0" err="1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Bancaria</a:t>
            </a: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 i </a:t>
            </a:r>
            <a:r>
              <a:rPr lang="pl-PL" sz="1600" dirty="0" err="1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Bankia</a:t>
            </a: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, C‑70/17 i C‑179/17, pkt </a:t>
            </a: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61:</a:t>
            </a:r>
          </a:p>
          <a:p>
            <a:pPr marL="0" indent="0" algn="just">
              <a:buNone/>
              <a:defRPr/>
            </a:pPr>
            <a:endParaRPr lang="pl-PL" sz="1600" dirty="0" smtClean="0">
              <a:effectLst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r>
              <a:rPr lang="pl-PL" sz="1600" dirty="0" smtClean="0">
                <a:effectLst/>
                <a:ea typeface="Cambria" panose="02040503050406030204" pitchFamily="18" charset="0"/>
                <a:cs typeface="Calibri" panose="020F0502020204030204" pitchFamily="34" charset="0"/>
              </a:rPr>
              <a:t>dot</a:t>
            </a:r>
            <a:r>
              <a:rPr lang="pl-PL" sz="1600" dirty="0">
                <a:effectLst/>
                <a:ea typeface="Cambria" panose="02040503050406030204" pitchFamily="18" charset="0"/>
                <a:cs typeface="Calibri" panose="020F0502020204030204" pitchFamily="34" charset="0"/>
              </a:rPr>
              <a:t>. odmienności zachodzących w odniesieniu do przepisów regulujących postępowanie egzekucyjne; jeżeli umowa nieważna – przepisy ogólne; jeżeli ważna – ochrona dłużnika;</a:t>
            </a:r>
          </a:p>
          <a:p>
            <a:pPr marL="0" indent="0" algn="just">
              <a:buNone/>
              <a:defRPr/>
            </a:pPr>
            <a:endParaRPr lang="pl-PL" sz="1600" dirty="0" smtClean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"</a:t>
            </a: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pogorszenie pozycji procesowej biorących udział w postępowaniu konsumentów ze względu na przeprowadzenie raczej zwykłego postępowania egzekucyjnego niż szczególnego postępowania w przedmiocie egzekucji wierzytelności zabezpieczonej </a:t>
            </a: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hipoteką„</a:t>
            </a:r>
          </a:p>
          <a:p>
            <a:pPr marL="0" indent="0" algn="just">
              <a:buNone/>
              <a:defRPr/>
            </a:pPr>
            <a:endParaRPr lang="pl-PL" sz="1600" dirty="0" smtClean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endParaRPr lang="pl-PL" sz="1600" dirty="0" smtClean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endParaRPr lang="pl-PL" sz="1600" dirty="0" smtClean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56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71B46AD-8B86-4AAB-90AC-ECA543B612CC}" type="slidenum">
              <a:rPr lang="en-GB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GB" altLang="en-US" sz="120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44624"/>
            <a:ext cx="8579296" cy="5832475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4</a:t>
            </a: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. </a:t>
            </a: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Czy </a:t>
            </a:r>
            <a:r>
              <a:rPr lang="pl-PL" sz="16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tylko konsekwencje ekonomiczne / finansowe?</a:t>
            </a:r>
            <a:endParaRPr lang="pl-PL" sz="1600" dirty="0" smtClean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endParaRPr lang="pl-PL" sz="1600" dirty="0" smtClean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Dawniej, typowy kontekst: kwota kapitału i zwrot:</a:t>
            </a:r>
          </a:p>
          <a:p>
            <a:pPr marL="0" indent="0" algn="just">
              <a:buNone/>
              <a:defRPr/>
            </a:pPr>
            <a:endParaRPr lang="pl-PL" sz="1600" dirty="0" smtClean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r>
              <a:rPr lang="pl-PL" sz="16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Odpowiedź w innym kontekście, </a:t>
            </a:r>
            <a:r>
              <a:rPr lang="pl-PL" sz="1600" dirty="0">
                <a:effectLst/>
                <a:ea typeface="Cambria" panose="02040503050406030204" pitchFamily="18" charset="0"/>
                <a:cs typeface="Calibri" panose="020F0502020204030204" pitchFamily="34" charset="0"/>
              </a:rPr>
              <a:t>wyr. TS z 12 stycznia 2023 r., D.V., C-395/21 (LT</a:t>
            </a:r>
            <a:r>
              <a:rPr lang="pl-PL" sz="1600" dirty="0" smtClean="0">
                <a:effectLst/>
                <a:ea typeface="Cambria" panose="02040503050406030204" pitchFamily="18" charset="0"/>
                <a:cs typeface="Calibri" panose="020F0502020204030204" pitchFamily="34" charset="0"/>
              </a:rPr>
              <a:t>):</a:t>
            </a:r>
          </a:p>
          <a:p>
            <a:pPr marL="0" indent="0" algn="just">
              <a:buNone/>
              <a:defRPr/>
            </a:pPr>
            <a:endParaRPr lang="pl-PL" sz="1600" dirty="0">
              <a:effectLst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r>
              <a:rPr lang="pl-PL" sz="1600" dirty="0" smtClean="0">
                <a:effectLst/>
                <a:ea typeface="Cambria" panose="02040503050406030204" pitchFamily="18" charset="0"/>
                <a:cs typeface="Calibri" panose="020F0502020204030204" pitchFamily="34" charset="0"/>
              </a:rPr>
              <a:t>umowa z adwokatem o pomoc prawną; wynagrodzenie </a:t>
            </a:r>
            <a:r>
              <a:rPr lang="pl-PL" sz="1600" dirty="0">
                <a:effectLst/>
                <a:ea typeface="Cambria" panose="02040503050406030204" pitchFamily="18" charset="0"/>
                <a:cs typeface="Calibri" panose="020F0502020204030204" pitchFamily="34" charset="0"/>
              </a:rPr>
              <a:t>zostało ustalone na </a:t>
            </a:r>
            <a:r>
              <a:rPr lang="pl-PL" sz="1600" b="1" u="sng" dirty="0">
                <a:effectLst/>
                <a:ea typeface="Cambria" panose="02040503050406030204" pitchFamily="18" charset="0"/>
                <a:cs typeface="Calibri" panose="020F0502020204030204" pitchFamily="34" charset="0"/>
              </a:rPr>
              <a:t>kwotę 100 EUR „za każdą godzinę konsultacji lub świadczenia usług prawnych na rzecz klienta”</a:t>
            </a:r>
            <a:r>
              <a:rPr lang="pl-PL" sz="1600" b="1" dirty="0">
                <a:effectLst/>
                <a:ea typeface="Cambria" panose="02040503050406030204" pitchFamily="18" charset="0"/>
                <a:cs typeface="Calibri" panose="020F0502020204030204" pitchFamily="34" charset="0"/>
              </a:rPr>
              <a:t>. </a:t>
            </a:r>
            <a:r>
              <a:rPr lang="pl-PL" sz="1600" dirty="0">
                <a:effectLst/>
                <a:ea typeface="Cambria" panose="02040503050406030204" pitchFamily="18" charset="0"/>
                <a:cs typeface="Calibri" panose="020F0502020204030204" pitchFamily="34" charset="0"/>
              </a:rPr>
              <a:t>Umowy stanowiły, że „część wskazanego wynagrodzenia […] podlega natychmiastowej zapłacie na podstawie przedstawionej przez adwokata faktury za usługi prawne, z uwzględnieniem godzin udzielania porad prawnych lub świadczonych usług prawnych</a:t>
            </a:r>
            <a:r>
              <a:rPr lang="pl-PL" sz="1600" dirty="0" smtClean="0">
                <a:effectLst/>
                <a:ea typeface="Cambria" panose="02040503050406030204" pitchFamily="18" charset="0"/>
                <a:cs typeface="Calibri" panose="020F0502020204030204" pitchFamily="34" charset="0"/>
              </a:rPr>
              <a:t>”;</a:t>
            </a:r>
          </a:p>
          <a:p>
            <a:pPr marL="0" indent="0" algn="just">
              <a:buNone/>
              <a:defRPr/>
            </a:pPr>
            <a:endParaRPr lang="pl-PL" sz="1600" dirty="0">
              <a:effectLst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r>
              <a:rPr lang="pl-PL" sz="1600" dirty="0" smtClean="0">
                <a:effectLst/>
                <a:ea typeface="Cambria" panose="02040503050406030204" pitchFamily="18" charset="0"/>
                <a:cs typeface="Calibri" panose="020F0502020204030204" pitchFamily="34" charset="0"/>
              </a:rPr>
              <a:t>Stąd, pytanie czy dyrektywa sprzeciwia się temu by sąd </a:t>
            </a:r>
            <a:r>
              <a:rPr lang="pl-PL" sz="1600" dirty="0">
                <a:effectLst/>
                <a:ea typeface="Cambria" panose="02040503050406030204" pitchFamily="18" charset="0"/>
                <a:cs typeface="Calibri" panose="020F0502020204030204" pitchFamily="34" charset="0"/>
              </a:rPr>
              <a:t>krajowy zdecydował się na przywrócenie sytuacji, w jakiej znajdowałby się konsument w braku tej klauzuli, nawet </a:t>
            </a:r>
            <a:r>
              <a:rPr lang="pl-PL" sz="1600" b="1" dirty="0">
                <a:effectLst/>
                <a:ea typeface="Cambria" panose="02040503050406030204" pitchFamily="18" charset="0"/>
                <a:cs typeface="Calibri" panose="020F0502020204030204" pitchFamily="34" charset="0"/>
              </a:rPr>
              <a:t>jeśli prowadzi to do nieotrzymania przez przedsiębiorcę wynagrodzenia </a:t>
            </a:r>
            <a:r>
              <a:rPr lang="pl-PL" sz="1600" dirty="0">
                <a:effectLst/>
                <a:ea typeface="Cambria" panose="02040503050406030204" pitchFamily="18" charset="0"/>
                <a:cs typeface="Calibri" panose="020F0502020204030204" pitchFamily="34" charset="0"/>
              </a:rPr>
              <a:t>za swoje usługi, </a:t>
            </a:r>
            <a:endParaRPr lang="pl-PL" sz="1600" dirty="0" smtClean="0">
              <a:effectLst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endParaRPr lang="pl-PL" sz="1600" dirty="0">
              <a:effectLst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r>
              <a:rPr lang="pl-PL" sz="1600" dirty="0" smtClean="0">
                <a:effectLst/>
                <a:ea typeface="Cambria" panose="02040503050406030204" pitchFamily="18" charset="0"/>
                <a:cs typeface="Calibri" panose="020F0502020204030204" pitchFamily="34" charset="0"/>
              </a:rPr>
              <a:t>lub może/powinien sięgnąć po inne rozwiązanie?</a:t>
            </a:r>
            <a:endParaRPr lang="pl-PL" sz="1600" dirty="0">
              <a:effectLst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endParaRPr lang="pl-PL" sz="1600" dirty="0" smtClean="0">
              <a:effectLst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endParaRPr lang="pl-PL" sz="1600" dirty="0">
              <a:effectLst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endParaRPr lang="pl-PL" sz="1600" dirty="0">
              <a:effectLst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endParaRPr lang="pl-PL" sz="1600" dirty="0">
              <a:effectLst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endParaRPr lang="pl-PL" sz="1600" dirty="0" smtClean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endParaRPr lang="pl-PL" sz="1600" dirty="0" smtClean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03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71B46AD-8B86-4AAB-90AC-ECA543B612CC}" type="slidenum">
              <a:rPr lang="en-GB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GB" altLang="en-US" sz="120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44797"/>
            <a:ext cx="8507288" cy="5832475"/>
          </a:xfrm>
        </p:spPr>
        <p:txBody>
          <a:bodyPr/>
          <a:lstStyle/>
          <a:p>
            <a:pPr marL="357188" indent="-357188" algn="just">
              <a:buNone/>
              <a:defRPr/>
            </a:pPr>
            <a:r>
              <a:rPr lang="pl-PL" sz="1400" dirty="0" smtClean="0">
                <a:effectLst/>
                <a:ea typeface="Cambria" panose="02040503050406030204" pitchFamily="18" charset="0"/>
                <a:cs typeface="Calibri" panose="020F0502020204030204" pitchFamily="34" charset="0"/>
              </a:rPr>
              <a:t>59.	[Dyrektywa] </a:t>
            </a:r>
            <a:r>
              <a:rPr lang="pl-PL" sz="1400" b="1" dirty="0">
                <a:effectLst/>
                <a:ea typeface="Cambria" panose="02040503050406030204" pitchFamily="18" charset="0"/>
                <a:cs typeface="Calibri" panose="020F0502020204030204" pitchFamily="34" charset="0"/>
              </a:rPr>
              <a:t>nie stoi na przeszkodzie ich unieważnieniu, nawet jeśli doprowadzi to do tego, że przedsiębiorca nie otrzyma żadnego wynagrodzenia za swoje usługi</a:t>
            </a:r>
            <a:r>
              <a:rPr lang="pl-PL" sz="1400" b="1" dirty="0" smtClean="0">
                <a:effectLst/>
                <a:ea typeface="Cambria" panose="02040503050406030204" pitchFamily="18" charset="0"/>
                <a:cs typeface="Calibri" panose="020F0502020204030204" pitchFamily="34" charset="0"/>
              </a:rPr>
              <a:t>.</a:t>
            </a:r>
            <a:endParaRPr lang="pl-PL" sz="1400" dirty="0" smtClean="0">
              <a:effectLst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357188" indent="-357188" algn="just">
              <a:buNone/>
              <a:defRPr/>
            </a:pPr>
            <a:endParaRPr lang="pl-PL" sz="1400" dirty="0">
              <a:effectLst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357188" indent="-357188" algn="just">
              <a:buNone/>
              <a:defRPr/>
            </a:pPr>
            <a:r>
              <a:rPr lang="pl-PL" sz="1400" dirty="0" smtClean="0">
                <a:effectLst/>
                <a:ea typeface="Cambria" panose="02040503050406030204" pitchFamily="18" charset="0"/>
                <a:cs typeface="Calibri" panose="020F0502020204030204" pitchFamily="34" charset="0"/>
              </a:rPr>
              <a:t>60</a:t>
            </a:r>
            <a:r>
              <a:rPr lang="pl-PL" sz="1400" dirty="0">
                <a:effectLst/>
                <a:ea typeface="Cambria" panose="02040503050406030204" pitchFamily="18" charset="0"/>
                <a:cs typeface="Calibri" panose="020F0502020204030204" pitchFamily="34" charset="0"/>
              </a:rPr>
              <a:t>. 	Jedynie w sytuacji, gdy unieważnienie umów w całości naraziłoby konsumenta </a:t>
            </a:r>
            <a:r>
              <a:rPr lang="pl-PL" sz="1400" b="1" u="sng" dirty="0">
                <a:effectLst/>
                <a:ea typeface="Cambria" panose="02040503050406030204" pitchFamily="18" charset="0"/>
                <a:cs typeface="Calibri" panose="020F0502020204030204" pitchFamily="34" charset="0"/>
              </a:rPr>
              <a:t>na szczególnie niekorzystne konsekwencje</a:t>
            </a:r>
            <a:r>
              <a:rPr lang="pl-PL" sz="1400" dirty="0">
                <a:effectLst/>
                <a:ea typeface="Cambria" panose="02040503050406030204" pitchFamily="18" charset="0"/>
                <a:cs typeface="Calibri" panose="020F0502020204030204" pitchFamily="34" charset="0"/>
              </a:rPr>
              <a:t>, w związku z czym konsument zostałby spenalizowany, sąd odsyłający ma wyjątkową możliwość zastąpienia nieuczciwego warunku, którego nieważność stwierdzono, przepisem prawa krajowego o charakterze dyspozytywnym lub mającym zastosowanie w przypadku porozumienia stron danej umowy.</a:t>
            </a:r>
          </a:p>
          <a:p>
            <a:pPr marL="357188" indent="-357188" algn="just">
              <a:buNone/>
              <a:defRPr/>
            </a:pPr>
            <a:endParaRPr lang="pl-PL" sz="1400" dirty="0">
              <a:effectLst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357188" indent="-357188" algn="just">
              <a:buNone/>
              <a:defRPr/>
            </a:pPr>
            <a:r>
              <a:rPr lang="pl-PL" sz="1400" dirty="0">
                <a:effectLst/>
                <a:ea typeface="Cambria" panose="02040503050406030204" pitchFamily="18" charset="0"/>
                <a:cs typeface="Calibri" panose="020F0502020204030204" pitchFamily="34" charset="0"/>
              </a:rPr>
              <a:t>61. 	</a:t>
            </a:r>
            <a:r>
              <a:rPr lang="pl-PL" sz="1400" dirty="0" smtClean="0">
                <a:effectLst/>
                <a:ea typeface="Cambria" panose="02040503050406030204" pitchFamily="18" charset="0"/>
                <a:cs typeface="Calibri" panose="020F0502020204030204" pitchFamily="34" charset="0"/>
              </a:rPr>
              <a:t>[…] unieważnienie </a:t>
            </a:r>
            <a:r>
              <a:rPr lang="pl-PL" sz="1400" dirty="0">
                <a:effectLst/>
                <a:ea typeface="Cambria" panose="02040503050406030204" pitchFamily="18" charset="0"/>
                <a:cs typeface="Calibri" panose="020F0502020204030204" pitchFamily="34" charset="0"/>
              </a:rPr>
              <a:t>umowy [kredytu] w całości spowodowałoby co do zasady natychmiastową wymagalność pozostałej kwoty kredytu w proporcjach mogących przekraczać możliwości finansowe konsumenta i mogłoby spowodować dla konsumenta szczególnie niekorzystne konsekwencje. </a:t>
            </a:r>
          </a:p>
          <a:p>
            <a:pPr marL="357188" indent="-357188" algn="just">
              <a:buNone/>
              <a:defRPr/>
            </a:pPr>
            <a:endParaRPr lang="pl-PL" sz="1400" dirty="0">
              <a:effectLst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357188" indent="-357188" algn="just">
              <a:buNone/>
              <a:defRPr/>
            </a:pPr>
            <a:r>
              <a:rPr lang="pl-PL" sz="1400" dirty="0">
                <a:effectLst/>
                <a:ea typeface="Cambria" panose="02040503050406030204" pitchFamily="18" charset="0"/>
                <a:cs typeface="Calibri" panose="020F0502020204030204" pitchFamily="34" charset="0"/>
              </a:rPr>
              <a:t>	</a:t>
            </a:r>
            <a:r>
              <a:rPr lang="pl-PL" sz="1400" dirty="0" smtClean="0">
                <a:effectLst/>
                <a:ea typeface="Cambria" panose="02040503050406030204" pitchFamily="18" charset="0"/>
                <a:cs typeface="Calibri" panose="020F0502020204030204" pitchFamily="34" charset="0"/>
              </a:rPr>
              <a:t>Jednakże </a:t>
            </a:r>
            <a:r>
              <a:rPr lang="pl-PL" sz="1400" dirty="0">
                <a:effectLst/>
                <a:ea typeface="Cambria" panose="02040503050406030204" pitchFamily="18" charset="0"/>
                <a:cs typeface="Calibri" panose="020F0502020204030204" pitchFamily="34" charset="0"/>
              </a:rPr>
              <a:t>szczególnie szkodliwy charakter unieważnienia umowy </a:t>
            </a:r>
            <a:r>
              <a:rPr lang="pl-PL" sz="1400" b="1" dirty="0">
                <a:effectLst/>
                <a:ea typeface="Cambria" panose="02040503050406030204" pitchFamily="18" charset="0"/>
                <a:cs typeface="Calibri" panose="020F0502020204030204" pitchFamily="34" charset="0"/>
              </a:rPr>
              <a:t>nie może zostać ograniczony jedynie do skutków o charakterze czysto finansowym.</a:t>
            </a:r>
          </a:p>
          <a:p>
            <a:pPr marL="357188" indent="-357188" algn="just">
              <a:buNone/>
              <a:defRPr/>
            </a:pPr>
            <a:endParaRPr lang="pl-PL" sz="1400" dirty="0" smtClean="0">
              <a:effectLst/>
              <a:latin typeface="+mj-lt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357188" indent="-357188" algn="just">
              <a:buNone/>
              <a:defRPr/>
            </a:pPr>
            <a:r>
              <a:rPr lang="pl-PL" sz="14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62.	</a:t>
            </a:r>
            <a:r>
              <a:rPr lang="pl-PL" sz="14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[Nie] </a:t>
            </a:r>
            <a:r>
              <a:rPr lang="pl-PL" sz="14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jest wykluczone, że unieważnienie umowy o świadczenie usług prawnych, które zostały już wykonane, może postawić konsumenta w sytuacji </a:t>
            </a:r>
            <a:r>
              <a:rPr lang="pl-PL" sz="1400" b="1" u="sng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niepewności prawnej</a:t>
            </a:r>
            <a:r>
              <a:rPr lang="pl-PL" sz="14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, w szczególności w sytuacji, gdyby prawo krajowe pozwalało przedsiębiorcy domagać się wynagrodzenia za te usługi na innej podstawie niż ta podstawa, jaka jest unieważnienie umowy. Ponadto, również w zależności od mającego zastosowanie prawa krajowego, </a:t>
            </a:r>
            <a:r>
              <a:rPr lang="pl-PL" sz="1400" b="1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nieważność umowy mogłaby </a:t>
            </a:r>
            <a:r>
              <a:rPr lang="pl-PL" sz="1400" b="1" u="sng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ewentualnie mieć wpływ na ważność i skuteczność </a:t>
            </a:r>
            <a:r>
              <a:rPr lang="pl-PL" sz="1400" b="1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czynności </a:t>
            </a:r>
            <a:r>
              <a:rPr lang="pl-PL" sz="1400" dirty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dokonanych na jej </a:t>
            </a:r>
            <a:r>
              <a:rPr lang="pl-PL" sz="1400" dirty="0" smtClean="0">
                <a:effectLst/>
                <a:latin typeface="+mj-lt"/>
                <a:ea typeface="Cambria" panose="02040503050406030204" pitchFamily="18" charset="0"/>
                <a:cs typeface="Calibri" panose="020F0502020204030204" pitchFamily="34" charset="0"/>
              </a:rPr>
              <a:t>podstawie.</a:t>
            </a:r>
          </a:p>
        </p:txBody>
      </p:sp>
    </p:spTree>
    <p:extLst>
      <p:ext uri="{BB962C8B-B14F-4D97-AF65-F5344CB8AC3E}">
        <p14:creationId xmlns:p14="http://schemas.microsoft.com/office/powerpoint/2010/main" val="91466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lance">
  <a:themeElements>
    <a:clrScheme name="Balance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336699"/>
      </a:accent1>
      <a:accent2>
        <a:srgbClr val="00B000"/>
      </a:accent2>
      <a:accent3>
        <a:srgbClr val="ACB3C1"/>
      </a:accent3>
      <a:accent4>
        <a:srgbClr val="DADADA"/>
      </a:accent4>
      <a:accent5>
        <a:srgbClr val="ADB8CA"/>
      </a:accent5>
      <a:accent6>
        <a:srgbClr val="009F00"/>
      </a:accent6>
      <a:hlink>
        <a:srgbClr val="00CCFF"/>
      </a:hlink>
      <a:folHlink>
        <a:srgbClr val="B5FFFB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24750</TotalTime>
  <Words>1557</Words>
  <Application>Microsoft Office PowerPoint</Application>
  <PresentationFormat>On-screen Show (4:3)</PresentationFormat>
  <Paragraphs>132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</vt:lpstr>
      <vt:lpstr>Tahoma</vt:lpstr>
      <vt:lpstr>Times New Roman</vt:lpstr>
      <vt:lpstr>Wingdings</vt:lpstr>
      <vt:lpstr>Balance</vt:lpstr>
      <vt:lpstr> „Walutowe” kredyty hipoteczne  w świetle najnowszego orzecznictwa TSUE – 20.05.2024 r.  PANEL 2 Dopuszczalność stwierdzenia nieważności umowy i zastępowalność powstałych luk w umowie na tle poglądów judykatury TSUE   „Szczególnie niekorzystne konsekwencje”  i zastępowalność luk powstałych w umowie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Cour de Justice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 Years EFTA Court  Symposium on 21 October 2004</dc:title>
  <dc:creator>esi</dc:creator>
  <cp:lastModifiedBy>Pacula Krzysztof</cp:lastModifiedBy>
  <cp:revision>1182</cp:revision>
  <cp:lastPrinted>2023-11-07T14:05:39Z</cp:lastPrinted>
  <dcterms:created xsi:type="dcterms:W3CDTF">2004-10-21T10:31:57Z</dcterms:created>
  <dcterms:modified xsi:type="dcterms:W3CDTF">2024-05-19T17:48:23Z</dcterms:modified>
</cp:coreProperties>
</file>