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312" r:id="rId3"/>
    <p:sldId id="304" r:id="rId4"/>
    <p:sldId id="313" r:id="rId5"/>
    <p:sldId id="314" r:id="rId6"/>
    <p:sldId id="315" r:id="rId7"/>
    <p:sldId id="319" r:id="rId8"/>
    <p:sldId id="317" r:id="rId9"/>
    <p:sldId id="318" r:id="rId10"/>
    <p:sldId id="321" r:id="rId11"/>
    <p:sldId id="322" r:id="rId12"/>
    <p:sldId id="323" r:id="rId13"/>
    <p:sldId id="324" r:id="rId14"/>
    <p:sldId id="325" r:id="rId15"/>
    <p:sldId id="326" r:id="rId16"/>
    <p:sldId id="332" r:id="rId17"/>
    <p:sldId id="327" r:id="rId18"/>
    <p:sldId id="329" r:id="rId19"/>
    <p:sldId id="331" r:id="rId20"/>
    <p:sldId id="330" r:id="rId21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6" d="100"/>
          <a:sy n="86" d="100"/>
        </p:scale>
        <p:origin x="514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cin Dziurda" userId="bafb08edb858176e" providerId="LiveId" clId="{94F2CB02-FC9F-4D0A-B28E-182C188DB1C8}"/>
    <pc:docChg chg="addSld delSld modSld sldOrd">
      <pc:chgData name="Marcin Dziurda" userId="bafb08edb858176e" providerId="LiveId" clId="{94F2CB02-FC9F-4D0A-B28E-182C188DB1C8}" dt="2024-05-20T05:25:12.239" v="34" actId="113"/>
      <pc:docMkLst>
        <pc:docMk/>
      </pc:docMkLst>
      <pc:sldChg chg="modSp mod">
        <pc:chgData name="Marcin Dziurda" userId="bafb08edb858176e" providerId="LiveId" clId="{94F2CB02-FC9F-4D0A-B28E-182C188DB1C8}" dt="2024-05-20T05:15:08.451" v="1" actId="1076"/>
        <pc:sldMkLst>
          <pc:docMk/>
          <pc:sldMk cId="2242473223" sldId="313"/>
        </pc:sldMkLst>
        <pc:spChg chg="mod">
          <ac:chgData name="Marcin Dziurda" userId="bafb08edb858176e" providerId="LiveId" clId="{94F2CB02-FC9F-4D0A-B28E-182C188DB1C8}" dt="2024-05-20T05:15:08.451" v="1" actId="1076"/>
          <ac:spMkLst>
            <pc:docMk/>
            <pc:sldMk cId="2242473223" sldId="313"/>
            <ac:spMk id="3" creationId="{D36A1AEF-D6AB-7A6D-88B7-5357EAEF63D3}"/>
          </ac:spMkLst>
        </pc:spChg>
      </pc:sldChg>
      <pc:sldChg chg="modSp mod">
        <pc:chgData name="Marcin Dziurda" userId="bafb08edb858176e" providerId="LiveId" clId="{94F2CB02-FC9F-4D0A-B28E-182C188DB1C8}" dt="2024-05-20T05:15:15.989" v="2" actId="20577"/>
        <pc:sldMkLst>
          <pc:docMk/>
          <pc:sldMk cId="1689931887" sldId="314"/>
        </pc:sldMkLst>
        <pc:spChg chg="mod">
          <ac:chgData name="Marcin Dziurda" userId="bafb08edb858176e" providerId="LiveId" clId="{94F2CB02-FC9F-4D0A-B28E-182C188DB1C8}" dt="2024-05-20T05:15:15.989" v="2" actId="20577"/>
          <ac:spMkLst>
            <pc:docMk/>
            <pc:sldMk cId="1689931887" sldId="314"/>
            <ac:spMk id="3" creationId="{D36A1AEF-D6AB-7A6D-88B7-5357EAEF63D3}"/>
          </ac:spMkLst>
        </pc:spChg>
      </pc:sldChg>
      <pc:sldChg chg="ord">
        <pc:chgData name="Marcin Dziurda" userId="bafb08edb858176e" providerId="LiveId" clId="{94F2CB02-FC9F-4D0A-B28E-182C188DB1C8}" dt="2024-05-20T05:16:02.704" v="4"/>
        <pc:sldMkLst>
          <pc:docMk/>
          <pc:sldMk cId="1340383409" sldId="319"/>
        </pc:sldMkLst>
      </pc:sldChg>
      <pc:sldChg chg="del">
        <pc:chgData name="Marcin Dziurda" userId="bafb08edb858176e" providerId="LiveId" clId="{94F2CB02-FC9F-4D0A-B28E-182C188DB1C8}" dt="2024-05-20T05:16:12.979" v="5" actId="2696"/>
        <pc:sldMkLst>
          <pc:docMk/>
          <pc:sldMk cId="1703797929" sldId="320"/>
        </pc:sldMkLst>
      </pc:sldChg>
      <pc:sldChg chg="modSp mod">
        <pc:chgData name="Marcin Dziurda" userId="bafb08edb858176e" providerId="LiveId" clId="{94F2CB02-FC9F-4D0A-B28E-182C188DB1C8}" dt="2024-05-20T05:25:12.239" v="34" actId="113"/>
        <pc:sldMkLst>
          <pc:docMk/>
          <pc:sldMk cId="151052478" sldId="326"/>
        </pc:sldMkLst>
        <pc:spChg chg="mod">
          <ac:chgData name="Marcin Dziurda" userId="bafb08edb858176e" providerId="LiveId" clId="{94F2CB02-FC9F-4D0A-B28E-182C188DB1C8}" dt="2024-05-20T05:25:12.239" v="34" actId="113"/>
          <ac:spMkLst>
            <pc:docMk/>
            <pc:sldMk cId="151052478" sldId="326"/>
            <ac:spMk id="3" creationId="{D36A1AEF-D6AB-7A6D-88B7-5357EAEF63D3}"/>
          </ac:spMkLst>
        </pc:spChg>
      </pc:sldChg>
      <pc:sldChg chg="modSp mod">
        <pc:chgData name="Marcin Dziurda" userId="bafb08edb858176e" providerId="LiveId" clId="{94F2CB02-FC9F-4D0A-B28E-182C188DB1C8}" dt="2024-05-20T05:18:02.610" v="8" actId="113"/>
        <pc:sldMkLst>
          <pc:docMk/>
          <pc:sldMk cId="3506373825" sldId="329"/>
        </pc:sldMkLst>
        <pc:spChg chg="mod">
          <ac:chgData name="Marcin Dziurda" userId="bafb08edb858176e" providerId="LiveId" clId="{94F2CB02-FC9F-4D0A-B28E-182C188DB1C8}" dt="2024-05-20T05:18:02.610" v="8" actId="113"/>
          <ac:spMkLst>
            <pc:docMk/>
            <pc:sldMk cId="3506373825" sldId="329"/>
            <ac:spMk id="3" creationId="{D36A1AEF-D6AB-7A6D-88B7-5357EAEF63D3}"/>
          </ac:spMkLst>
        </pc:spChg>
      </pc:sldChg>
      <pc:sldChg chg="modSp mod">
        <pc:chgData name="Marcin Dziurda" userId="bafb08edb858176e" providerId="LiveId" clId="{94F2CB02-FC9F-4D0A-B28E-182C188DB1C8}" dt="2024-05-20T05:17:39.864" v="7" actId="113"/>
        <pc:sldMkLst>
          <pc:docMk/>
          <pc:sldMk cId="1977924809" sldId="331"/>
        </pc:sldMkLst>
        <pc:spChg chg="mod">
          <ac:chgData name="Marcin Dziurda" userId="bafb08edb858176e" providerId="LiveId" clId="{94F2CB02-FC9F-4D0A-B28E-182C188DB1C8}" dt="2024-05-20T05:17:39.864" v="7" actId="113"/>
          <ac:spMkLst>
            <pc:docMk/>
            <pc:sldMk cId="1977924809" sldId="331"/>
            <ac:spMk id="3" creationId="{D36A1AEF-D6AB-7A6D-88B7-5357EAEF63D3}"/>
          </ac:spMkLst>
        </pc:spChg>
      </pc:sldChg>
      <pc:sldChg chg="add">
        <pc:chgData name="Marcin Dziurda" userId="bafb08edb858176e" providerId="LiveId" clId="{94F2CB02-FC9F-4D0A-B28E-182C188DB1C8}" dt="2024-05-20T05:18:12.539" v="9" actId="2890"/>
        <pc:sldMkLst>
          <pc:docMk/>
          <pc:sldMk cId="1206735813" sldId="332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178A3F-D3AC-42B7-98CF-1ED261BEC742}" type="datetimeFigureOut">
              <a:rPr lang="pl-PL" smtClean="0"/>
              <a:t>20.05.2024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E43445-5F98-4A67-AFD1-B2C2C78C786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12550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117A0A1-56F1-496C-8894-95F759616E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B505CF07-26D0-46EF-B8C0-9E665D9CB1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692E116D-D675-4265-BD32-27ABA7DC38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5950A-DFFF-4575-A6DE-1855F483F58F}" type="datetimeFigureOut">
              <a:rPr lang="pl-PL" smtClean="0"/>
              <a:t>20.05.2024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3E11342F-FBF6-43D1-8074-BBF6F5277B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E0FF6985-E541-4E64-A929-F15A33CCE8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D5487-B9EC-415F-9688-7DE2C32D305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523274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C4C0570-36D1-4106-8E3A-35F334B064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1908E0EC-BA96-4081-874F-1E20E97FD2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1215DC10-26A6-43D9-BC88-4A30137927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5950A-DFFF-4575-A6DE-1855F483F58F}" type="datetimeFigureOut">
              <a:rPr lang="pl-PL" smtClean="0"/>
              <a:t>20.05.2024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B4307214-F488-42AD-822E-446CAAA5F0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17563221-422C-4326-A8F5-CC52C1E549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D5487-B9EC-415F-9688-7DE2C32D305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903518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71B85FC8-D363-4899-8BF5-82717B580A4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AD5207E1-B34D-48FB-84CD-9EA588DDD0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8B6640D3-E930-4D59-9FB2-73A6122479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5950A-DFFF-4575-A6DE-1855F483F58F}" type="datetimeFigureOut">
              <a:rPr lang="pl-PL" smtClean="0"/>
              <a:t>20.05.2024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0B21F4AD-45CF-40FE-AB40-CC1A11A7F9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D3FD1E47-43BE-4EF6-94C1-60FDA923B4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D5487-B9EC-415F-9688-7DE2C32D305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55874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5197762-75EE-4D1D-A17C-7E50148EBC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59B3AB0-A88E-48B7-ABBB-312E8A1E40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52A5D7C3-9CC4-4F4F-A832-037E541E96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5950A-DFFF-4575-A6DE-1855F483F58F}" type="datetimeFigureOut">
              <a:rPr lang="pl-PL" smtClean="0"/>
              <a:t>20.05.2024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01AFFF16-E854-4EFC-B83C-104D6C824C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3E91521C-43D6-4EE2-BFB6-C879ACC96C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D5487-B9EC-415F-9688-7DE2C32D305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99000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8B60C70-F69C-4BF1-A814-19988A2621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810B81D7-12BE-4CA1-8515-1F2B082E45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A8BF7322-EEEC-46B9-9DF6-9DA12A166E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5950A-DFFF-4575-A6DE-1855F483F58F}" type="datetimeFigureOut">
              <a:rPr lang="pl-PL" smtClean="0"/>
              <a:t>20.05.2024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8DF494B3-B16C-4312-A90C-2A9FC1D788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1CEA169A-D506-41C2-90BA-AFB10E2F3D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D5487-B9EC-415F-9688-7DE2C32D305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65351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192A577-FFC6-4927-AC3D-C56B6DB94A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02ECE2D-D882-4AC0-A0D3-A0E31696356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2FF1791D-B06F-4290-B95A-7359B432E9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1A3CBECF-1771-4631-99F5-0493A3527C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5950A-DFFF-4575-A6DE-1855F483F58F}" type="datetimeFigureOut">
              <a:rPr lang="pl-PL" smtClean="0"/>
              <a:t>20.05.2024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1BE670D0-9D92-4492-A00B-B49E88307D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D283A712-4637-4735-8A74-C4FEB5F523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D5487-B9EC-415F-9688-7DE2C32D305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547516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FE5DCCC-957C-433A-9985-38C94A2134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D590B63F-9466-40B3-AD2A-D53B9ACFA7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760D5228-5FEE-4878-8B16-11623B153E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01E81194-65A7-4B15-A821-96D3E1630E4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851526E0-0A1A-48B0-A74D-72BCB6BAE79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1A8225E3-91EA-49DA-A291-EF7ADAE26C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5950A-DFFF-4575-A6DE-1855F483F58F}" type="datetimeFigureOut">
              <a:rPr lang="pl-PL" smtClean="0"/>
              <a:t>20.05.2024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7FEC6306-DB32-44FA-85F8-68F513FE66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8F5945FB-04B6-4101-9690-AB0DED08A8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D5487-B9EC-415F-9688-7DE2C32D305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630355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5E4F54B-CF95-4C2E-A92E-31E25AC474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350B8D7B-854D-43FD-A093-310688754E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5950A-DFFF-4575-A6DE-1855F483F58F}" type="datetimeFigureOut">
              <a:rPr lang="pl-PL" smtClean="0"/>
              <a:t>20.05.2024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78B633A7-5720-484C-BF32-FE2C20DA29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4B9D57A0-9B47-4299-AA08-092BAFF151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D5487-B9EC-415F-9688-7DE2C32D305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015508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5DCD92E1-BFB8-4EFB-B276-4E4FFCEE49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5950A-DFFF-4575-A6DE-1855F483F58F}" type="datetimeFigureOut">
              <a:rPr lang="pl-PL" smtClean="0"/>
              <a:t>20.05.2024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DDC53A99-4E94-46A9-B4D0-C75195E185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9B0AA6A1-B3CD-4785-84FB-0986F0AC70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D5487-B9EC-415F-9688-7DE2C32D305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892465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8F802D8-B4CC-4C26-BDCC-9F3C3987D9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06181A2-13FC-436E-8F7E-AE657678F1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200DF56A-983F-4F60-9506-740A279817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991BCCEB-CC1D-4B34-B0EE-752226CA21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5950A-DFFF-4575-A6DE-1855F483F58F}" type="datetimeFigureOut">
              <a:rPr lang="pl-PL" smtClean="0"/>
              <a:t>20.05.2024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75C3AF2D-0266-4BBE-98C9-026C18C94E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9CD08898-B6D8-403B-81AA-7A29285923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D5487-B9EC-415F-9688-7DE2C32D305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923136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2D424E7-B938-4C94-AA35-301D91F97C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3670183C-073E-41EA-B3FD-4472348B271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5D177F9C-CE58-493B-8F31-ACCE804A89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B63D7F40-024A-41D8-B0EC-83097427D8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5950A-DFFF-4575-A6DE-1855F483F58F}" type="datetimeFigureOut">
              <a:rPr lang="pl-PL" smtClean="0"/>
              <a:t>20.05.2024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6EC6A4FC-BA0F-4F84-AC7D-BC38ACEBE8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2D98FB5B-90B4-4DC8-A1C0-E499CCE293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D5487-B9EC-415F-9688-7DE2C32D305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761121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BE62739F-291D-4200-8E10-207FA2ECA5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8C231597-38CD-4A8B-8259-352622D0AA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48002D80-48F9-4BD2-9D19-781630024CC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C5950A-DFFF-4575-A6DE-1855F483F58F}" type="datetimeFigureOut">
              <a:rPr lang="pl-PL" smtClean="0"/>
              <a:t>20.05.2024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FA4DCBE7-68EA-408A-9554-58B5495686C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4DC5139F-75E4-4C5B-8CFD-F3473F60D29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6D5487-B9EC-415F-9688-7DE2C32D305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389314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580A7C5-F661-471B-A8C8-0C8D4A91C9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8372" y="1698347"/>
            <a:ext cx="10892901" cy="2387600"/>
          </a:xfrm>
        </p:spPr>
        <p:txBody>
          <a:bodyPr>
            <a:normAutofit fontScale="90000"/>
          </a:bodyPr>
          <a:lstStyle/>
          <a:p>
            <a:br>
              <a:rPr lang="pl-PL" sz="4400" b="1" dirty="0"/>
            </a:br>
            <a:r>
              <a:rPr lang="pl-PL" sz="3100" dirty="0"/>
              <a:t>dr hab. Marcin Dziurda prof. UW</a:t>
            </a:r>
            <a:br>
              <a:rPr lang="pl-PL" sz="4400" dirty="0"/>
            </a:br>
            <a:br>
              <a:rPr lang="pl-PL" sz="3200" dirty="0"/>
            </a:br>
            <a:br>
              <a:rPr lang="pl-PL" sz="3200" dirty="0"/>
            </a:br>
            <a:r>
              <a:rPr lang="pl-PL" sz="4400" b="1" dirty="0"/>
              <a:t>Wymagania TSUE co do ukształtowania postępowań sądowych w sprawach z udziałem konsumentów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EB18F093-B387-4AC7-A709-A6796C97603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99712" y="3888420"/>
            <a:ext cx="9144000" cy="2095793"/>
          </a:xfrm>
        </p:spPr>
        <p:txBody>
          <a:bodyPr>
            <a:normAutofit/>
          </a:bodyPr>
          <a:lstStyle/>
          <a:p>
            <a:endParaRPr lang="pl-PL" sz="2800" dirty="0"/>
          </a:p>
          <a:p>
            <a:endParaRPr lang="pl-PL" sz="2800" dirty="0"/>
          </a:p>
          <a:p>
            <a:r>
              <a:rPr lang="pl-PL" dirty="0"/>
              <a:t>Konferencja Rzecznika Finansowego, 20 maja 2024 r.</a:t>
            </a:r>
          </a:p>
        </p:txBody>
      </p:sp>
    </p:spTree>
    <p:extLst>
      <p:ext uri="{BB962C8B-B14F-4D97-AF65-F5344CB8AC3E}">
        <p14:creationId xmlns:p14="http://schemas.microsoft.com/office/powerpoint/2010/main" val="18866235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FE5724A-DCF8-DF7F-E923-E791DD3E60A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>
            <a:extLst>
              <a:ext uri="{FF2B5EF4-FFF2-40B4-BE49-F238E27FC236}">
                <a16:creationId xmlns:a16="http://schemas.microsoft.com/office/drawing/2014/main" id="{D36A1AEF-D6AB-7A6D-88B7-5357EAEF63D3}"/>
              </a:ext>
            </a:extLst>
          </p:cNvPr>
          <p:cNvSpPr txBox="1"/>
          <p:nvPr/>
        </p:nvSpPr>
        <p:spPr>
          <a:xfrm>
            <a:off x="204186" y="181957"/>
            <a:ext cx="11505460" cy="627864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600"/>
              </a:spcAft>
              <a:buNone/>
            </a:pPr>
            <a:r>
              <a:rPr lang="pl-PL" sz="2800" b="1" dirty="0"/>
              <a:t>Wyrok Trybunału Sprawiedliwości z dnia 4 czerwca 2020 r., C-495/19</a:t>
            </a:r>
          </a:p>
          <a:p>
            <a:pPr marL="0" lvl="0" indent="0" algn="just" rtl="0">
              <a:spcBef>
                <a:spcPts val="0"/>
              </a:spcBef>
              <a:spcAft>
                <a:spcPts val="600"/>
              </a:spcAft>
              <a:buNone/>
            </a:pPr>
            <a:endParaRPr lang="pl-PL" sz="2800" dirty="0"/>
          </a:p>
          <a:p>
            <a:pPr marL="0" lvl="0" indent="0" algn="just" rtl="0">
              <a:spcBef>
                <a:spcPts val="0"/>
              </a:spcBef>
              <a:spcAft>
                <a:spcPts val="600"/>
              </a:spcAft>
              <a:buNone/>
            </a:pPr>
            <a:r>
              <a:rPr lang="pl-PL" sz="2800" dirty="0"/>
              <a:t>Artykuł 7 ust. 1 dyrektywy 93/13 w sprawie nieuczciwych warunków w umowach konsumenckich należy interpretować w ten sposób, że - w sytuacji </a:t>
            </a:r>
            <a:r>
              <a:rPr lang="pl-PL" sz="2800" b="1" dirty="0"/>
              <a:t>gdy sąd orzeka w drodze wyroku zaocznego w związku z niestawiennictwem konsumenta na rozprawie, na którą został wezwany</a:t>
            </a:r>
            <a:r>
              <a:rPr lang="pl-PL" sz="2800" dirty="0"/>
              <a:t> - stoi on na przeszkodzie takiej wykładni przepisu krajowego, która uniemożliwia sądowi rozpoznającemu powództwo wniesione przez przedsiębiorcę przeciwko temu konsumentowi wchodzące w zakres stosowania tej dyrektywy, </a:t>
            </a:r>
            <a:r>
              <a:rPr lang="pl-PL" sz="2800" b="1" dirty="0"/>
              <a:t>przeprowadzenie środków dowodowych niezbędnych do dokonania z urzędu oceny nieuczciwego charakteru warunków umownych, na których przedsiębiorca oparł swe roszczenie, w wypadku gdy sąd ten poweźmie wątpliwości </a:t>
            </a:r>
            <a:r>
              <a:rPr lang="pl-PL" sz="2800" dirty="0"/>
              <a:t>co do nieuczciwości tych warunków w rozumieniu omawianej dyrektywy.</a:t>
            </a:r>
          </a:p>
        </p:txBody>
      </p:sp>
    </p:spTree>
    <p:extLst>
      <p:ext uri="{BB962C8B-B14F-4D97-AF65-F5344CB8AC3E}">
        <p14:creationId xmlns:p14="http://schemas.microsoft.com/office/powerpoint/2010/main" val="17777962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FE5724A-DCF8-DF7F-E923-E791DD3E60A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>
            <a:extLst>
              <a:ext uri="{FF2B5EF4-FFF2-40B4-BE49-F238E27FC236}">
                <a16:creationId xmlns:a16="http://schemas.microsoft.com/office/drawing/2014/main" id="{D36A1AEF-D6AB-7A6D-88B7-5357EAEF63D3}"/>
              </a:ext>
            </a:extLst>
          </p:cNvPr>
          <p:cNvSpPr txBox="1"/>
          <p:nvPr/>
        </p:nvSpPr>
        <p:spPr>
          <a:xfrm>
            <a:off x="204185" y="181957"/>
            <a:ext cx="11700769" cy="61555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600"/>
              </a:spcAft>
              <a:buNone/>
            </a:pPr>
            <a:r>
              <a:rPr lang="pl-PL" sz="3200" dirty="0"/>
              <a:t>Art.  339. §  1. 	</a:t>
            </a:r>
            <a:r>
              <a:rPr lang="pl-PL" sz="3200" b="1" dirty="0"/>
              <a:t>Sąd może wydać wyrok zaoczny </a:t>
            </a:r>
            <a:r>
              <a:rPr lang="pl-PL" sz="3200" dirty="0"/>
              <a:t>na posiedzeniu niejawnym, gdy pozwany w wyznaczonym terminie </a:t>
            </a:r>
            <a:r>
              <a:rPr lang="pl-PL" sz="3200" b="1" dirty="0"/>
              <a:t>nie złożył odpowiedzi na pozew</a:t>
            </a:r>
            <a:r>
              <a:rPr lang="pl-PL" sz="3200" dirty="0"/>
              <a:t>.</a:t>
            </a:r>
          </a:p>
          <a:p>
            <a:pPr marL="0" lvl="0" indent="0" algn="just" rtl="0">
              <a:spcBef>
                <a:spcPts val="0"/>
              </a:spcBef>
              <a:spcAft>
                <a:spcPts val="600"/>
              </a:spcAft>
              <a:buNone/>
            </a:pPr>
            <a:r>
              <a:rPr lang="pl-PL" sz="3200" dirty="0"/>
              <a:t>§  2. 	W przypadku, o którym mowa w § 1, </a:t>
            </a:r>
            <a:r>
              <a:rPr lang="pl-PL" sz="3200" b="1" dirty="0"/>
              <a:t>przyjmuje się za prawdziwe twierdzenia powoda o faktach zawarte w pozwie</a:t>
            </a:r>
            <a:r>
              <a:rPr lang="pl-PL" sz="3200" dirty="0"/>
              <a:t> lub pismach procesowych doręczonych pozwanemu przed posiedzeniem, </a:t>
            </a:r>
            <a:r>
              <a:rPr lang="pl-PL" sz="3200" b="1" dirty="0"/>
              <a:t>chyba że budzą one uzasadnione wątpliwości albo zostały przytoczone w celu obejścia prawa.</a:t>
            </a:r>
          </a:p>
          <a:p>
            <a:pPr marL="0" lvl="0" indent="0" algn="just" rtl="0">
              <a:spcBef>
                <a:spcPts val="0"/>
              </a:spcBef>
              <a:spcAft>
                <a:spcPts val="600"/>
              </a:spcAft>
              <a:buNone/>
            </a:pPr>
            <a:r>
              <a:rPr lang="pl-PL" sz="3200" dirty="0"/>
              <a:t>Art.  340. §  1. 	Sąd wyda wyrok zaoczny, jeżeli mimo niezłożenia odpowiedzi na pozew skierowano sprawę do rozpoznania na rozprawie, a pozwany nie stawił się na tę rozprawę, albo mimo stawienia się nie bierze w niej udziału. Przepis art. 339 § 2 stosuje się.</a:t>
            </a:r>
          </a:p>
        </p:txBody>
      </p:sp>
    </p:spTree>
    <p:extLst>
      <p:ext uri="{BB962C8B-B14F-4D97-AF65-F5344CB8AC3E}">
        <p14:creationId xmlns:p14="http://schemas.microsoft.com/office/powerpoint/2010/main" val="20628061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FE5724A-DCF8-DF7F-E923-E791DD3E60A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>
            <a:extLst>
              <a:ext uri="{FF2B5EF4-FFF2-40B4-BE49-F238E27FC236}">
                <a16:creationId xmlns:a16="http://schemas.microsoft.com/office/drawing/2014/main" id="{D36A1AEF-D6AB-7A6D-88B7-5357EAEF63D3}"/>
              </a:ext>
            </a:extLst>
          </p:cNvPr>
          <p:cNvSpPr txBox="1"/>
          <p:nvPr/>
        </p:nvSpPr>
        <p:spPr>
          <a:xfrm>
            <a:off x="204185" y="181957"/>
            <a:ext cx="11700769" cy="627864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600"/>
              </a:spcAft>
              <a:buNone/>
            </a:pPr>
            <a:r>
              <a:rPr lang="pl-PL" sz="2800" b="1" dirty="0"/>
              <a:t>Wyrok Trybunału Sprawiedliwości z dnia 17 maja 2022 r., C-693/19</a:t>
            </a:r>
          </a:p>
          <a:p>
            <a:pPr marL="0" lvl="0" indent="0" algn="just" rtl="0">
              <a:spcBef>
                <a:spcPts val="0"/>
              </a:spcBef>
              <a:spcAft>
                <a:spcPts val="600"/>
              </a:spcAft>
              <a:buNone/>
            </a:pPr>
            <a:endParaRPr lang="pl-PL" sz="2800" dirty="0"/>
          </a:p>
          <a:p>
            <a:pPr marL="0" lvl="0" indent="0" algn="just" rtl="0">
              <a:spcBef>
                <a:spcPts val="0"/>
              </a:spcBef>
              <a:spcAft>
                <a:spcPts val="600"/>
              </a:spcAft>
              <a:buNone/>
            </a:pPr>
            <a:r>
              <a:rPr lang="pl-PL" sz="2800" dirty="0"/>
              <a:t>Art. 6 ust. 1 i art. 7 ust. 1 dyrektywy 93/13 w sprawie nieuczciwych warunków w umowach konsumenckich należy interpretować w ten sposób, że stoją one na przeszkodzie uregulowaniu krajowemu przewidującemu, że w przypadku gdy </a:t>
            </a:r>
            <a:r>
              <a:rPr lang="pl-PL" sz="2800" b="1" dirty="0"/>
              <a:t>nakaz zapłaty wydany przez sąd na wniosek wierzyciela nie był przedmiotem sprzeciwu wniesionego przez dłużnika</a:t>
            </a:r>
            <a:r>
              <a:rPr lang="pl-PL" sz="2800" dirty="0"/>
              <a:t>, </a:t>
            </a:r>
            <a:r>
              <a:rPr lang="pl-PL" sz="2800" dirty="0">
                <a:highlight>
                  <a:srgbClr val="FFFF00"/>
                </a:highlight>
              </a:rPr>
              <a:t>sąd egzekucyjny </a:t>
            </a:r>
            <a:r>
              <a:rPr lang="pl-PL" sz="2800" dirty="0"/>
              <a:t>nie może - ze względu na to, że powaga rzeczy osądzonej przysługująca temu nakazowi obejmuje w sposób dorozumiany te warunki umowne, co wyklucza wszelkie badanie ważności owych warunków - w terminie późniejszym </a:t>
            </a:r>
            <a:r>
              <a:rPr lang="pl-PL" sz="2800" b="1" dirty="0"/>
              <a:t>zbadać potencjalnie nieuczciwego charakteru warunków umowy, które były podstawą wspomnianego nakazu</a:t>
            </a:r>
            <a:r>
              <a:rPr lang="pl-PL" sz="2800" dirty="0"/>
              <a:t>. Okoliczność, że w dniu, w którym nakaz stał się prawomocny, dłużnik nie wiedział, że może zostać uznany za "konsumenta" w rozumieniu tej dyrektywy, jest w tym względzie bez znaczenia.</a:t>
            </a:r>
          </a:p>
        </p:txBody>
      </p:sp>
    </p:spTree>
    <p:extLst>
      <p:ext uri="{BB962C8B-B14F-4D97-AF65-F5344CB8AC3E}">
        <p14:creationId xmlns:p14="http://schemas.microsoft.com/office/powerpoint/2010/main" val="26027657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FE5724A-DCF8-DF7F-E923-E791DD3E60A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>
            <a:extLst>
              <a:ext uri="{FF2B5EF4-FFF2-40B4-BE49-F238E27FC236}">
                <a16:creationId xmlns:a16="http://schemas.microsoft.com/office/drawing/2014/main" id="{D36A1AEF-D6AB-7A6D-88B7-5357EAEF63D3}"/>
              </a:ext>
            </a:extLst>
          </p:cNvPr>
          <p:cNvSpPr txBox="1"/>
          <p:nvPr/>
        </p:nvSpPr>
        <p:spPr>
          <a:xfrm>
            <a:off x="133165" y="181957"/>
            <a:ext cx="11922711" cy="60016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0" indent="0" algn="just" rtl="0">
              <a:spcBef>
                <a:spcPts val="0"/>
              </a:spcBef>
              <a:buNone/>
            </a:pPr>
            <a:r>
              <a:rPr lang="pl-PL" sz="2400" b="1" dirty="0"/>
              <a:t>Wyrok TSUE z dnia 18 stycznia 2024 r., C-531/22</a:t>
            </a:r>
          </a:p>
          <a:p>
            <a:pPr marL="0" lvl="0" indent="0" algn="just" rtl="0">
              <a:spcBef>
                <a:spcPts val="0"/>
              </a:spcBef>
              <a:buNone/>
            </a:pPr>
            <a:endParaRPr lang="pl-PL" sz="2400" dirty="0"/>
          </a:p>
          <a:p>
            <a:pPr marL="0" lvl="0" indent="0" algn="just" rtl="0">
              <a:spcBef>
                <a:spcPts val="0"/>
              </a:spcBef>
              <a:buNone/>
            </a:pPr>
            <a:r>
              <a:rPr lang="pl-PL" sz="2400" dirty="0"/>
              <a:t>1)      Artykuł 6 ust. 1 i art. 7 ust. 1 dyrektywy Rady 93/13/EWG należy interpretować w ten sposób, że:</a:t>
            </a:r>
          </a:p>
          <a:p>
            <a:pPr marL="0" lvl="0" indent="0" algn="just" rtl="0">
              <a:spcBef>
                <a:spcPts val="0"/>
              </a:spcBef>
              <a:buNone/>
            </a:pPr>
            <a:r>
              <a:rPr lang="pl-PL" sz="2400" dirty="0"/>
              <a:t>stoją one na przeszkodzie przepisom krajowym przewidującym, iż </a:t>
            </a:r>
            <a:r>
              <a:rPr lang="pl-PL" sz="2400" b="1" dirty="0"/>
              <a:t>sąd krajowy nie może zbadać z urzędu </a:t>
            </a:r>
            <a:r>
              <a:rPr lang="pl-PL" sz="2400" dirty="0"/>
              <a:t>potencjalnie nieuczciwego charakteru warunków zawartych w umowie i wyciągnąć z tego konsekwencji, w sytuacji </a:t>
            </a:r>
            <a:r>
              <a:rPr lang="pl-PL" sz="2400" b="1" dirty="0">
                <a:highlight>
                  <a:srgbClr val="FFFF00"/>
                </a:highlight>
              </a:rPr>
              <a:t>gdy sprawuje on nadzór nad postępowaniem egzekucyjnym </a:t>
            </a:r>
            <a:r>
              <a:rPr lang="pl-PL" sz="2400" b="1" dirty="0"/>
              <a:t>prowadzonym na podstawie prawomocnego orzeczenia w sprawie wydania nakazu zapłaty</a:t>
            </a:r>
            <a:r>
              <a:rPr lang="pl-PL" sz="2400" dirty="0"/>
              <a:t>, któremu przysługuje powaga rzeczy osądzonej:</a:t>
            </a:r>
          </a:p>
          <a:p>
            <a:pPr marL="0" lvl="0" indent="0" algn="just" rtl="0">
              <a:spcBef>
                <a:spcPts val="0"/>
              </a:spcBef>
              <a:buNone/>
            </a:pPr>
            <a:r>
              <a:rPr lang="pl-PL" sz="2400" dirty="0"/>
              <a:t>–    jeśli przepisy te nie przewidują takiego badania na etapie wydawania nakazu zapłaty, lub</a:t>
            </a:r>
          </a:p>
          <a:p>
            <a:pPr marL="0" lvl="0" indent="0" algn="just" rtl="0">
              <a:spcBef>
                <a:spcPts val="0"/>
              </a:spcBef>
              <a:buNone/>
            </a:pPr>
            <a:r>
              <a:rPr lang="pl-PL" sz="2400" dirty="0"/>
              <a:t>–    jeśli takie badanie jest przewidziane wyłącznie na etapie sprzeciwu od danego nakazu zapłaty, </a:t>
            </a:r>
            <a:r>
              <a:rPr lang="pl-PL" sz="2400" b="1" dirty="0"/>
              <a:t>o ile istnieje znaczne ryzyko, że dany konsument nie wniesie wymaganego sprzeciwu </a:t>
            </a:r>
            <a:r>
              <a:rPr lang="pl-PL" sz="2400" dirty="0"/>
              <a:t>albo ze względu na to, że określony w tym celu termin jest bardzo krótki, albo z uwagi na koszty postępowania przed sądem w stosunku do kwoty kwestionowanego długu, albo też ze względu na to, że przepisy krajowe nie przewidują obowiązku dostarczenia temu konsumentowi wszelkich informacji niezbędnych do ustalenia przez niego zakresu swoich praw.</a:t>
            </a:r>
          </a:p>
        </p:txBody>
      </p:sp>
    </p:spTree>
    <p:extLst>
      <p:ext uri="{BB962C8B-B14F-4D97-AF65-F5344CB8AC3E}">
        <p14:creationId xmlns:p14="http://schemas.microsoft.com/office/powerpoint/2010/main" val="29304451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FE5724A-DCF8-DF7F-E923-E791DD3E60A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>
            <a:extLst>
              <a:ext uri="{FF2B5EF4-FFF2-40B4-BE49-F238E27FC236}">
                <a16:creationId xmlns:a16="http://schemas.microsoft.com/office/drawing/2014/main" id="{D36A1AEF-D6AB-7A6D-88B7-5357EAEF63D3}"/>
              </a:ext>
            </a:extLst>
          </p:cNvPr>
          <p:cNvSpPr txBox="1"/>
          <p:nvPr/>
        </p:nvSpPr>
        <p:spPr>
          <a:xfrm>
            <a:off x="133165" y="181957"/>
            <a:ext cx="11922711" cy="56323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0" indent="0" algn="just" rtl="0">
              <a:spcBef>
                <a:spcPts val="0"/>
              </a:spcBef>
              <a:buNone/>
            </a:pPr>
            <a:r>
              <a:rPr lang="pl-PL" sz="2400" dirty="0"/>
              <a:t>Art.  759. §  1. 	Czynności egzekucyjne są wykonywane przez komorników z wyjątkiem czynności zastrzeżonych dla sądów.</a:t>
            </a:r>
          </a:p>
          <a:p>
            <a:pPr marL="0" lvl="0" indent="0" algn="just" rtl="0">
              <a:spcBef>
                <a:spcPts val="0"/>
              </a:spcBef>
              <a:buNone/>
            </a:pPr>
            <a:r>
              <a:rPr lang="pl-PL" sz="2400" dirty="0"/>
              <a:t>§  1(1). 	Czynności zastrzeżone dla sądu mogą być wykonywane przez referendarza sądowego, z wyłączeniem:</a:t>
            </a:r>
          </a:p>
          <a:p>
            <a:pPr marL="0" lvl="0" indent="0" algn="just" rtl="0">
              <a:spcBef>
                <a:spcPts val="0"/>
              </a:spcBef>
              <a:buNone/>
            </a:pPr>
            <a:r>
              <a:rPr lang="pl-PL" sz="2400" dirty="0"/>
              <a:t>1)	stosowania środków przymusu;</a:t>
            </a:r>
          </a:p>
          <a:p>
            <a:pPr marL="0" lvl="0" indent="0" algn="just" rtl="0">
              <a:spcBef>
                <a:spcPts val="0"/>
              </a:spcBef>
              <a:buNone/>
            </a:pPr>
            <a:r>
              <a:rPr lang="pl-PL" sz="2400" dirty="0"/>
              <a:t>2)	orzekania o ściągnięciu należności w trybie art. 873;</a:t>
            </a:r>
          </a:p>
          <a:p>
            <a:pPr marL="0" lvl="0" indent="0" algn="just" rtl="0">
              <a:spcBef>
                <a:spcPts val="0"/>
              </a:spcBef>
              <a:buNone/>
            </a:pPr>
            <a:r>
              <a:rPr lang="pl-PL" sz="2400" dirty="0"/>
              <a:t>3)	stwierdzenia wygaśnięcia skutków przybicia i utraty rękojmi;</a:t>
            </a:r>
          </a:p>
          <a:p>
            <a:pPr marL="0" lvl="0" indent="0" algn="just" rtl="0">
              <a:spcBef>
                <a:spcPts val="0"/>
              </a:spcBef>
              <a:buNone/>
            </a:pPr>
            <a:r>
              <a:rPr lang="pl-PL" sz="2400" dirty="0"/>
              <a:t>4)	spraw o egzekucję świadczeń niepieniężnych z wyjątkiem wydania rzeczy ruchomej;</a:t>
            </a:r>
          </a:p>
          <a:p>
            <a:pPr marL="0" lvl="0" indent="0" algn="just" rtl="0">
              <a:spcBef>
                <a:spcPts val="0"/>
              </a:spcBef>
              <a:buNone/>
            </a:pPr>
            <a:r>
              <a:rPr lang="pl-PL" sz="2400" dirty="0"/>
              <a:t>5)	spraw o egzekucję przez zarząd przymusowy;</a:t>
            </a:r>
          </a:p>
          <a:p>
            <a:pPr marL="0" lvl="0" indent="0" algn="just" rtl="0">
              <a:spcBef>
                <a:spcPts val="0"/>
              </a:spcBef>
              <a:buNone/>
            </a:pPr>
            <a:r>
              <a:rPr lang="pl-PL" sz="2400" dirty="0"/>
              <a:t>6)	spraw o egzekucję przez sprzedaż przedsiębiorstwa lub gospodarstwa rolnego.</a:t>
            </a:r>
          </a:p>
          <a:p>
            <a:pPr marL="0" lvl="0" indent="0" algn="just" rtl="0">
              <a:spcBef>
                <a:spcPts val="0"/>
              </a:spcBef>
              <a:buNone/>
            </a:pPr>
            <a:r>
              <a:rPr lang="pl-PL" sz="2400" b="1" dirty="0"/>
              <a:t>§  2. 	Sąd wydaje z urzędu komornikowi zarządzenia zmierzające do zapewnienia należytego wykonania egzekucji oraz usuwa spostrzeżone uchybienia. Ocena prawna wyrażona przez sąd w ramach wydanych zarządzeń jest wiążąca dla komornika.</a:t>
            </a:r>
          </a:p>
          <a:p>
            <a:pPr marL="0" lvl="0" indent="0" algn="just" rtl="0">
              <a:spcBef>
                <a:spcPts val="0"/>
              </a:spcBef>
              <a:buNone/>
            </a:pPr>
            <a:r>
              <a:rPr lang="pl-PL" sz="2400" dirty="0"/>
              <a:t>§  3. 	Sąd może zobowiązać komornika do składania sprawozdań z czynności podjętych w wyniku zarządzeń, o których mowa w § 2.</a:t>
            </a:r>
          </a:p>
        </p:txBody>
      </p:sp>
    </p:spTree>
    <p:extLst>
      <p:ext uri="{BB962C8B-B14F-4D97-AF65-F5344CB8AC3E}">
        <p14:creationId xmlns:p14="http://schemas.microsoft.com/office/powerpoint/2010/main" val="34377500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FE5724A-DCF8-DF7F-E923-E791DD3E60A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>
            <a:extLst>
              <a:ext uri="{FF2B5EF4-FFF2-40B4-BE49-F238E27FC236}">
                <a16:creationId xmlns:a16="http://schemas.microsoft.com/office/drawing/2014/main" id="{D36A1AEF-D6AB-7A6D-88B7-5357EAEF63D3}"/>
              </a:ext>
            </a:extLst>
          </p:cNvPr>
          <p:cNvSpPr txBox="1"/>
          <p:nvPr/>
        </p:nvSpPr>
        <p:spPr>
          <a:xfrm>
            <a:off x="133165" y="181957"/>
            <a:ext cx="11922711" cy="64325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600"/>
              </a:spcAft>
              <a:buNone/>
            </a:pPr>
            <a:r>
              <a:rPr lang="pl-PL" sz="2800" b="1" dirty="0"/>
              <a:t>Zmiany w k.p.c. pod wpływem orzecznictwa TSUE - nakaz z weksla</a:t>
            </a:r>
          </a:p>
          <a:p>
            <a:pPr marL="0" lvl="0" indent="0" algn="just" rtl="0">
              <a:spcBef>
                <a:spcPts val="0"/>
              </a:spcBef>
              <a:spcAft>
                <a:spcPts val="600"/>
              </a:spcAft>
              <a:buNone/>
            </a:pPr>
            <a:endParaRPr lang="pl-PL" sz="2800" b="1" dirty="0"/>
          </a:p>
          <a:p>
            <a:pPr marL="0" lvl="0" indent="0" algn="just" rtl="0">
              <a:spcBef>
                <a:spcPts val="0"/>
              </a:spcBef>
              <a:spcAft>
                <a:spcPts val="600"/>
              </a:spcAft>
              <a:buNone/>
            </a:pPr>
            <a:r>
              <a:rPr lang="pl-PL" sz="2800" b="1" dirty="0"/>
              <a:t>Wyrok Trybunału Sprawiedliwości z dnia 13 września 2018 r., C-176/17</a:t>
            </a:r>
          </a:p>
          <a:p>
            <a:pPr marL="0" lvl="0" indent="0" algn="just" rtl="0">
              <a:spcBef>
                <a:spcPts val="0"/>
              </a:spcBef>
              <a:spcAft>
                <a:spcPts val="600"/>
              </a:spcAft>
              <a:buNone/>
            </a:pPr>
            <a:endParaRPr lang="pl-PL" sz="2800" b="1" dirty="0"/>
          </a:p>
          <a:p>
            <a:pPr marL="0" lvl="0" indent="0" algn="just" rtl="0">
              <a:spcBef>
                <a:spcPts val="0"/>
              </a:spcBef>
              <a:spcAft>
                <a:spcPts val="600"/>
              </a:spcAft>
              <a:buNone/>
            </a:pPr>
            <a:r>
              <a:rPr lang="pl-PL" sz="2800" dirty="0"/>
              <a:t>Artykuł 7 ust. 1 dyrektywy Rady 93/13/EWG z dnia 5 kwietnia 1993 r. w sprawie nieuczciwych warunków w umowach konsumenckich należy interpretować w ten sposób, iż </a:t>
            </a:r>
            <a:r>
              <a:rPr lang="pl-PL" sz="2800" b="1" dirty="0"/>
              <a:t>sprzeciwia się </a:t>
            </a:r>
            <a:r>
              <a:rPr lang="pl-PL" sz="2800" dirty="0"/>
              <a:t>on przepisom krajowym takim jak te będące przedmiotem postępowania głównego, </a:t>
            </a:r>
            <a:r>
              <a:rPr lang="pl-PL" sz="2800" b="1" dirty="0"/>
              <a:t>pozwalającym na wydanie nakazu zapłaty opartego na wekslu własnym, który stanowi gwarancję wierzytelności powstałej z umowy kredytu konsumenckiego, w sytuacji gdy sąd rozpoznający pozew o wydanie nakazu zapłaty nie jest uprawniony do zbadania potencjalnie nieuczciwego charakteru warunków tej umowy</a:t>
            </a:r>
            <a:r>
              <a:rPr lang="pl-PL" sz="2800" dirty="0"/>
              <a:t>, jeżeli sposób wykonania prawa do wniesienia zarzutów od takiego nakazu nie pozwala na zapewnienie przestrzegania praw, które konsument opiera na tej dyrektywie.</a:t>
            </a:r>
          </a:p>
        </p:txBody>
      </p:sp>
    </p:spTree>
    <p:extLst>
      <p:ext uri="{BB962C8B-B14F-4D97-AF65-F5344CB8AC3E}">
        <p14:creationId xmlns:p14="http://schemas.microsoft.com/office/powerpoint/2010/main" val="1510524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FE5724A-DCF8-DF7F-E923-E791DD3E60A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>
            <a:extLst>
              <a:ext uri="{FF2B5EF4-FFF2-40B4-BE49-F238E27FC236}">
                <a16:creationId xmlns:a16="http://schemas.microsoft.com/office/drawing/2014/main" id="{D36A1AEF-D6AB-7A6D-88B7-5357EAEF63D3}"/>
              </a:ext>
            </a:extLst>
          </p:cNvPr>
          <p:cNvSpPr txBox="1"/>
          <p:nvPr/>
        </p:nvSpPr>
        <p:spPr>
          <a:xfrm>
            <a:off x="133165" y="181957"/>
            <a:ext cx="11922711" cy="66479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600"/>
              </a:spcAft>
              <a:buNone/>
            </a:pPr>
            <a:r>
              <a:rPr lang="pl-PL" sz="3200" b="1" dirty="0"/>
              <a:t>Zmiany w k.p.c. pod wpływem orzecznictwa TSUE - nakaz z weksla</a:t>
            </a:r>
          </a:p>
          <a:p>
            <a:pPr marL="0" lvl="0" indent="0" algn="just" rtl="0">
              <a:spcBef>
                <a:spcPts val="0"/>
              </a:spcBef>
              <a:spcAft>
                <a:spcPts val="600"/>
              </a:spcAft>
              <a:buNone/>
            </a:pPr>
            <a:r>
              <a:rPr lang="pl-PL" sz="3200" dirty="0"/>
              <a:t>Art. 485 § 2. Jeżeli dłużnikiem jest konsument, </a:t>
            </a:r>
            <a:r>
              <a:rPr lang="pl-PL" sz="3200" b="1" dirty="0"/>
              <a:t>niezbędne jest przedstawienie wraz z pozwem umowy</a:t>
            </a:r>
            <a:r>
              <a:rPr lang="pl-PL" sz="3200" dirty="0"/>
              <a:t>, z której wynika roszczenie zabezpieczone wekslem, wraz z deklaracją wekslową i załącznikami. W treści pozwu skierowanego przeciwko osobie fizycznej zamieszcza się </a:t>
            </a:r>
            <a:r>
              <a:rPr lang="pl-PL" sz="3200" b="1" dirty="0"/>
              <a:t>oświadczenie o tym, czy roszczenie dochodzone pozwem powstało w związku z umową zawartą z konsumentem.</a:t>
            </a:r>
          </a:p>
          <a:p>
            <a:pPr marL="0" lvl="0" indent="0" algn="just" rtl="0">
              <a:spcBef>
                <a:spcPts val="0"/>
              </a:spcBef>
              <a:spcAft>
                <a:spcPts val="600"/>
              </a:spcAft>
              <a:buNone/>
            </a:pPr>
            <a:r>
              <a:rPr lang="pl-PL" sz="3200" dirty="0"/>
              <a:t>§ 5. </a:t>
            </a:r>
            <a:r>
              <a:rPr lang="pl-PL" sz="3200" b="1" dirty="0"/>
              <a:t>Sąd może skazać na grzywnę powoda, jego przedstawiciela ustawowego lub pełnomocnika</a:t>
            </a:r>
            <a:r>
              <a:rPr lang="pl-PL" sz="3200" dirty="0"/>
              <a:t>, który w złej wierze lub </a:t>
            </a:r>
            <a:r>
              <a:rPr lang="pl-PL" sz="3200" b="1" dirty="0"/>
              <a:t>wskutek niezachowania należytej staranności złożył niezgodne z prawdą oświadczenie</a:t>
            </a:r>
            <a:r>
              <a:rPr lang="pl-PL" sz="3200" dirty="0"/>
              <a:t>, o którym mowa w § 2 zdanie czwarte, że roszczenie dochodzone pozwem nie powstało w związku z umową zawartą z konsumentem.</a:t>
            </a:r>
          </a:p>
        </p:txBody>
      </p:sp>
    </p:spTree>
    <p:extLst>
      <p:ext uri="{BB962C8B-B14F-4D97-AF65-F5344CB8AC3E}">
        <p14:creationId xmlns:p14="http://schemas.microsoft.com/office/powerpoint/2010/main" val="120673581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FE5724A-DCF8-DF7F-E923-E791DD3E60A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>
            <a:extLst>
              <a:ext uri="{FF2B5EF4-FFF2-40B4-BE49-F238E27FC236}">
                <a16:creationId xmlns:a16="http://schemas.microsoft.com/office/drawing/2014/main" id="{D36A1AEF-D6AB-7A6D-88B7-5357EAEF63D3}"/>
              </a:ext>
            </a:extLst>
          </p:cNvPr>
          <p:cNvSpPr txBox="1"/>
          <p:nvPr/>
        </p:nvSpPr>
        <p:spPr>
          <a:xfrm>
            <a:off x="133165" y="181957"/>
            <a:ext cx="11922711" cy="60016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0" indent="0" algn="ctr" rtl="0">
              <a:spcBef>
                <a:spcPts val="0"/>
              </a:spcBef>
              <a:buNone/>
            </a:pPr>
            <a:r>
              <a:rPr lang="pl-PL" sz="3200" b="1" dirty="0"/>
              <a:t>Terminy na złożenie środka zaskarżenia od nakazu zapłaty</a:t>
            </a:r>
          </a:p>
          <a:p>
            <a:pPr marL="0" lvl="0" indent="0" algn="ctr" rtl="0">
              <a:spcBef>
                <a:spcPts val="0"/>
              </a:spcBef>
              <a:buNone/>
            </a:pPr>
            <a:r>
              <a:rPr lang="pl-PL" sz="3200" b="1" dirty="0"/>
              <a:t> </a:t>
            </a:r>
          </a:p>
          <a:p>
            <a:pPr marL="0" lvl="0" indent="0" algn="just" rtl="0">
              <a:spcBef>
                <a:spcPts val="0"/>
              </a:spcBef>
              <a:buNone/>
            </a:pPr>
            <a:r>
              <a:rPr lang="pl-PL" sz="3200" dirty="0"/>
              <a:t>Art.  480(2.) §  1. 	 W nakazie zapłaty sąd nakazuje pozwanemu, aby w terminie oznaczonym w nakazie zaspokoił roszczenie w całości wraz z kosztami albo wniósł środek zaskarżenia.</a:t>
            </a:r>
          </a:p>
          <a:p>
            <a:pPr marL="0" lvl="0" indent="0" algn="just" rtl="0">
              <a:spcBef>
                <a:spcPts val="0"/>
              </a:spcBef>
              <a:buNone/>
            </a:pPr>
            <a:r>
              <a:rPr lang="pl-PL" sz="3200" dirty="0"/>
              <a:t>§  2. 	 Termin, o którym mowa w § 1, wynosi:</a:t>
            </a:r>
          </a:p>
          <a:p>
            <a:pPr marL="0" lvl="0" indent="0" algn="just" rtl="0">
              <a:spcBef>
                <a:spcPts val="0"/>
              </a:spcBef>
              <a:buNone/>
            </a:pPr>
            <a:r>
              <a:rPr lang="pl-PL" sz="3200" dirty="0"/>
              <a:t>1)	</a:t>
            </a:r>
            <a:r>
              <a:rPr lang="pl-PL" sz="3200" b="1" dirty="0"/>
              <a:t>dwa tygodnie od </a:t>
            </a:r>
            <a:r>
              <a:rPr lang="pl-PL" sz="3200" dirty="0"/>
              <a:t>dnia doręczenia nakazu w przypadku nakazu zapłaty wydanego </a:t>
            </a:r>
            <a:r>
              <a:rPr lang="pl-PL" sz="3200" b="1" dirty="0"/>
              <a:t>w postępowaniu upominawczym, gdy doręczenie nakazu pozwanemu ma mieć miejsce w kraju</a:t>
            </a:r>
            <a:r>
              <a:rPr lang="pl-PL" sz="3200" dirty="0"/>
              <a:t>;</a:t>
            </a:r>
          </a:p>
          <a:p>
            <a:pPr marL="0" lvl="0" indent="0" algn="just" rtl="0">
              <a:spcBef>
                <a:spcPts val="0"/>
              </a:spcBef>
              <a:buNone/>
            </a:pPr>
            <a:r>
              <a:rPr lang="pl-PL" sz="3200" dirty="0"/>
              <a:t>3)	</a:t>
            </a:r>
            <a:r>
              <a:rPr lang="pl-PL" sz="3200" b="1" dirty="0"/>
              <a:t>miesiąc od </a:t>
            </a:r>
            <a:r>
              <a:rPr lang="pl-PL" sz="3200" dirty="0"/>
              <a:t>dnia doręczenia nakazu w przypadku </a:t>
            </a:r>
            <a:r>
              <a:rPr lang="pl-PL" sz="3200" b="1" dirty="0"/>
              <a:t>nakazu zapłaty wydanego w postępowaniu nakazowym, gdy doręczenie nakazu pozwanemu ma mieć miejsce na terytorium Unii Europejskiej</a:t>
            </a:r>
          </a:p>
        </p:txBody>
      </p:sp>
    </p:spTree>
    <p:extLst>
      <p:ext uri="{BB962C8B-B14F-4D97-AF65-F5344CB8AC3E}">
        <p14:creationId xmlns:p14="http://schemas.microsoft.com/office/powerpoint/2010/main" val="159739309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FE5724A-DCF8-DF7F-E923-E791DD3E60A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>
            <a:extLst>
              <a:ext uri="{FF2B5EF4-FFF2-40B4-BE49-F238E27FC236}">
                <a16:creationId xmlns:a16="http://schemas.microsoft.com/office/drawing/2014/main" id="{D36A1AEF-D6AB-7A6D-88B7-5357EAEF63D3}"/>
              </a:ext>
            </a:extLst>
          </p:cNvPr>
          <p:cNvSpPr txBox="1"/>
          <p:nvPr/>
        </p:nvSpPr>
        <p:spPr>
          <a:xfrm>
            <a:off x="133165" y="181957"/>
            <a:ext cx="11922711" cy="58477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600"/>
              </a:spcAft>
              <a:buNone/>
            </a:pPr>
            <a:r>
              <a:rPr lang="pl-PL" sz="2800" b="1" dirty="0"/>
              <a:t>Wydawanie nakazów przez referendarza sądowego</a:t>
            </a:r>
          </a:p>
          <a:p>
            <a:pPr marL="0" lvl="0" indent="0" algn="just" rtl="0">
              <a:spcBef>
                <a:spcPts val="0"/>
              </a:spcBef>
              <a:spcAft>
                <a:spcPts val="600"/>
              </a:spcAft>
              <a:buNone/>
            </a:pPr>
            <a:r>
              <a:rPr lang="pl-PL" sz="2800" dirty="0"/>
              <a:t>Wyrok Trybunału Sprawiedliwości z dnia 20 września 2018 r., C-448/17</a:t>
            </a:r>
          </a:p>
          <a:p>
            <a:pPr marL="0" lvl="0" indent="0" algn="just" rtl="0">
              <a:spcBef>
                <a:spcPts val="0"/>
              </a:spcBef>
              <a:spcAft>
                <a:spcPts val="600"/>
              </a:spcAft>
              <a:buNone/>
            </a:pPr>
            <a:r>
              <a:rPr lang="pl-PL" sz="2800" dirty="0"/>
              <a:t>2. Dyrektywę 93/13 należy interpretować w ten sposób, że stoi ona na przeszkodzie obowiązywaniu uregulowania krajowego, takiego jak to rozpatrywane w postępowaniu głównym, które mimo że przewiduje kontrolę nieuczciwego charakteru warunków zawartych w umowie zawartej między przedsiębiorcą a konsumentem na etapie wydania nakazu zapłaty wobec konsumenta, to po pierwsze, </a:t>
            </a:r>
            <a:r>
              <a:rPr lang="pl-PL" sz="2800" b="1" dirty="0"/>
              <a:t>nadaje urzędnikowi administracji sądu, niemającemu statusu sędziego, kompetencje do wydania tego nakazu zapłaty</a:t>
            </a:r>
            <a:r>
              <a:rPr lang="pl-PL" sz="2800" dirty="0"/>
              <a:t>, a po drugie, ustanawia termin piętnastu dni na wniesienie sprzeciwu i wymaga, by sprzeciw był uzasadniony pod względem merytorycznym, </a:t>
            </a:r>
            <a:r>
              <a:rPr lang="pl-PL" sz="2800" b="1" dirty="0"/>
              <a:t>w wypadku gdy taka kontrola z urzędu nie jest przewidziana na etapie wykonania danego nakazu, co powinien sprawdzić sąd odsyłający.</a:t>
            </a:r>
          </a:p>
        </p:txBody>
      </p:sp>
    </p:spTree>
    <p:extLst>
      <p:ext uri="{BB962C8B-B14F-4D97-AF65-F5344CB8AC3E}">
        <p14:creationId xmlns:p14="http://schemas.microsoft.com/office/powerpoint/2010/main" val="350637382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FE5724A-DCF8-DF7F-E923-E791DD3E60A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>
            <a:extLst>
              <a:ext uri="{FF2B5EF4-FFF2-40B4-BE49-F238E27FC236}">
                <a16:creationId xmlns:a16="http://schemas.microsoft.com/office/drawing/2014/main" id="{D36A1AEF-D6AB-7A6D-88B7-5357EAEF63D3}"/>
              </a:ext>
            </a:extLst>
          </p:cNvPr>
          <p:cNvSpPr txBox="1"/>
          <p:nvPr/>
        </p:nvSpPr>
        <p:spPr>
          <a:xfrm>
            <a:off x="204186" y="332877"/>
            <a:ext cx="11505460" cy="61247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pl-PL" sz="2800" b="1" dirty="0"/>
              <a:t>Wyrok Trybunału Sprawiedliwości z dnia 22 września 2022 r., C-335/21</a:t>
            </a:r>
          </a:p>
          <a:p>
            <a:pPr algn="just"/>
            <a:endParaRPr lang="pl-PL" sz="2800" b="1" dirty="0"/>
          </a:p>
          <a:p>
            <a:pPr algn="just"/>
            <a:r>
              <a:rPr lang="pl-PL" sz="2800" dirty="0"/>
              <a:t>Dyrektywę 93/13 w sprawie nieuczciwych warunków w umowach konsumenckich, w świetle zasady skuteczności i art. 47 KPP, należy interpretować w ten sposób, że </a:t>
            </a:r>
            <a:r>
              <a:rPr lang="pl-PL" sz="2800" b="1" dirty="0"/>
              <a:t>sprzeciwia się ona uregulowaniu krajowemu </a:t>
            </a:r>
            <a:r>
              <a:rPr lang="pl-PL" sz="2800" dirty="0"/>
              <a:t>dotyczącemu postępowania uproszczonego w sprawie zapłaty wynagrodzenia adwokata, zgodnie z którym </a:t>
            </a:r>
            <a:r>
              <a:rPr lang="pl-PL" sz="2800" b="1" dirty="0"/>
              <a:t>rozstrzygnięcie w sprawie wniosku złożonego przeciwko klientowi będącemu konsumentem wydaje organ niebędący sądem, a udział sądu jest przewidziany dopiero na etapie ewentualnego odwołania od tego rozstrzygnięcia</a:t>
            </a:r>
            <a:r>
              <a:rPr lang="pl-PL" sz="2800" dirty="0"/>
              <a:t>, przy czym sąd, przed którym ta sprawa się toczy, nie może badać, w razie potrzeby z urzędu, czy warunki zawarte w umowie stanowiącej podstawę żądanego wynagrodzenia są nieuczciwe, ani dopuścić przedstawienia przez strony dowodów innych niż dowody z dokumentów, które zostały już przedstawione przed organem pozasądowym</a:t>
            </a:r>
          </a:p>
        </p:txBody>
      </p:sp>
    </p:spTree>
    <p:extLst>
      <p:ext uri="{BB962C8B-B14F-4D97-AF65-F5344CB8AC3E}">
        <p14:creationId xmlns:p14="http://schemas.microsoft.com/office/powerpoint/2010/main" val="19779248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FE5724A-DCF8-DF7F-E923-E791DD3E60A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>
            <a:extLst>
              <a:ext uri="{FF2B5EF4-FFF2-40B4-BE49-F238E27FC236}">
                <a16:creationId xmlns:a16="http://schemas.microsoft.com/office/drawing/2014/main" id="{D36A1AEF-D6AB-7A6D-88B7-5357EAEF63D3}"/>
              </a:ext>
            </a:extLst>
          </p:cNvPr>
          <p:cNvSpPr txBox="1"/>
          <p:nvPr/>
        </p:nvSpPr>
        <p:spPr>
          <a:xfrm>
            <a:off x="204186" y="332877"/>
            <a:ext cx="11505460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endParaRPr lang="pl-PL" sz="3600" b="1" dirty="0"/>
          </a:p>
          <a:p>
            <a:pPr algn="ctr"/>
            <a:endParaRPr lang="pl-PL" sz="3600" b="1" dirty="0"/>
          </a:p>
          <a:p>
            <a:pPr algn="ctr"/>
            <a:endParaRPr lang="pl-PL" sz="3600" b="1" dirty="0"/>
          </a:p>
          <a:p>
            <a:pPr algn="ctr"/>
            <a:r>
              <a:rPr lang="pl-PL" sz="3600" b="1" dirty="0"/>
              <a:t>Orzecznictwo TSUE</a:t>
            </a:r>
          </a:p>
          <a:p>
            <a:pPr algn="ctr"/>
            <a:r>
              <a:rPr lang="pl-PL" sz="3600" b="1" dirty="0"/>
              <a:t>- kwestie procesowe</a:t>
            </a:r>
          </a:p>
        </p:txBody>
      </p:sp>
    </p:spTree>
    <p:extLst>
      <p:ext uri="{BB962C8B-B14F-4D97-AF65-F5344CB8AC3E}">
        <p14:creationId xmlns:p14="http://schemas.microsoft.com/office/powerpoint/2010/main" val="71630939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FE5724A-DCF8-DF7F-E923-E791DD3E60A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>
            <a:extLst>
              <a:ext uri="{FF2B5EF4-FFF2-40B4-BE49-F238E27FC236}">
                <a16:creationId xmlns:a16="http://schemas.microsoft.com/office/drawing/2014/main" id="{9B42E0B0-A232-D1A6-B718-8DEFAD370296}"/>
              </a:ext>
            </a:extLst>
          </p:cNvPr>
          <p:cNvSpPr txBox="1"/>
          <p:nvPr/>
        </p:nvSpPr>
        <p:spPr>
          <a:xfrm>
            <a:off x="426128" y="400247"/>
            <a:ext cx="11194742" cy="61863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sz="3600" b="1" dirty="0"/>
              <a:t>Postępowanie odrębne z udziałem konsumentów:</a:t>
            </a:r>
          </a:p>
          <a:p>
            <a:endParaRPr lang="pl-PL" sz="3600" b="1" dirty="0"/>
          </a:p>
          <a:p>
            <a:r>
              <a:rPr lang="pl-PL" sz="3600" b="1" dirty="0"/>
              <a:t>Art. 458(14)-458(16) k.p.c.</a:t>
            </a:r>
          </a:p>
          <a:p>
            <a:endParaRPr lang="pl-PL" sz="3600" b="1" dirty="0"/>
          </a:p>
          <a:p>
            <a:pPr marL="285750" indent="-285750">
              <a:buFontTx/>
              <a:buChar char="-"/>
            </a:pPr>
            <a:r>
              <a:rPr lang="pl-PL" sz="3600" b="1" dirty="0"/>
              <a:t>Właściwość przemienna </a:t>
            </a:r>
          </a:p>
          <a:p>
            <a:pPr marL="285750" indent="-285750">
              <a:buFontTx/>
              <a:buChar char="-"/>
            </a:pPr>
            <a:endParaRPr lang="pl-PL" sz="3600" b="1" dirty="0"/>
          </a:p>
          <a:p>
            <a:pPr marL="285750" indent="-285750">
              <a:buFontTx/>
              <a:buChar char="-"/>
            </a:pPr>
            <a:r>
              <a:rPr lang="pl-PL" sz="3600" b="1" dirty="0"/>
              <a:t>Sankcyjne koszty</a:t>
            </a:r>
          </a:p>
          <a:p>
            <a:pPr marL="285750" indent="-285750">
              <a:buFontTx/>
              <a:buChar char="-"/>
            </a:pPr>
            <a:endParaRPr lang="pl-PL" sz="3600" b="1" dirty="0"/>
          </a:p>
          <a:p>
            <a:pPr marL="285750" indent="-285750">
              <a:buFontTx/>
              <a:buChar char="-"/>
            </a:pPr>
            <a:r>
              <a:rPr lang="pl-PL" sz="3600" b="1" dirty="0"/>
              <a:t>Jednostronna prekluzja</a:t>
            </a:r>
          </a:p>
          <a:p>
            <a:pPr marL="285750" indent="-285750">
              <a:buFontTx/>
              <a:buChar char="-"/>
            </a:pPr>
            <a:endParaRPr lang="pl-PL" sz="3600" b="1" dirty="0"/>
          </a:p>
          <a:p>
            <a:r>
              <a:rPr lang="pl-PL" sz="3600" b="1" dirty="0"/>
              <a:t>Czego brakuje?</a:t>
            </a:r>
          </a:p>
        </p:txBody>
      </p:sp>
    </p:spTree>
    <p:extLst>
      <p:ext uri="{BB962C8B-B14F-4D97-AF65-F5344CB8AC3E}">
        <p14:creationId xmlns:p14="http://schemas.microsoft.com/office/powerpoint/2010/main" val="42841642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FE5724A-DCF8-DF7F-E923-E791DD3E60A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>
            <a:extLst>
              <a:ext uri="{FF2B5EF4-FFF2-40B4-BE49-F238E27FC236}">
                <a16:creationId xmlns:a16="http://schemas.microsoft.com/office/drawing/2014/main" id="{D36A1AEF-D6AB-7A6D-88B7-5357EAEF63D3}"/>
              </a:ext>
            </a:extLst>
          </p:cNvPr>
          <p:cNvSpPr txBox="1"/>
          <p:nvPr/>
        </p:nvSpPr>
        <p:spPr>
          <a:xfrm>
            <a:off x="204186" y="332877"/>
            <a:ext cx="11505460" cy="64940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pl-PL" sz="3200" b="1" dirty="0"/>
              <a:t>Wyrok Trybunału Sprawiedliwości z dnia 21 lutego 2013 r., C-472/11</a:t>
            </a:r>
          </a:p>
          <a:p>
            <a:pPr algn="just"/>
            <a:r>
              <a:rPr lang="pl-PL" sz="3200" dirty="0"/>
              <a:t>wypowiadając się w przedmiocie wniosku o wydanie orzeczenia w trybie prejudycjalnym złożonego przez sąd krajowy orzekający w ramach postępowania kontradyktoryjnego pomiędzy przedsiębiorcą a konsumentem, Trybunał stwierdził, że </a:t>
            </a:r>
            <a:r>
              <a:rPr lang="pl-PL" sz="3200" b="1" dirty="0"/>
              <a:t>sąd ten zobowiązany jest przeprowadzić z urzędu dochodzenie w celu ustalenia, czy postanowienie umowne zamieszczone w umowie pomiędzy przedsiębiorcą a konsumentem jest objęte zakresem zastosowania dyrektywy, a jeżeli tak - zobowiązany jest z urzędu zbadać, czy postanowienie to ewentualnie ma nieuczciwy charakter </a:t>
            </a:r>
            <a:r>
              <a:rPr lang="pl-PL" sz="3200" dirty="0"/>
              <a:t>(zob. podobnie ww. wyroki w sprawie VB </a:t>
            </a:r>
            <a:r>
              <a:rPr lang="pl-PL" sz="3200" dirty="0" err="1"/>
              <a:t>Pénzügyi</a:t>
            </a:r>
            <a:r>
              <a:rPr lang="pl-PL" sz="3200" dirty="0"/>
              <a:t> </a:t>
            </a:r>
            <a:r>
              <a:rPr lang="pl-PL" sz="3200" dirty="0" err="1"/>
              <a:t>Lízing</a:t>
            </a:r>
            <a:r>
              <a:rPr lang="pl-PL" sz="3200" dirty="0"/>
              <a:t>, pkt 56, oraz w sprawie </a:t>
            </a:r>
            <a:r>
              <a:rPr lang="pl-PL" sz="3200" dirty="0" err="1"/>
              <a:t>Banco</a:t>
            </a:r>
            <a:r>
              <a:rPr lang="pl-PL" sz="3200" dirty="0"/>
              <a:t> </a:t>
            </a:r>
            <a:r>
              <a:rPr lang="pl-PL" sz="3200" dirty="0" err="1"/>
              <a:t>Español</a:t>
            </a:r>
            <a:r>
              <a:rPr lang="pl-PL" sz="3200" dirty="0"/>
              <a:t> de </a:t>
            </a:r>
            <a:r>
              <a:rPr lang="pl-PL" sz="3200" dirty="0" err="1"/>
              <a:t>Crédito</a:t>
            </a:r>
            <a:r>
              <a:rPr lang="pl-PL" sz="3200" dirty="0"/>
              <a:t>, pkt 44).</a:t>
            </a:r>
          </a:p>
        </p:txBody>
      </p:sp>
    </p:spTree>
    <p:extLst>
      <p:ext uri="{BB962C8B-B14F-4D97-AF65-F5344CB8AC3E}">
        <p14:creationId xmlns:p14="http://schemas.microsoft.com/office/powerpoint/2010/main" val="25875195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FE5724A-DCF8-DF7F-E923-E791DD3E60A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>
            <a:extLst>
              <a:ext uri="{FF2B5EF4-FFF2-40B4-BE49-F238E27FC236}">
                <a16:creationId xmlns:a16="http://schemas.microsoft.com/office/drawing/2014/main" id="{D36A1AEF-D6AB-7A6D-88B7-5357EAEF63D3}"/>
              </a:ext>
            </a:extLst>
          </p:cNvPr>
          <p:cNvSpPr txBox="1"/>
          <p:nvPr/>
        </p:nvSpPr>
        <p:spPr>
          <a:xfrm>
            <a:off x="204186" y="151179"/>
            <a:ext cx="11505460" cy="65556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pl-PL" sz="2800" dirty="0"/>
              <a:t>ALE </a:t>
            </a:r>
          </a:p>
          <a:p>
            <a:pPr algn="just"/>
            <a:r>
              <a:rPr lang="pl-PL" sz="2800" b="1" dirty="0"/>
              <a:t>Wyrok Trybunału Sprawiedliwości z dnia 11 marca 2020 r., C-511/17</a:t>
            </a:r>
          </a:p>
          <a:p>
            <a:pPr algn="just"/>
            <a:endParaRPr lang="pl-PL" sz="2800" b="1" dirty="0"/>
          </a:p>
          <a:p>
            <a:pPr algn="just"/>
            <a:r>
              <a:rPr lang="pl-PL" sz="2800" dirty="0"/>
              <a:t>Wykładni art. 6 ust. 1 dyrektywy 93/13 w sprawie nieuczciwych warunków w umowach konsumenckich należy dokonywać w ten sposób, że sąd krajowy, do którego konsument wniósł powództwo o stwierdzenie nieuczciwego charakteru niektórych warunków zamieszczonych w umowie, którą ów konsument zawarł z przedsiębiorcą, </a:t>
            </a:r>
            <a:r>
              <a:rPr lang="pl-PL" sz="2800" b="1" dirty="0"/>
              <a:t>nie jest zobowiązany do zbadania z urzędu i w sposób indywidualny całości pozostałych warunków umowy - które nie zostały zaskarżone przez konsumenta - aby sprawdzić, czy mogą one zostać uznane za nieuczciwe, lecz musi zbadać wyłącznie te warunki, które są związane z przedmiotem sporu określonym przez strony, w wypadku gdy dysponuje niezbędnymi ku temu elementami stanu faktycznego i prawnego, uzupełnionymi w razie potrzeby przez środki dowodowe</a:t>
            </a:r>
            <a:r>
              <a:rPr lang="pl-PL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424732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FE5724A-DCF8-DF7F-E923-E791DD3E60A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>
            <a:extLst>
              <a:ext uri="{FF2B5EF4-FFF2-40B4-BE49-F238E27FC236}">
                <a16:creationId xmlns:a16="http://schemas.microsoft.com/office/drawing/2014/main" id="{D36A1AEF-D6AB-7A6D-88B7-5357EAEF63D3}"/>
              </a:ext>
            </a:extLst>
          </p:cNvPr>
          <p:cNvSpPr txBox="1"/>
          <p:nvPr/>
        </p:nvSpPr>
        <p:spPr>
          <a:xfrm>
            <a:off x="204186" y="181957"/>
            <a:ext cx="11505460" cy="64940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pl-PL" sz="2600" b="1" dirty="0"/>
              <a:t>Wyrok Trybunału Sprawiedliwości z dnia 11 marca 2020 r., C-511/17</a:t>
            </a:r>
          </a:p>
          <a:p>
            <a:pPr algn="just"/>
            <a:endParaRPr lang="pl-PL" sz="2600" b="1" dirty="0"/>
          </a:p>
          <a:p>
            <a:pPr algn="just"/>
            <a:r>
              <a:rPr lang="pl-PL" sz="2600" dirty="0"/>
              <a:t>29     Przede wszystkim, chociaż ochrona konsumenta zamierzona przez dyrektywę 93/13 wymaga aktywnej interwencji sądu krajowego rozpatrującego sprawę, to jednak </a:t>
            </a:r>
            <a:r>
              <a:rPr lang="pl-PL" sz="2600" b="1" dirty="0"/>
              <a:t>dla przyznania tej ochrony konieczne jest, aby jedna ze stron umowy wytoczyła postępowanie sądowe </a:t>
            </a:r>
            <a:r>
              <a:rPr lang="pl-PL" sz="2600" dirty="0"/>
              <a:t>(zob. podobnie wyrok z dnia 1 października 2015 r., ERSTE Bank </a:t>
            </a:r>
            <a:r>
              <a:rPr lang="pl-PL" sz="2600" dirty="0" err="1"/>
              <a:t>Hungary</a:t>
            </a:r>
            <a:r>
              <a:rPr lang="pl-PL" sz="2600" dirty="0"/>
              <a:t>, C‑32/14, EU:C:2015:637, pkt 63).</a:t>
            </a:r>
          </a:p>
          <a:p>
            <a:pPr algn="just"/>
            <a:r>
              <a:rPr lang="pl-PL" sz="2600" dirty="0"/>
              <a:t>30     Ponadto skuteczność ochrony, jaką rzeczony sąd krajowy na mocy wspomnianej dyrektywy powinien przyznać konsumentowi w ramach interwencji z urzędu, </a:t>
            </a:r>
            <a:r>
              <a:rPr lang="pl-PL" sz="2600" b="1" dirty="0"/>
              <a:t>nie może być posunięta do pominięcia lub przekroczenia granic przedmiotu sporu określonych przez strony w ich roszczeniach</a:t>
            </a:r>
            <a:r>
              <a:rPr lang="pl-PL" sz="2600" dirty="0"/>
              <a:t>, w świetle podniesionych przez nie zarzutów, wobec czego sąd krajowy nie jest zobowiązany do rozszerzenia sporu poza przedstawione mu żądania i zarzuty poprzez analizowanie w sposób indywidualny, w celu zbadania ich potencjalnie nieuczciwego charakteru, wszystkich pozostałych warunków umowy, której tylko niektóre warunki są przedmiotem wytoczonego przed nim powództwa.</a:t>
            </a:r>
          </a:p>
        </p:txBody>
      </p:sp>
    </p:spTree>
    <p:extLst>
      <p:ext uri="{BB962C8B-B14F-4D97-AF65-F5344CB8AC3E}">
        <p14:creationId xmlns:p14="http://schemas.microsoft.com/office/powerpoint/2010/main" val="16899318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FE5724A-DCF8-DF7F-E923-E791DD3E60A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>
            <a:extLst>
              <a:ext uri="{FF2B5EF4-FFF2-40B4-BE49-F238E27FC236}">
                <a16:creationId xmlns:a16="http://schemas.microsoft.com/office/drawing/2014/main" id="{D36A1AEF-D6AB-7A6D-88B7-5357EAEF63D3}"/>
              </a:ext>
            </a:extLst>
          </p:cNvPr>
          <p:cNvSpPr txBox="1"/>
          <p:nvPr/>
        </p:nvSpPr>
        <p:spPr>
          <a:xfrm>
            <a:off x="204186" y="181957"/>
            <a:ext cx="11505460" cy="64940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pl-PL" sz="2600" b="1" dirty="0"/>
              <a:t>Wyrok Trybunału Sprawiedliwości z dnia 11 marca 2020 r., C-511/17</a:t>
            </a:r>
          </a:p>
          <a:p>
            <a:pPr algn="just"/>
            <a:endParaRPr lang="pl-PL" sz="2600" b="1" dirty="0"/>
          </a:p>
          <a:p>
            <a:pPr algn="just"/>
            <a:r>
              <a:rPr lang="pl-PL" sz="2600" dirty="0"/>
              <a:t>31      Ocenę tę uzasadnia w szczególności okoliczność, </a:t>
            </a:r>
            <a:r>
              <a:rPr lang="pl-PL" sz="2600" b="1" dirty="0"/>
              <a:t>że zasada dyspozycyjności, zgodnie z którą strony określają przedmiot sporu, a także zasada </a:t>
            </a:r>
            <a:r>
              <a:rPr lang="pl-PL" sz="2600" b="1" dirty="0" err="1"/>
              <a:t>ne</a:t>
            </a:r>
            <a:r>
              <a:rPr lang="pl-PL" sz="2600" b="1" dirty="0"/>
              <a:t> ultra </a:t>
            </a:r>
            <a:r>
              <a:rPr lang="pl-PL" sz="2600" b="1" dirty="0" err="1"/>
              <a:t>petita</a:t>
            </a:r>
            <a:r>
              <a:rPr lang="pl-PL" sz="2600" b="1" dirty="0"/>
              <a:t>, zgodnie z którą sąd nie powinien orzekać ponad żądania stron</a:t>
            </a:r>
            <a:r>
              <a:rPr lang="pl-PL" sz="2600" dirty="0"/>
              <a:t>, na które to zasady powołał się również rząd węgierski na rozprawie, mogłyby zostać naruszone, gdyby sądy krajowe miały obowiązek, na mocy dyrektywy 93/13, pomijać lub wykraczać poza granice przedmiotu sporu określone przez żądania i zarzuty stron, jak w istocie wskazał rzecznik generalny w pkt 43 i 51 opinii.</a:t>
            </a:r>
          </a:p>
          <a:p>
            <a:pPr algn="just"/>
            <a:r>
              <a:rPr lang="pl-PL" sz="2600" dirty="0"/>
              <a:t>32      Zatem właśnie w </a:t>
            </a:r>
            <a:r>
              <a:rPr lang="pl-PL" sz="2600" b="1" dirty="0"/>
              <a:t>granicach przedmiotu rozpatrywanego sporu sąd krajowy powinien zbadać z urzędu warunek umowy z tytułu ochrony, która powinna zostać przyznana konsumentowi na mocy dyrektywy 93/13, aby uniknąć oddalenia roszczeń konsumenta w drodze orzeczenia, które nabędzie, w stosownym wypadku, moc rzeczy osądzonej</a:t>
            </a:r>
            <a:r>
              <a:rPr lang="pl-PL" sz="2600" dirty="0"/>
              <a:t>, chociaż </a:t>
            </a:r>
            <a:r>
              <a:rPr lang="pl-PL" sz="2600" b="1" dirty="0"/>
              <a:t>roszczenia te mogłyby zostać uwzględnione, gdyby konsument nie zaniechał, przez niewiedzę, podniesienia nieuczciwego charakteru tego warunku.</a:t>
            </a:r>
          </a:p>
        </p:txBody>
      </p:sp>
    </p:spTree>
    <p:extLst>
      <p:ext uri="{BB962C8B-B14F-4D97-AF65-F5344CB8AC3E}">
        <p14:creationId xmlns:p14="http://schemas.microsoft.com/office/powerpoint/2010/main" val="32194500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FE5724A-DCF8-DF7F-E923-E791DD3E60A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>
            <a:extLst>
              <a:ext uri="{FF2B5EF4-FFF2-40B4-BE49-F238E27FC236}">
                <a16:creationId xmlns:a16="http://schemas.microsoft.com/office/drawing/2014/main" id="{D36A1AEF-D6AB-7A6D-88B7-5357EAEF63D3}"/>
              </a:ext>
            </a:extLst>
          </p:cNvPr>
          <p:cNvSpPr txBox="1"/>
          <p:nvPr/>
        </p:nvSpPr>
        <p:spPr>
          <a:xfrm>
            <a:off x="204186" y="181957"/>
            <a:ext cx="11505460" cy="61247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0" indent="0" algn="just" rtl="0">
              <a:spcBef>
                <a:spcPts val="0"/>
              </a:spcBef>
              <a:buNone/>
            </a:pPr>
            <a:r>
              <a:rPr lang="pl-PL" sz="2800" dirty="0"/>
              <a:t>Wyrok Sądu Najwyższego z dnia 19 marca 2015 r., IV CSK 368/14</a:t>
            </a:r>
          </a:p>
          <a:p>
            <a:pPr marL="0" lvl="0" indent="0" algn="just" rtl="0">
              <a:spcBef>
                <a:spcPts val="0"/>
              </a:spcBef>
              <a:buNone/>
            </a:pPr>
            <a:endParaRPr lang="pl-PL" sz="2800" dirty="0"/>
          </a:p>
          <a:p>
            <a:pPr marL="0" lvl="0" indent="0" algn="just" rtl="0">
              <a:spcBef>
                <a:spcPts val="0"/>
              </a:spcBef>
              <a:buNone/>
            </a:pPr>
            <a:r>
              <a:rPr lang="pl-PL" sz="2800" dirty="0"/>
              <a:t>1. Przepis art. 321 k.p.c. stanowiąc, że sąd nie może wyrokować co do przedmiotu, który nie był objęty żądaniem ani zasądzać ponad żądanie, pozostaje w ścisłym związku z art. 187 k.p.c. Nie można jednak pomijać, że przedmiot wyrokowania nie zawsze pokrywa się z żądaniem zawartym w pozwie skoro w toku procesu może dojść do modyfikacji żądania albo po prostu do jego uściślenia. Niewątpliwie Sąd nie może orzec o czym innym niż domagał się powód, nie może też orzec na innej podstawie faktycznej niż wskazywana przez powoda.</a:t>
            </a:r>
          </a:p>
          <a:p>
            <a:pPr marL="0" lvl="0" indent="0" algn="just" rtl="0">
              <a:spcBef>
                <a:spcPts val="0"/>
              </a:spcBef>
              <a:buNone/>
            </a:pPr>
            <a:r>
              <a:rPr lang="pl-PL" sz="2800" dirty="0"/>
              <a:t>2. </a:t>
            </a:r>
            <a:r>
              <a:rPr lang="pl-PL" sz="2800" b="1" dirty="0"/>
              <a:t>W sytuacji, gdy umowa, na podstawie której zostały wykonane roboty budowlane jest nieważna, od strony korzystającej z efektów przeprowadzonych prac sąd może zasądzić wynagrodzenie na podstawie przepisów o bezpodstawnym wzbogaceniu</a:t>
            </a:r>
            <a:r>
              <a:rPr lang="pl-PL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403834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FE5724A-DCF8-DF7F-E923-E791DD3E60A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>
            <a:extLst>
              <a:ext uri="{FF2B5EF4-FFF2-40B4-BE49-F238E27FC236}">
                <a16:creationId xmlns:a16="http://schemas.microsoft.com/office/drawing/2014/main" id="{D36A1AEF-D6AB-7A6D-88B7-5357EAEF63D3}"/>
              </a:ext>
            </a:extLst>
          </p:cNvPr>
          <p:cNvSpPr txBox="1"/>
          <p:nvPr/>
        </p:nvSpPr>
        <p:spPr>
          <a:xfrm>
            <a:off x="204186" y="181957"/>
            <a:ext cx="11505460" cy="604133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91F2D"/>
              </a:buClr>
              <a:buSzPts val="1800"/>
              <a:buFont typeface="Montserrat"/>
              <a:buNone/>
              <a:tabLst/>
              <a:defRPr/>
            </a:pPr>
            <a:r>
              <a:rPr kumimoji="0" lang="pl-PL" sz="2600" b="0" i="0" u="none" strike="noStrike" kern="0" cap="none" spc="0" normalizeH="0" baseline="0" noProof="0" dirty="0">
                <a:ln>
                  <a:noFill/>
                </a:ln>
                <a:solidFill>
                  <a:srgbClr val="191F2D"/>
                </a:solidFill>
                <a:effectLst/>
                <a:uLnTx/>
                <a:uFillTx/>
                <a:latin typeface="Montserrat"/>
                <a:sym typeface="Montserrat"/>
              </a:rPr>
              <a:t>Art.  156(1). §  1. 	W miarę potrzeby na </a:t>
            </a:r>
            <a:r>
              <a:rPr kumimoji="0" lang="pl-PL" sz="2600" b="1" i="0" u="none" strike="noStrike" kern="0" cap="none" spc="0" normalizeH="0" baseline="0" noProof="0" dirty="0">
                <a:ln>
                  <a:noFill/>
                </a:ln>
                <a:solidFill>
                  <a:srgbClr val="191F2D"/>
                </a:solidFill>
                <a:effectLst/>
                <a:uLnTx/>
                <a:uFillTx/>
                <a:latin typeface="Montserrat"/>
                <a:sym typeface="Montserrat"/>
              </a:rPr>
              <a:t>posiedzeniu przewodniczący może pouczyć strony o prawdopodobnym wyniku sprawy w świetle zgłoszonych do tej chwili twierdzeń i dowodów</a:t>
            </a:r>
            <a:r>
              <a:rPr kumimoji="0" lang="pl-PL" sz="2600" b="0" i="0" u="none" strike="noStrike" kern="0" cap="none" spc="0" normalizeH="0" baseline="0" noProof="0" dirty="0">
                <a:ln>
                  <a:noFill/>
                </a:ln>
                <a:solidFill>
                  <a:srgbClr val="191F2D"/>
                </a:solidFill>
                <a:effectLst/>
                <a:uLnTx/>
                <a:uFillTx/>
                <a:latin typeface="Montserrat"/>
                <a:sym typeface="Montserrat"/>
              </a:rPr>
              <a:t>.</a:t>
            </a:r>
          </a:p>
          <a:p>
            <a:pPr marL="0" marR="0" lvl="0" indent="0" algn="just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91F2D"/>
              </a:buClr>
              <a:buSzPts val="1800"/>
              <a:buFont typeface="Montserrat"/>
              <a:buNone/>
              <a:tabLst/>
              <a:defRPr/>
            </a:pPr>
            <a:r>
              <a:rPr kumimoji="0" lang="pl-PL" sz="2600" b="0" i="0" u="none" strike="noStrike" kern="0" cap="none" spc="0" normalizeH="0" baseline="0" noProof="0" dirty="0">
                <a:ln>
                  <a:noFill/>
                </a:ln>
                <a:solidFill>
                  <a:srgbClr val="191F2D"/>
                </a:solidFill>
                <a:effectLst/>
                <a:uLnTx/>
                <a:uFillTx/>
                <a:latin typeface="Montserrat"/>
                <a:sym typeface="Montserrat"/>
              </a:rPr>
              <a:t>§  2. 	Pouczenie, o którym mowa w § 1, może obejmować w szczególności wyrażenie poglądu co do:</a:t>
            </a:r>
          </a:p>
          <a:p>
            <a:pPr marL="0" marR="0" lvl="0" indent="0" algn="just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91F2D"/>
              </a:buClr>
              <a:buSzPts val="1800"/>
              <a:buFont typeface="Montserrat"/>
              <a:buNone/>
              <a:tabLst/>
              <a:defRPr/>
            </a:pPr>
            <a:r>
              <a:rPr kumimoji="0" lang="pl-PL" sz="2600" b="0" i="0" u="none" strike="noStrike" kern="0" cap="none" spc="0" normalizeH="0" baseline="0" noProof="0" dirty="0">
                <a:ln>
                  <a:noFill/>
                </a:ln>
                <a:solidFill>
                  <a:srgbClr val="191F2D"/>
                </a:solidFill>
                <a:effectLst/>
                <a:uLnTx/>
                <a:uFillTx/>
                <a:latin typeface="Montserrat"/>
                <a:sym typeface="Montserrat"/>
              </a:rPr>
              <a:t>1)	wykładni przepisów prawa mogących znaleźć zastosowanie w sprawie;</a:t>
            </a:r>
          </a:p>
          <a:p>
            <a:pPr marL="0" marR="0" lvl="0" indent="0" algn="just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91F2D"/>
              </a:buClr>
              <a:buSzPts val="1800"/>
              <a:buFont typeface="Montserrat"/>
              <a:buNone/>
              <a:tabLst/>
              <a:defRPr/>
            </a:pPr>
            <a:r>
              <a:rPr kumimoji="0" lang="pl-PL" sz="2600" b="0" i="0" u="none" strike="noStrike" kern="0" cap="none" spc="0" normalizeH="0" baseline="0" noProof="0" dirty="0">
                <a:ln>
                  <a:noFill/>
                </a:ln>
                <a:solidFill>
                  <a:srgbClr val="191F2D"/>
                </a:solidFill>
                <a:effectLst/>
                <a:uLnTx/>
                <a:uFillTx/>
                <a:latin typeface="Montserrat"/>
                <a:sym typeface="Montserrat"/>
              </a:rPr>
              <a:t>2)	faktów, które na danym etapie sprawy mogą zostać uznane za bezsporne lub dostatecznie wykazane.</a:t>
            </a:r>
          </a:p>
          <a:p>
            <a:pPr marL="0" marR="0" lvl="0" indent="0" algn="just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91F2D"/>
              </a:buClr>
              <a:buSzPts val="1800"/>
              <a:buFont typeface="Montserrat"/>
              <a:buNone/>
              <a:tabLst/>
              <a:defRPr/>
            </a:pPr>
            <a:r>
              <a:rPr kumimoji="0" lang="pl-PL" sz="2600" b="0" i="0" u="none" strike="noStrike" kern="0" cap="none" spc="0" normalizeH="0" baseline="0" noProof="0" dirty="0">
                <a:ln>
                  <a:noFill/>
                </a:ln>
                <a:solidFill>
                  <a:srgbClr val="191F2D"/>
                </a:solidFill>
                <a:effectLst/>
                <a:uLnTx/>
                <a:uFillTx/>
                <a:latin typeface="Montserrat"/>
                <a:sym typeface="Montserrat"/>
              </a:rPr>
              <a:t>Art.  156(2). Jeżeli w toku posiedzenia okaże się, że o żądaniu lub wniosku strony można rozstrzygnąć </a:t>
            </a:r>
            <a:r>
              <a:rPr kumimoji="0" lang="pl-PL" sz="2600" b="1" i="0" u="none" strike="noStrike" kern="0" cap="none" spc="0" normalizeH="0" baseline="0" noProof="0" dirty="0">
                <a:ln>
                  <a:noFill/>
                </a:ln>
                <a:solidFill>
                  <a:srgbClr val="191F2D"/>
                </a:solidFill>
                <a:effectLst/>
                <a:uLnTx/>
                <a:uFillTx/>
                <a:latin typeface="Montserrat"/>
                <a:sym typeface="Montserrat"/>
              </a:rPr>
              <a:t>na innej podstawie prawnej, niż przez nią wskazana, uprzedza się o tym strony obecne na posiedzeniu</a:t>
            </a:r>
            <a:r>
              <a:rPr kumimoji="0" lang="pl-PL" sz="2600" b="0" i="0" u="none" strike="noStrike" kern="0" cap="none" spc="0" normalizeH="0" baseline="0" noProof="0" dirty="0">
                <a:ln>
                  <a:noFill/>
                </a:ln>
                <a:solidFill>
                  <a:srgbClr val="191F2D"/>
                </a:solidFill>
                <a:effectLst/>
                <a:uLnTx/>
                <a:uFillTx/>
                <a:latin typeface="Montserrat"/>
                <a:sym typeface="Montserrat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298449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FE5724A-DCF8-DF7F-E923-E791DD3E60A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>
            <a:extLst>
              <a:ext uri="{FF2B5EF4-FFF2-40B4-BE49-F238E27FC236}">
                <a16:creationId xmlns:a16="http://schemas.microsoft.com/office/drawing/2014/main" id="{D36A1AEF-D6AB-7A6D-88B7-5357EAEF63D3}"/>
              </a:ext>
            </a:extLst>
          </p:cNvPr>
          <p:cNvSpPr txBox="1"/>
          <p:nvPr/>
        </p:nvSpPr>
        <p:spPr>
          <a:xfrm>
            <a:off x="204186" y="181957"/>
            <a:ext cx="11505460" cy="55092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0" indent="0" algn="just" rtl="0">
              <a:spcBef>
                <a:spcPts val="0"/>
              </a:spcBef>
              <a:buNone/>
            </a:pPr>
            <a:r>
              <a:rPr lang="pl-PL" sz="3200" dirty="0"/>
              <a:t>Wyrok Sądu Najwyższego z dnia 19 marca 2015 r., IV CSK 368/14</a:t>
            </a:r>
          </a:p>
          <a:p>
            <a:pPr marL="0" lvl="0" indent="0" algn="just" rtl="0">
              <a:spcBef>
                <a:spcPts val="0"/>
              </a:spcBef>
              <a:buNone/>
            </a:pPr>
            <a:endParaRPr lang="pl-PL" sz="3200" dirty="0"/>
          </a:p>
          <a:p>
            <a:pPr marL="0" lvl="0" indent="0" algn="just" rtl="0">
              <a:spcBef>
                <a:spcPts val="0"/>
              </a:spcBef>
              <a:buNone/>
            </a:pPr>
            <a:r>
              <a:rPr lang="pl-PL" sz="3200" dirty="0"/>
              <a:t>Ponieważ do istoty konstytucyjnego prawa do sądu należy sprawiedliwość proceduralna obejmująca prawo do rzetelnego procesu, w którym podstawowym uprawnieniem jest możność bycia wysłuchanym, naruszenie przez sąd tego uprawnienia stron, przez </a:t>
            </a:r>
            <a:r>
              <a:rPr lang="pl-PL" sz="3200" b="1" dirty="0"/>
              <a:t>rozstrzygnięcie o roszczeniu na innej podstawie prawnej niż wskazywana przez stronę, bez poinformowania o takiej możliwości przed zamknięciem rozprawy, dla umożliwienia stronom wypowiedzenia się, skutkuje nieważnością postępowania</a:t>
            </a:r>
            <a:r>
              <a:rPr lang="pl-PL" sz="3200" dirty="0"/>
              <a:t> z powodu pozbawienia strony możności obrony jej praw.</a:t>
            </a:r>
          </a:p>
        </p:txBody>
      </p:sp>
    </p:spTree>
    <p:extLst>
      <p:ext uri="{BB962C8B-B14F-4D97-AF65-F5344CB8AC3E}">
        <p14:creationId xmlns:p14="http://schemas.microsoft.com/office/powerpoint/2010/main" val="2376065532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2449</TotalTime>
  <Words>2424</Words>
  <Application>Microsoft Office PowerPoint</Application>
  <PresentationFormat>Panoramiczny</PresentationFormat>
  <Paragraphs>91</Paragraphs>
  <Slides>20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20</vt:i4>
      </vt:variant>
    </vt:vector>
  </HeadingPairs>
  <TitlesOfParts>
    <vt:vector size="25" baseType="lpstr">
      <vt:lpstr>Arial</vt:lpstr>
      <vt:lpstr>Calibri</vt:lpstr>
      <vt:lpstr>Calibri Light</vt:lpstr>
      <vt:lpstr>Montserrat</vt:lpstr>
      <vt:lpstr>Motyw pakietu Office</vt:lpstr>
      <vt:lpstr> dr hab. Marcin Dziurda prof. UW   Wymagania TSUE co do ukształtowania postępowań sądowych w sprawach z udziałem konsumentów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Koncentracja materiału procesowego w nowym postępowaniu gospodarczym</dc:title>
  <dc:creator>Marcin Dziurda KANC</dc:creator>
  <cp:lastModifiedBy>Marcin Dziurda</cp:lastModifiedBy>
  <cp:revision>15</cp:revision>
  <dcterms:created xsi:type="dcterms:W3CDTF">2019-11-16T07:46:10Z</dcterms:created>
  <dcterms:modified xsi:type="dcterms:W3CDTF">2024-05-20T05:25:17Z</dcterms:modified>
</cp:coreProperties>
</file>