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8" r:id="rId4"/>
    <p:sldId id="298" r:id="rId5"/>
    <p:sldId id="296" r:id="rId6"/>
    <p:sldId id="300" r:id="rId7"/>
    <p:sldId id="281" r:id="rId8"/>
    <p:sldId id="283" r:id="rId9"/>
    <p:sldId id="303" r:id="rId10"/>
    <p:sldId id="286" r:id="rId11"/>
    <p:sldId id="284" r:id="rId12"/>
    <p:sldId id="294" r:id="rId13"/>
    <p:sldId id="282" r:id="rId14"/>
    <p:sldId id="287" r:id="rId15"/>
    <p:sldId id="288" r:id="rId16"/>
    <p:sldId id="289" r:id="rId17"/>
    <p:sldId id="290" r:id="rId18"/>
    <p:sldId id="310" r:id="rId19"/>
    <p:sldId id="292" r:id="rId20"/>
    <p:sldId id="293" r:id="rId21"/>
    <p:sldId id="311" r:id="rId22"/>
    <p:sldId id="312" r:id="rId23"/>
    <p:sldId id="30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29297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9502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17411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5321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6034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24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8763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4847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1274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8924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5408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9612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9559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7305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39664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443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3274E-F70A-4C90-BC6F-3AE88FBAFD45}" type="datetimeFigureOut">
              <a:rPr lang="pl-PL" smtClean="0"/>
              <a:t>19.05.2024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E6E16D-5AFF-4E2A-83B0-B625C5951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58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21730A-B1D7-5CBD-6D5D-01738E5B0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79379"/>
            <a:ext cx="7766936" cy="312670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„</a:t>
            </a:r>
            <a:r>
              <a:rPr lang="pl-PL" sz="4900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Walutowe” </a:t>
            </a:r>
            <a:br>
              <a:rPr lang="pl-PL" sz="4900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</a:br>
            <a:r>
              <a:rPr lang="pl-PL" sz="4900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kredyty hipoteczne </a:t>
            </a:r>
            <a:br>
              <a:rPr lang="pl-PL" sz="4900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</a:br>
            <a:r>
              <a:rPr lang="pl-PL" sz="4900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w świetle najnowszego orzecznictwa TSUE</a:t>
            </a:r>
            <a:endParaRPr lang="pl-PL" b="1" dirty="0">
              <a:latin typeface="Arial Narrow" panose="020B0606020202030204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0563CF8-3111-D9D1-9525-09C799F18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07219"/>
            <a:ext cx="7766936" cy="1646302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1800" i="1" kern="150" dirty="0"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„</a:t>
            </a:r>
            <a:r>
              <a:rPr lang="pl-PL" i="1" kern="150" dirty="0"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Przewalutowanie” kredytu i nieważność umowy kredytu jako konsekwencja wadliwości umowy kredytu powiązanego z kursem waluty obcej na podstawie </a:t>
            </a:r>
            <a:br>
              <a:rPr lang="pl-PL" i="1" kern="150" dirty="0"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NSimSun" panose="02010609030101010101" pitchFamily="49" charset="-122"/>
                <a:cs typeface="Arial" panose="020B0604020202020204" pitchFamily="34" charset="0"/>
              </a:rPr>
            </a:br>
            <a:r>
              <a:rPr lang="pl-PL" i="1" kern="150" dirty="0"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art. 6 ust. 1 i art. 7 ust. 1 dyrektywy 93/13</a:t>
            </a:r>
            <a:endParaRPr lang="pl-PL" i="1" kern="150" dirty="0">
              <a:effectLst/>
              <a:latin typeface="Arial Narrow" panose="020B060602020203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algn="ctr"/>
            <a:endParaRPr lang="pl-PL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pl-PL" b="1" dirty="0">
                <a:solidFill>
                  <a:schemeClr val="tx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13BC043-316F-EA61-9D4F-DC112F62E18D}"/>
              </a:ext>
            </a:extLst>
          </p:cNvPr>
          <p:cNvSpPr txBox="1"/>
          <p:nvPr/>
        </p:nvSpPr>
        <p:spPr>
          <a:xfrm>
            <a:off x="4299625" y="6211669"/>
            <a:ext cx="4143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solidFill>
                  <a:srgbClr val="3A3A3A"/>
                </a:solidFill>
                <a:highlight>
                  <a:srgbClr val="FFFFFF"/>
                </a:highlight>
                <a:latin typeface="Arial Narrow" panose="020B0606020202030204" pitchFamily="34" charset="0"/>
              </a:rPr>
              <a:t>Warszawa, 21.05.2024</a:t>
            </a:r>
            <a:endParaRPr lang="pl-PL" sz="1800" dirty="0">
              <a:latin typeface="Arial Narrow" panose="020B0606020202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81875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na tle orzecznictwa TSUE i SN</a:t>
            </a:r>
            <a:br>
              <a:rPr lang="pl-PL" b="1" dirty="0">
                <a:latin typeface="Arial Narrow" panose="020B0606020202030204" pitchFamily="34" charset="0"/>
              </a:rPr>
            </a:b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Cechy sankcji na podstawie art. 6 ust. 1 i art. 7 ust. 1 dyrektywy 93/13 - stanowisko TSUE:</a:t>
            </a:r>
          </a:p>
          <a:p>
            <a:pPr lvl="1" algn="just">
              <a:lnSpc>
                <a:spcPct val="150000"/>
              </a:lnSpc>
            </a:pPr>
            <a:r>
              <a:rPr lang="pl-PL" sz="1800" b="1" dirty="0">
                <a:latin typeface="Arial Narrow" panose="020B0606020202030204" pitchFamily="34" charset="0"/>
              </a:rPr>
              <a:t>Brak związania konsumenta </a:t>
            </a:r>
            <a:r>
              <a:rPr lang="pl-PL" sz="1800" dirty="0">
                <a:latin typeface="Arial Narrow" panose="020B0606020202030204" pitchFamily="34" charset="0"/>
              </a:rPr>
              <a:t>zakwestionowanym postanowieniem umownym </a:t>
            </a:r>
            <a:r>
              <a:rPr lang="pl-PL" sz="1800" i="1" dirty="0">
                <a:latin typeface="Arial Narrow" panose="020B0606020202030204" pitchFamily="34" charset="0"/>
              </a:rPr>
              <a:t>ex lege </a:t>
            </a:r>
            <a:r>
              <a:rPr lang="pl-PL" sz="1800" dirty="0">
                <a:latin typeface="Arial Narrow" panose="020B0606020202030204" pitchFamily="34" charset="0"/>
              </a:rPr>
              <a:t>i </a:t>
            </a:r>
            <a:r>
              <a:rPr lang="pl-PL" sz="1800" i="1" dirty="0">
                <a:latin typeface="Arial Narrow" panose="020B0606020202030204" pitchFamily="34" charset="0"/>
              </a:rPr>
              <a:t>ex </a:t>
            </a:r>
            <a:r>
              <a:rPr lang="pl-PL" sz="1800" i="1" dirty="0" err="1">
                <a:latin typeface="Arial Narrow" panose="020B0606020202030204" pitchFamily="34" charset="0"/>
              </a:rPr>
              <a:t>tunc</a:t>
            </a:r>
            <a:r>
              <a:rPr lang="pl-PL" sz="1800" i="1" dirty="0">
                <a:latin typeface="Arial Narrow" panose="020B0606020202030204" pitchFamily="34" charset="0"/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pl-PL" sz="1800" b="1" dirty="0">
                <a:latin typeface="Arial Narrow" panose="020B0606020202030204" pitchFamily="34" charset="0"/>
              </a:rPr>
              <a:t>Przywrócenie sytuacji prawnej i faktycznej</a:t>
            </a:r>
            <a:r>
              <a:rPr lang="pl-PL" sz="1800" dirty="0">
                <a:latin typeface="Arial Narrow" panose="020B0606020202030204" pitchFamily="34" charset="0"/>
              </a:rPr>
              <a:t>, w jakiej konsument znajdowałby się w braku takiego nieuczciwego warunku. </a:t>
            </a:r>
            <a:r>
              <a:rPr lang="pl-PL" sz="1800" b="1" dirty="0">
                <a:latin typeface="Arial Narrow" panose="020B0606020202030204" pitchFamily="34" charset="0"/>
              </a:rPr>
              <a:t>Przywrócenie materialnej równowagi stron umowy w miejsce równowagi formalnej</a:t>
            </a:r>
            <a:r>
              <a:rPr lang="pl-PL" sz="1800" dirty="0">
                <a:latin typeface="Arial Narrow" panose="020B0606020202030204" pitchFamily="34" charset="0"/>
              </a:rPr>
              <a:t>, a nie unieważnienie wszystkich umów zawierających nieuczciwe warunki</a:t>
            </a:r>
          </a:p>
          <a:p>
            <a:pPr lvl="1" algn="just">
              <a:lnSpc>
                <a:spcPct val="150000"/>
              </a:lnSpc>
            </a:pPr>
            <a:r>
              <a:rPr lang="pl-PL" sz="1800" b="1" dirty="0">
                <a:latin typeface="Arial Narrow" panose="020B0606020202030204" pitchFamily="34" charset="0"/>
              </a:rPr>
              <a:t>„Zniechęcający charakter”</a:t>
            </a:r>
            <a:r>
              <a:rPr lang="pl-PL" sz="1800" dirty="0">
                <a:latin typeface="Arial Narrow" panose="020B0606020202030204" pitchFamily="34" charset="0"/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Wykładnia zgodna z </a:t>
            </a:r>
            <a:r>
              <a:rPr lang="pl-PL" sz="1800" b="1" dirty="0">
                <a:latin typeface="Arial Narrow" panose="020B0606020202030204" pitchFamily="34" charset="0"/>
              </a:rPr>
              <a:t>celami i duchem dyrektywy 93/13 </a:t>
            </a:r>
            <a:r>
              <a:rPr lang="pl-PL" sz="1800" dirty="0">
                <a:latin typeface="Arial Narrow" panose="020B0606020202030204" pitchFamily="34" charset="0"/>
              </a:rPr>
              <a:t>– </a:t>
            </a:r>
            <a:r>
              <a:rPr lang="pl-PL" sz="1800" b="1" dirty="0">
                <a:latin typeface="Arial Narrow" panose="020B0606020202030204" pitchFamily="34" charset="0"/>
              </a:rPr>
              <a:t>ochrona konsumenta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Odrzucenie redukcji utrzymującej oraz uzupełnienia luk po usuniętych, niedozwolonych postanowieniach umownych </a:t>
            </a: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18616586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na tle orzecznictwa TSUE i SN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3"/>
            <a:ext cx="8272113" cy="468787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Trwanie umowy – „utrzymanie w mocy umowy jako całości”, jeżeli jest to możliwe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Kwestia dalszego trwania umowy pozostaje kwestią do oceny przez sąd krajowy (podejście obiektywne)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Wyrok </a:t>
            </a:r>
            <a:r>
              <a:rPr lang="pl-PL" i="1" dirty="0">
                <a:latin typeface="Arial Narrow" panose="020B0606020202030204" pitchFamily="34" charset="0"/>
              </a:rPr>
              <a:t>Dziubak, </a:t>
            </a:r>
            <a:r>
              <a:rPr lang="pl-PL" dirty="0">
                <a:latin typeface="Arial Narrow" panose="020B0606020202030204" pitchFamily="34" charset="0"/>
              </a:rPr>
              <a:t>C–260/28, pkt 40:</a:t>
            </a:r>
          </a:p>
          <a:p>
            <a:pPr lvl="1" algn="just">
              <a:lnSpc>
                <a:spcPct val="150000"/>
              </a:lnSpc>
            </a:pPr>
            <a:r>
              <a:rPr lang="pl-PL" i="1" dirty="0">
                <a:latin typeface="Arial Narrow" panose="020B0606020202030204" pitchFamily="34" charset="0"/>
              </a:rPr>
              <a:t>„(…) </a:t>
            </a:r>
            <a:r>
              <a:rPr lang="pl-PL" b="0" i="1" dirty="0">
                <a:solidFill>
                  <a:srgbClr val="1A171C"/>
                </a:solidFill>
                <a:effectLst/>
                <a:latin typeface="Arial Narrow" panose="020B0606020202030204" pitchFamily="34" charset="0"/>
              </a:rPr>
              <a:t>art. 6 ust. 1 drugi człon zdania dyrektywy 93/13 sam w sobie nie określa kryteriów dotyczących możliwości dalszego obowiązywania umowy bez nieuczciwych warunków, lecz pozostawia ich ustalenie zgodnie z prawem Unii krajowemu porządkowi prawnemu (…). </a:t>
            </a:r>
            <a:r>
              <a:rPr lang="pl-PL" b="1" i="1" dirty="0">
                <a:solidFill>
                  <a:srgbClr val="1A171C"/>
                </a:solidFill>
                <a:effectLst/>
                <a:latin typeface="Arial Narrow" panose="020B0606020202030204" pitchFamily="34" charset="0"/>
              </a:rPr>
              <a:t>Zatem</a:t>
            </a:r>
            <a:r>
              <a:rPr lang="pl-PL" b="0" i="1" dirty="0">
                <a:solidFill>
                  <a:srgbClr val="1A171C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pl-PL" b="1" i="1" dirty="0">
                <a:solidFill>
                  <a:srgbClr val="1A171C"/>
                </a:solidFill>
                <a:effectLst/>
                <a:latin typeface="Arial Narrow" panose="020B0606020202030204" pitchFamily="34" charset="0"/>
              </a:rPr>
              <a:t>w świetle kryteriów przewidzianych w prawie krajowym, w konkretnej sytuacji należy zbadać możliwość utrzymania w mocy umowy, której klauzule zostały unieważnione</a:t>
            </a:r>
            <a:r>
              <a:rPr lang="pl-PL" b="0" i="0" dirty="0">
                <a:solidFill>
                  <a:srgbClr val="1A171C"/>
                </a:solidFill>
                <a:effectLst/>
                <a:latin typeface="Arial Narrow" panose="020B0606020202030204" pitchFamily="34" charset="0"/>
              </a:rPr>
              <a:t>.”</a:t>
            </a:r>
          </a:p>
          <a:p>
            <a:pPr lvl="2" algn="just">
              <a:lnSpc>
                <a:spcPct val="150000"/>
              </a:lnSpc>
            </a:pPr>
            <a:r>
              <a:rPr lang="pl-PL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 też: wyrok </a:t>
            </a:r>
            <a:r>
              <a:rPr lang="pl-PL" i="1" kern="100" dirty="0" err="1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Dunai</a:t>
            </a:r>
            <a:r>
              <a:rPr lang="pl-PL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C-118/17, pkt 40, 51, a także wyrok</a:t>
            </a:r>
            <a:r>
              <a:rPr lang="pl-PL" i="1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i="1" kern="100" dirty="0" err="1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Abanca</a:t>
            </a:r>
            <a:r>
              <a:rPr lang="pl-PL" i="1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i="1" kern="100" dirty="0" err="1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Corporación</a:t>
            </a:r>
            <a:r>
              <a:rPr lang="pl-PL" i="1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i="1" kern="100" dirty="0" err="1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Bancaria</a:t>
            </a:r>
            <a:r>
              <a:rPr lang="pl-PL" i="1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i="1" kern="100" dirty="0" err="1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Bankia</a:t>
            </a:r>
            <a:r>
              <a:rPr lang="pl-PL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C-70/17 i C-179/17, pkt 57, wyrok </a:t>
            </a:r>
            <a:r>
              <a:rPr lang="pl-PL" i="1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 BPH</a:t>
            </a:r>
            <a:r>
              <a:rPr lang="pl-PL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pkt 64, 84-85 oraz wyrok </a:t>
            </a:r>
            <a:r>
              <a:rPr lang="pl-PL" i="1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ERSTE Bank </a:t>
            </a:r>
            <a:r>
              <a:rPr lang="pl-PL" i="1" kern="100" dirty="0" err="1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Hungary</a:t>
            </a:r>
            <a:r>
              <a:rPr lang="pl-PL" kern="100" dirty="0">
                <a:solidFill>
                  <a:srgbClr val="1A171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C-126/17, pkt 38 </a:t>
            </a:r>
            <a:endParaRPr lang="pl-PL" sz="1600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4291510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na tle orzecznictwa TSUE i SN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6" y="1897174"/>
            <a:ext cx="9079509" cy="427913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Jednocześnie jednak pewna preferencja wobec unieważnienia/nieważności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Wyrok </a:t>
            </a:r>
            <a:r>
              <a:rPr lang="pl-PL" sz="1800" i="1" dirty="0">
                <a:latin typeface="Arial Narrow" panose="020B0606020202030204" pitchFamily="34" charset="0"/>
              </a:rPr>
              <a:t>Dziubak, </a:t>
            </a:r>
            <a:r>
              <a:rPr lang="pl-PL" sz="1800" dirty="0">
                <a:latin typeface="Arial Narrow" panose="020B0606020202030204" pitchFamily="34" charset="0"/>
              </a:rPr>
              <a:t>C–260/28, pkt 44:</a:t>
            </a:r>
          </a:p>
          <a:p>
            <a:pPr lvl="2" algn="just">
              <a:lnSpc>
                <a:spcPct val="150000"/>
              </a:lnSpc>
            </a:pPr>
            <a:r>
              <a:rPr lang="pl-PL" sz="1600" i="1" dirty="0">
                <a:solidFill>
                  <a:srgbClr val="1A171C"/>
                </a:solidFill>
                <a:latin typeface="Arial Narrow" panose="020B0606020202030204" pitchFamily="34" charset="0"/>
              </a:rPr>
              <a:t>„(…) unieważnienie klauzul zakwestionowanych przez kredytobiorców doprowadziłoby nie tylko do zniesienia mechanizmu indeksacji oraz różnic kursów walutowych, ale również – pośrednio – do zaniknięcia ryzyka kursowego, które jest bezpośrednio związane z indeksacją przedmiotowego kredytu do waluty. Tymczasem Trybunał orzekł już, że klauzule dotyczące ryzyka wymiany określają </a:t>
            </a:r>
            <a:r>
              <a:rPr lang="pl-PL" sz="1600" b="1" i="1" dirty="0">
                <a:solidFill>
                  <a:srgbClr val="1A171C"/>
                </a:solidFill>
                <a:latin typeface="Arial Narrow" panose="020B0606020202030204" pitchFamily="34" charset="0"/>
              </a:rPr>
              <a:t>główny przedmiot umowy kredytu</a:t>
            </a:r>
            <a:r>
              <a:rPr lang="pl-PL" sz="1600" i="1" dirty="0">
                <a:solidFill>
                  <a:srgbClr val="1A171C"/>
                </a:solidFill>
                <a:latin typeface="Arial Narrow" panose="020B0606020202030204" pitchFamily="34" charset="0"/>
              </a:rPr>
              <a:t>, takiej jak ta w postępowaniu głównym, w związku </a:t>
            </a:r>
            <a:r>
              <a:rPr lang="pl-PL" sz="1600" b="1" i="1" dirty="0">
                <a:solidFill>
                  <a:srgbClr val="1A171C"/>
                </a:solidFill>
                <a:latin typeface="Arial Narrow" panose="020B0606020202030204" pitchFamily="34" charset="0"/>
              </a:rPr>
              <a:t>z czym obiektywna możliwość utrzymania obowiązywania przedmiotowej umowy kredytu wydaje się w tych okolicznościach niepewna</a:t>
            </a:r>
            <a:r>
              <a:rPr lang="pl-PL" sz="1600" i="1" dirty="0">
                <a:solidFill>
                  <a:srgbClr val="1A171C"/>
                </a:solidFill>
                <a:latin typeface="Arial Narrow" panose="020B0606020202030204" pitchFamily="34" charset="0"/>
              </a:rPr>
              <a:t>.”</a:t>
            </a:r>
          </a:p>
          <a:p>
            <a:pPr lvl="2" algn="just">
              <a:lnSpc>
                <a:spcPct val="150000"/>
              </a:lnSpc>
            </a:pPr>
            <a:endParaRPr lang="pl-PL" sz="1600" i="1" dirty="0">
              <a:solidFill>
                <a:srgbClr val="1A171C"/>
              </a:solidFill>
              <a:latin typeface="Arial Narrow" panose="020B0606020202030204" pitchFamily="34" charset="0"/>
            </a:endParaRPr>
          </a:p>
          <a:p>
            <a:pPr lvl="3" algn="just">
              <a:lnSpc>
                <a:spcPct val="150000"/>
              </a:lnSpc>
            </a:pPr>
            <a:endParaRPr lang="pl-PL" sz="1800" i="1" dirty="0">
              <a:latin typeface="Arial Narrow" panose="020B0606020202030204" pitchFamily="34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800" dirty="0"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pl-PL" sz="1800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761045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na tle orzecznictwa TSUE i SN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6" y="1897174"/>
            <a:ext cx="9079509" cy="406588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1A171C"/>
                </a:solidFill>
                <a:latin typeface="Arial Narrow" panose="020B0606020202030204" pitchFamily="34" charset="0"/>
              </a:rPr>
              <a:t>Wyrok </a:t>
            </a:r>
            <a:r>
              <a:rPr lang="pl-PL" i="1" dirty="0" err="1">
                <a:solidFill>
                  <a:srgbClr val="1A171C"/>
                </a:solidFill>
                <a:latin typeface="Arial Narrow" panose="020B0606020202030204" pitchFamily="34" charset="0"/>
              </a:rPr>
              <a:t>Dunai</a:t>
            </a:r>
            <a:r>
              <a:rPr lang="pl-PL" dirty="0">
                <a:solidFill>
                  <a:srgbClr val="1A171C"/>
                </a:solidFill>
                <a:latin typeface="Arial Narrow" panose="020B0606020202030204" pitchFamily="34" charset="0"/>
              </a:rPr>
              <a:t>, C‑118/17, pkt. 52</a:t>
            </a:r>
          </a:p>
          <a:p>
            <a:pPr lvl="1" algn="just">
              <a:lnSpc>
                <a:spcPct val="150000"/>
              </a:lnSpc>
              <a:spcAft>
                <a:spcPts val="800"/>
              </a:spcAft>
            </a:pPr>
            <a:r>
              <a:rPr lang="pl-PL" i="1" dirty="0">
                <a:solidFill>
                  <a:srgbClr val="1A171C"/>
                </a:solidFill>
                <a:latin typeface="Arial Narrow" panose="020B0606020202030204" pitchFamily="34" charset="0"/>
              </a:rPr>
              <a:t>„Tymczasem w tej sprawie (…) klauzula ryzyka walutowego określa </a:t>
            </a:r>
            <a:r>
              <a:rPr lang="pl-PL" b="1" i="1" dirty="0">
                <a:solidFill>
                  <a:srgbClr val="1A171C"/>
                </a:solidFill>
                <a:latin typeface="Arial Narrow" panose="020B0606020202030204" pitchFamily="34" charset="0"/>
              </a:rPr>
              <a:t>główny cel umowy</a:t>
            </a:r>
            <a:r>
              <a:rPr lang="pl-PL" i="1" dirty="0">
                <a:solidFill>
                  <a:srgbClr val="1A171C"/>
                </a:solidFill>
                <a:latin typeface="Arial Narrow" panose="020B0606020202030204" pitchFamily="34" charset="0"/>
              </a:rPr>
              <a:t>. W takim przypadku </a:t>
            </a:r>
            <a:r>
              <a:rPr lang="pl-PL" b="1" i="1" dirty="0">
                <a:solidFill>
                  <a:srgbClr val="1A171C"/>
                </a:solidFill>
                <a:latin typeface="Arial Narrow" panose="020B0606020202030204" pitchFamily="34" charset="0"/>
              </a:rPr>
              <a:t>utrzymanie umowy nie wydaje się zatem możliwe z prawnego punktu widzenia</a:t>
            </a:r>
            <a:r>
              <a:rPr lang="pl-PL" i="1" dirty="0">
                <a:solidFill>
                  <a:srgbClr val="1A171C"/>
                </a:solidFill>
                <a:latin typeface="Arial Narrow" panose="020B0606020202030204" pitchFamily="34" charset="0"/>
              </a:rPr>
              <a:t>, co jednak powinien ocenić sąd odsyłający.”</a:t>
            </a:r>
            <a:endParaRPr lang="pl-PL" sz="1800" i="1" dirty="0">
              <a:latin typeface="Arial Narrow" panose="020B0606020202030204" pitchFamily="34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dirty="0"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sz="1600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30525961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39064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na tle orzecznictwa TSUE i SN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Jednoznaczne stanowisko SN:</a:t>
            </a:r>
          </a:p>
          <a:p>
            <a:pPr lvl="1" algn="just">
              <a:lnSpc>
                <a:spcPct val="150000"/>
              </a:lnSpc>
            </a:pPr>
            <a:r>
              <a:rPr lang="pl-PL" sz="1800" b="0" i="1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„Wyeliminowanie ryzyka kursowego, charakterystycznego dla umowy kredytu indeksowanego do waluty obcej i uzasadniającego powiązanie stawki oprocentowania ze stawką LIBOR, jest równoznaczne </a:t>
            </a:r>
            <a:r>
              <a:rPr lang="pl-PL" sz="1800" b="1" i="1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tak daleko idącym przekształceniem umowy, że należy ją uznać za umowę o odmiennej istocie i charakterze</a:t>
            </a:r>
            <a:r>
              <a:rPr lang="pl-PL" sz="1800" b="0" i="1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choćby nadal chodziło tu tylko o inny podtyp czy wariant umowy kredytu. </a:t>
            </a:r>
            <a:r>
              <a:rPr lang="pl-PL" sz="1800" b="1" i="1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Oznacza to z kolei, że po wyeliminowaniu tego rodzaju klauzul </a:t>
            </a:r>
            <a:r>
              <a:rPr lang="pl-PL" sz="1800" b="1" i="1" u="sng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utrzymanie umowy o charakterze zamierzonym przez strony nie jest możliwe</a:t>
            </a:r>
            <a:r>
              <a:rPr lang="pl-PL" sz="1800" b="1" i="1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 przemawia za jej </a:t>
            </a:r>
            <a:r>
              <a:rPr lang="pl-PL" sz="1800" b="1" i="1" u="sng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całkowitą nieważnością</a:t>
            </a:r>
            <a:r>
              <a:rPr lang="pl-PL" sz="1800" b="0" i="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pl-PL" sz="1800" i="1" kern="1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Przykładowo wyroki: </a:t>
            </a:r>
            <a:r>
              <a:rPr lang="pl-PL" sz="1800" kern="100" dirty="0">
                <a:solidFill>
                  <a:srgbClr val="1B1B1B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CSK 382/18</a:t>
            </a:r>
            <a:r>
              <a:rPr lang="pl-PL" sz="180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pl-PL" sz="1800" b="0" i="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 CZP 11/20, III CZP 6/21 oraz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CSKP 285/22; II CSKP 722/22; II CSKP 1311/22; II CSKP 1675/22; II CSKP 293/22;</a:t>
            </a:r>
            <a:r>
              <a:rPr lang="en-US" sz="1800" b="0" i="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CSKP 796/22;</a:t>
            </a:r>
            <a:r>
              <a:rPr lang="en-US" sz="1800" b="0" i="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kern="100" dirty="0">
                <a:solidFill>
                  <a:srgbClr val="1B1B1B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CSKP 382/22</a:t>
            </a:r>
            <a:endParaRPr lang="pl-PL" sz="1800" kern="1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pl-PL" sz="1800" dirty="0"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pl-PL" sz="1800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1274620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na tle orzecznictwa TSUE i SN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Główne argumenty za obecnym stanowiskiem SN: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Oparcie na stanowisku TSUE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„Przewalutowanie” kredytu stanowi zbyt daleko idącą zmianę charakteru umowy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Odmienna umowa od konsensusu stron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Brak elementów koniecznych umowy       brak możliwości określenia wysokości zobowiązania stron umowy, a co za tym idzie rozliczenia pieniężnego zaciągniętego kredytu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PLN + LIBOR to „byt nieistniejący” – brak tego typu rozwiązań umownych w praktyce bankowej </a:t>
            </a: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83CD51E6-D842-84CE-151E-064D1F7452B2}"/>
              </a:ext>
            </a:extLst>
          </p:cNvPr>
          <p:cNvSpPr/>
          <p:nvPr/>
        </p:nvSpPr>
        <p:spPr>
          <a:xfrm>
            <a:off x="4416359" y="4280169"/>
            <a:ext cx="379378" cy="14591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77370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Czy eliminuje to sankcję „przewalutowania”?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790166"/>
            <a:ext cx="8933594" cy="489258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Przy obecnym kształcie linii orzeczniczej SN wywodzonej z orzecznictwa europejskiego, sankcja przewalutowania nie może stanowić generalnego rozwiązania, przykładowego rozstrzygnięcia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dla sporów sądowych na gruncie problemowych umów kredytowych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Do dyskusji pozostaje kwestia możliwego zastosowania tej sankcji w wyjątkowej sytuacji omówionej w wyroku </a:t>
            </a:r>
            <a:r>
              <a:rPr lang="pl-PL" i="1" dirty="0" err="1">
                <a:latin typeface="Arial Narrow" panose="020B0606020202030204" pitchFamily="34" charset="0"/>
              </a:rPr>
              <a:t>Kásler</a:t>
            </a:r>
            <a:r>
              <a:rPr lang="pl-PL" i="1" dirty="0">
                <a:latin typeface="Arial Narrow" panose="020B0606020202030204" pitchFamily="34" charset="0"/>
              </a:rPr>
              <a:t> i </a:t>
            </a:r>
            <a:r>
              <a:rPr lang="pl-PL" i="1" dirty="0" err="1">
                <a:latin typeface="Arial Narrow" panose="020B0606020202030204" pitchFamily="34" charset="0"/>
              </a:rPr>
              <a:t>Káslerné</a:t>
            </a:r>
            <a:r>
              <a:rPr lang="pl-PL" i="1" dirty="0">
                <a:latin typeface="Arial Narrow" panose="020B0606020202030204" pitchFamily="34" charset="0"/>
              </a:rPr>
              <a:t> </a:t>
            </a:r>
            <a:r>
              <a:rPr lang="pl-PL" i="1" dirty="0" err="1">
                <a:latin typeface="Arial Narrow" panose="020B0606020202030204" pitchFamily="34" charset="0"/>
              </a:rPr>
              <a:t>Rábai</a:t>
            </a:r>
            <a:r>
              <a:rPr lang="pl-PL" dirty="0">
                <a:latin typeface="Arial Narrow" panose="020B0606020202030204" pitchFamily="34" charset="0"/>
              </a:rPr>
              <a:t>, C-26/13, pkt 83 i 84:</a:t>
            </a:r>
            <a:endParaRPr lang="pl-PL" i="1" dirty="0">
              <a:latin typeface="Arial Narrow" panose="020B0606020202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Zagrożenie dla ochrony konsumenta – „</a:t>
            </a:r>
            <a:r>
              <a:rPr lang="pl-PL" sz="1800" b="1" dirty="0">
                <a:latin typeface="Arial Narrow" panose="020B0606020202030204" pitchFamily="34" charset="0"/>
              </a:rPr>
              <a:t>szczególnie niekorzystne konsekwencje</a:t>
            </a:r>
            <a:r>
              <a:rPr lang="pl-PL" sz="1800" dirty="0">
                <a:latin typeface="Arial Narrow" panose="020B0606020202030204" pitchFamily="34" charset="0"/>
              </a:rPr>
              <a:t>”, </a:t>
            </a:r>
            <a:br>
              <a:rPr lang="pl-PL" sz="1800" dirty="0">
                <a:latin typeface="Arial Narrow" panose="020B0606020202030204" pitchFamily="34" charset="0"/>
              </a:rPr>
            </a:br>
            <a:r>
              <a:rPr lang="pl-PL" sz="1800" dirty="0">
                <a:latin typeface="Arial Narrow" panose="020B0606020202030204" pitchFamily="34" charset="0"/>
              </a:rPr>
              <a:t>tj. </a:t>
            </a:r>
            <a:r>
              <a:rPr lang="pl-PL" sz="1800" b="1" dirty="0">
                <a:latin typeface="Arial Narrow" panose="020B0606020202030204" pitchFamily="34" charset="0"/>
              </a:rPr>
              <a:t>„natychmiastowa wymagalność wierzytelności przysługującej przedsiębiorcy wobec konsumenta”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Brak elementu sankcyjnego</a:t>
            </a:r>
          </a:p>
          <a:p>
            <a:pPr lvl="3" algn="just">
              <a:lnSpc>
                <a:spcPct val="150000"/>
              </a:lnSpc>
            </a:pPr>
            <a:r>
              <a:rPr lang="pl-PL" sz="1400" dirty="0">
                <a:latin typeface="Arial Narrow" panose="020B0606020202030204" pitchFamily="34" charset="0"/>
              </a:rPr>
              <a:t>Tak też: wyrok </a:t>
            </a:r>
            <a:r>
              <a:rPr lang="pl-PL" sz="1400" i="1" dirty="0" err="1">
                <a:latin typeface="Arial Narrow" panose="020B0606020202030204" pitchFamily="34" charset="0"/>
              </a:rPr>
              <a:t>Abanca</a:t>
            </a:r>
            <a:r>
              <a:rPr lang="pl-PL" sz="1400" i="1" dirty="0">
                <a:latin typeface="Arial Narrow" panose="020B0606020202030204" pitchFamily="34" charset="0"/>
              </a:rPr>
              <a:t> </a:t>
            </a:r>
            <a:r>
              <a:rPr lang="pl-PL" sz="1400" i="1" dirty="0" err="1">
                <a:latin typeface="Arial Narrow" panose="020B0606020202030204" pitchFamily="34" charset="0"/>
              </a:rPr>
              <a:t>Corporación</a:t>
            </a:r>
            <a:r>
              <a:rPr lang="pl-PL" sz="1400" i="1" dirty="0">
                <a:latin typeface="Arial Narrow" panose="020B0606020202030204" pitchFamily="34" charset="0"/>
              </a:rPr>
              <a:t> </a:t>
            </a:r>
            <a:r>
              <a:rPr lang="pl-PL" sz="1400" i="1" dirty="0" err="1">
                <a:latin typeface="Arial Narrow" panose="020B0606020202030204" pitchFamily="34" charset="0"/>
              </a:rPr>
              <a:t>Bancaria</a:t>
            </a:r>
            <a:r>
              <a:rPr lang="pl-PL" sz="1400" i="1" dirty="0">
                <a:latin typeface="Arial Narrow" panose="020B0606020202030204" pitchFamily="34" charset="0"/>
              </a:rPr>
              <a:t> i </a:t>
            </a:r>
            <a:r>
              <a:rPr lang="pl-PL" sz="1400" i="1" dirty="0" err="1">
                <a:latin typeface="Arial Narrow" panose="020B0606020202030204" pitchFamily="34" charset="0"/>
              </a:rPr>
              <a:t>Bankia</a:t>
            </a:r>
            <a:r>
              <a:rPr lang="pl-PL" sz="1400" dirty="0">
                <a:latin typeface="Arial Narrow" panose="020B0606020202030204" pitchFamily="34" charset="0"/>
              </a:rPr>
              <a:t>, </a:t>
            </a:r>
            <a:r>
              <a:rPr lang="pl-PL" sz="1400" i="1" dirty="0">
                <a:latin typeface="Arial Narrow" panose="020B0606020202030204" pitchFamily="34" charset="0"/>
              </a:rPr>
              <a:t>C-70/17 i C-179/17</a:t>
            </a:r>
            <a:r>
              <a:rPr lang="pl-PL" sz="1400" dirty="0">
                <a:latin typeface="Arial Narrow" panose="020B0606020202030204" pitchFamily="34" charset="0"/>
              </a:rPr>
              <a:t>, pkt 58 oraz </a:t>
            </a:r>
            <a:r>
              <a:rPr lang="pl-PL" sz="1400" i="1" dirty="0" err="1">
                <a:latin typeface="Arial Narrow" panose="020B0606020202030204" pitchFamily="34" charset="0"/>
              </a:rPr>
              <a:t>Gómez</a:t>
            </a:r>
            <a:r>
              <a:rPr lang="pl-PL" sz="1400" i="1" dirty="0">
                <a:latin typeface="Arial Narrow" panose="020B0606020202030204" pitchFamily="34" charset="0"/>
              </a:rPr>
              <a:t> del </a:t>
            </a:r>
            <a:r>
              <a:rPr lang="pl-PL" sz="1400" i="1" dirty="0" err="1">
                <a:latin typeface="Arial Narrow" panose="020B0606020202030204" pitchFamily="34" charset="0"/>
              </a:rPr>
              <a:t>Moral</a:t>
            </a:r>
            <a:r>
              <a:rPr lang="pl-PL" sz="1400" i="1" dirty="0">
                <a:latin typeface="Arial Narrow" panose="020B0606020202030204" pitchFamily="34" charset="0"/>
              </a:rPr>
              <a:t> </a:t>
            </a:r>
            <a:r>
              <a:rPr lang="pl-PL" sz="1400" i="1" dirty="0" err="1">
                <a:latin typeface="Arial Narrow" panose="020B0606020202030204" pitchFamily="34" charset="0"/>
              </a:rPr>
              <a:t>Guasch</a:t>
            </a:r>
            <a:r>
              <a:rPr lang="pl-PL" sz="1400" dirty="0">
                <a:latin typeface="Arial Narrow" panose="020B0606020202030204" pitchFamily="34" charset="0"/>
              </a:rPr>
              <a:t>, C-25/18, pkt 63.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800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2680468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6" y="629336"/>
            <a:ext cx="9176785" cy="859277"/>
          </a:xfrm>
        </p:spPr>
        <p:txBody>
          <a:bodyPr>
            <a:no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„Szczególnie niekorzystne konsekwencje” dla konsumenta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2023638"/>
            <a:ext cx="9274062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Konieczność spłaty kredytu </a:t>
            </a:r>
            <a:r>
              <a:rPr lang="pl-PL" b="1" dirty="0">
                <a:latin typeface="Arial Narrow" panose="020B0606020202030204" pitchFamily="34" charset="0"/>
              </a:rPr>
              <a:t>     </a:t>
            </a:r>
            <a:r>
              <a:rPr lang="pl-PL" dirty="0">
                <a:latin typeface="Arial Narrow" panose="020B0606020202030204" pitchFamily="34" charset="0"/>
              </a:rPr>
              <a:t>„natychmiastowa wymagalność” </a:t>
            </a:r>
            <a:r>
              <a:rPr lang="pl-PL" b="1" dirty="0">
                <a:latin typeface="Arial Narrow" panose="020B0606020202030204" pitchFamily="34" charset="0"/>
              </a:rPr>
              <a:t>    </a:t>
            </a:r>
            <a:r>
              <a:rPr lang="pl-PL" dirty="0">
                <a:latin typeface="Arial Narrow" panose="020B0606020202030204" pitchFamily="34" charset="0"/>
              </a:rPr>
              <a:t>konieczność refinansowania                                   		konsument ponosi główny ciężar niedozwolonych postanowień umownych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Sytuacja niespotykana w obecnych uwarunkowaniach w Polsce, gdzie do unieważnienie umowy dochodzi po 15-20 latach od zawarcia problemowych umów kredytowych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Być może jednak nie należy jej wykluczać </a:t>
            </a:r>
            <a:r>
              <a:rPr lang="pl-PL" sz="2000" i="1" dirty="0">
                <a:latin typeface="Arial Narrow" panose="020B0606020202030204" pitchFamily="34" charset="0"/>
              </a:rPr>
              <a:t>pro futuro</a:t>
            </a:r>
            <a:endParaRPr lang="pl-PL" sz="2000" dirty="0">
              <a:latin typeface="Arial Narrow" panose="020B0606020202030204" pitchFamily="34" charset="0"/>
            </a:endParaRPr>
          </a:p>
          <a:p>
            <a:pPr algn="just"/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1B9B59DA-CDDF-9B1E-DEF1-CC74759CF007}"/>
              </a:ext>
            </a:extLst>
          </p:cNvPr>
          <p:cNvSpPr/>
          <p:nvPr/>
        </p:nvSpPr>
        <p:spPr>
          <a:xfrm>
            <a:off x="6730295" y="2247086"/>
            <a:ext cx="379378" cy="14591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FA63B1EC-9800-D473-2F30-C5CC4784907B}"/>
              </a:ext>
            </a:extLst>
          </p:cNvPr>
          <p:cNvSpPr/>
          <p:nvPr/>
        </p:nvSpPr>
        <p:spPr>
          <a:xfrm>
            <a:off x="3375503" y="2247086"/>
            <a:ext cx="379378" cy="14591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91975CAF-7481-7EA2-3767-7ED66FB0483C}"/>
              </a:ext>
            </a:extLst>
          </p:cNvPr>
          <p:cNvSpPr/>
          <p:nvPr/>
        </p:nvSpPr>
        <p:spPr>
          <a:xfrm>
            <a:off x="930254" y="2636192"/>
            <a:ext cx="379378" cy="14591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9527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Brak elementu zniechęcającego</a:t>
            </a:r>
            <a:br>
              <a:rPr lang="pl-PL" dirty="0">
                <a:latin typeface="Arial Narrow" panose="020B0606020202030204" pitchFamily="34" charset="0"/>
              </a:rPr>
            </a:b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9274062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Brak elementu zniechęcającego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Perspektywa konsumenta</a:t>
            </a:r>
          </a:p>
          <a:p>
            <a:pPr lvl="2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Konieczność refinansowania z reguły wiąże się z koniecznością uzyskania kredytu bankowego</a:t>
            </a:r>
          </a:p>
          <a:p>
            <a:pPr lvl="2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Może oznaczać względnie niekorzystne warunki finansowe (wzrost stóp procentowych)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Perspektywa banku		</a:t>
            </a:r>
          </a:p>
          <a:p>
            <a:pPr lvl="2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W skrajnym przypadku „korzyść” z perspektywy systemu bankowego</a:t>
            </a:r>
          </a:p>
          <a:p>
            <a:pPr algn="just"/>
            <a:endParaRPr lang="pl-PL" dirty="0"/>
          </a:p>
          <a:p>
            <a:pPr algn="just"/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3112856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Czy jest wówczas możliwość utrzymania umowy?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Wnioski na podstawie orzecznictwa TSUE: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Zgoda konsumenta na związanie niedozwolonym postanowieniem umownym 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Możliwość zastosowania przepisu dyspozytywnego w sytuacji zagrożenia finansowego </a:t>
            </a:r>
            <a:br>
              <a:rPr lang="pl-PL" sz="1800" dirty="0">
                <a:latin typeface="Arial Narrow" panose="020B0606020202030204" pitchFamily="34" charset="0"/>
              </a:rPr>
            </a:br>
            <a:r>
              <a:rPr lang="pl-PL" sz="1800" dirty="0">
                <a:latin typeface="Arial Narrow" panose="020B0606020202030204" pitchFamily="34" charset="0"/>
              </a:rPr>
              <a:t>dla konsumenta (kluczowa jest decyzja i ocena dokonana przez konsumenta)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 Zastosowanie przepisu dyspozytywnego po uzyskaniu zgody obu stron sporu na to działanie 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Co jednak gdy brak jest przepisu dyspozytywnego, który mógłby mieć zastosowanie? </a:t>
            </a:r>
          </a:p>
          <a:p>
            <a:pPr algn="just"/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3451210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5FA9B8-DACA-F2E6-309A-79F53E7B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10" y="580417"/>
            <a:ext cx="8596668" cy="907915"/>
          </a:xfrm>
        </p:spPr>
        <p:txBody>
          <a:bodyPr/>
          <a:lstStyle/>
          <a:p>
            <a:r>
              <a:rPr lang="pl-PL" dirty="0">
                <a:latin typeface="Arial Narrow" panose="020B0606020202030204" pitchFamily="34" charset="0"/>
              </a:rPr>
              <a:t>Plan prezentacji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7D3E68-E38F-A6AF-7AE7-270CF9B07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41" y="1888224"/>
            <a:ext cx="8596668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 Wstęp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„Przewalutowanie” – krótka charakterystyka i rys historyczny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„Przewalutowanie” na tle obecnego orzecznictwa TSUE i SN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„Przewalutowanie” jako sankcja na podstawie art. 6 ust. 1 i art. 7 dyrektywy 93/13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Uwagi końcowe</a:t>
            </a:r>
          </a:p>
          <a:p>
            <a:pPr algn="just"/>
            <a:endParaRPr lang="pl-PL" sz="2000" dirty="0">
              <a:latin typeface="Arial Narrow" panose="020B0606020202030204" pitchFamily="34" charset="0"/>
            </a:endParaRPr>
          </a:p>
          <a:p>
            <a:pPr algn="just"/>
            <a:endParaRPr lang="pl-PL" sz="2000" dirty="0">
              <a:latin typeface="Arial Narrow" panose="020B0606020202030204" pitchFamily="34" charset="0"/>
            </a:endParaRPr>
          </a:p>
          <a:p>
            <a:pPr algn="just"/>
            <a:endParaRPr lang="pl-PL" sz="2000" dirty="0">
              <a:latin typeface="Arial Narrow" panose="020B0606020202030204" pitchFamily="34" charset="0"/>
            </a:endParaRPr>
          </a:p>
          <a:p>
            <a:pPr algn="just"/>
            <a:endParaRPr lang="pl-PL" sz="2000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B5FF7A2-ACE3-ABA9-206E-FEAB3D9DBA5D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2787235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Czy „przewalutowanie” jest wówczas możliwe?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Wyrok </a:t>
            </a:r>
            <a:r>
              <a:rPr lang="pl-PL" b="1" i="1" dirty="0">
                <a:latin typeface="Arial Narrow" panose="020B0606020202030204" pitchFamily="34" charset="0"/>
              </a:rPr>
              <a:t>Lombard </a:t>
            </a:r>
            <a:r>
              <a:rPr lang="pl-PL" b="1" i="1" dirty="0" err="1">
                <a:latin typeface="Arial Narrow" panose="020B0606020202030204" pitchFamily="34" charset="0"/>
              </a:rPr>
              <a:t>Lízing</a:t>
            </a:r>
            <a:r>
              <a:rPr lang="pl-PL" b="1" dirty="0">
                <a:latin typeface="Arial Narrow" panose="020B0606020202030204" pitchFamily="34" charset="0"/>
              </a:rPr>
              <a:t>, C-472/20, </a:t>
            </a:r>
            <a:r>
              <a:rPr lang="pl-PL" dirty="0">
                <a:latin typeface="Arial Narrow" panose="020B0606020202030204" pitchFamily="34" charset="0"/>
              </a:rPr>
              <a:t>pkt 56: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„</a:t>
            </a:r>
            <a:r>
              <a:rPr lang="pl-PL" i="1" dirty="0">
                <a:latin typeface="Arial Narrow" panose="020B0606020202030204" pitchFamily="34" charset="0"/>
              </a:rPr>
              <a:t>jeżeli konsument nie wyraził woli utrzymania w mocy nieuczciwych warunków umownych, a unieważnienie umowy narażałoby tego konsumenta na szczególnie szkodliwe konsekwencje</a:t>
            </a:r>
            <a:r>
              <a:rPr lang="pl-PL" b="1" i="1" dirty="0">
                <a:latin typeface="Arial Narrow" panose="020B0606020202030204" pitchFamily="34" charset="0"/>
              </a:rPr>
              <a:t>, to wysoki poziom ochrony konsumentów</a:t>
            </a:r>
            <a:r>
              <a:rPr lang="pl-PL" i="1" dirty="0">
                <a:latin typeface="Arial Narrow" panose="020B0606020202030204" pitchFamily="34" charset="0"/>
              </a:rPr>
              <a:t>, jaki powinien zostać zapewniony zgodnie z dyrektywą 93/13 wymaga, </a:t>
            </a:r>
            <a:br>
              <a:rPr lang="pl-PL" i="1" dirty="0">
                <a:latin typeface="Arial Narrow" panose="020B0606020202030204" pitchFamily="34" charset="0"/>
              </a:rPr>
            </a:br>
            <a:r>
              <a:rPr lang="pl-PL" b="1" i="1" dirty="0">
                <a:latin typeface="Arial Narrow" panose="020B0606020202030204" pitchFamily="34" charset="0"/>
              </a:rPr>
              <a:t>aby dla przywrócenia rzeczywistej równowagi między wzajemnymi prawami i obowiązkami stron umowy sąd krajowy podjął, z pełnym uwzględnieniem prawa krajowego, </a:t>
            </a:r>
            <a:r>
              <a:rPr lang="pl-PL" b="1" i="1" u="sng" dirty="0">
                <a:latin typeface="Arial Narrow" panose="020B0606020202030204" pitchFamily="34" charset="0"/>
              </a:rPr>
              <a:t>wszelkie niezbędne środki </a:t>
            </a:r>
            <a:r>
              <a:rPr lang="pl-PL" b="1" i="1" dirty="0">
                <a:latin typeface="Arial Narrow" panose="020B0606020202030204" pitchFamily="34" charset="0"/>
              </a:rPr>
              <a:t>mające na celu ochronę konsumenta przed szczególnie szkodliwymi konsekwencjami</a:t>
            </a:r>
            <a:r>
              <a:rPr lang="pl-PL" i="1" dirty="0">
                <a:latin typeface="Arial Narrow" panose="020B0606020202030204" pitchFamily="34" charset="0"/>
              </a:rPr>
              <a:t>, jakie może wywrzeć unieważnienie danej umowy kredytu, w szczególności ze względu na natychmiastową wymagalność wierzytelności przysługującej przedsiębiorcy wobec konsumenta</a:t>
            </a:r>
            <a:r>
              <a:rPr lang="pl-PL" dirty="0">
                <a:latin typeface="Arial Narrow" panose="020B0606020202030204" pitchFamily="34" charset="0"/>
              </a:rPr>
              <a:t>.”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Analogicznie wyrok </a:t>
            </a:r>
            <a:r>
              <a:rPr lang="pl-PL" i="1" dirty="0">
                <a:latin typeface="Arial Narrow" panose="020B0606020202030204" pitchFamily="34" charset="0"/>
              </a:rPr>
              <a:t>Banca B</a:t>
            </a:r>
            <a:r>
              <a:rPr lang="pl-PL" dirty="0">
                <a:latin typeface="Arial Narrow" panose="020B0606020202030204" pitchFamily="34" charset="0"/>
              </a:rPr>
              <a:t>., C-269/19, pkt 41</a:t>
            </a:r>
          </a:p>
          <a:p>
            <a:pPr lvl="1" algn="just">
              <a:lnSpc>
                <a:spcPct val="150000"/>
              </a:lnSpc>
            </a:pPr>
            <a:endParaRPr lang="pl-PL" sz="1800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25847392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Czy „przewalutowanie” jest możliwe?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/>
            <a:r>
              <a:rPr lang="pl-PL" dirty="0">
                <a:latin typeface="Arial Narrow" panose="020B0606020202030204" pitchFamily="34" charset="0"/>
              </a:rPr>
              <a:t>Wyrok </a:t>
            </a:r>
            <a:r>
              <a:rPr lang="pl-PL" b="1" i="1" dirty="0">
                <a:latin typeface="Arial Narrow" panose="020B0606020202030204" pitchFamily="34" charset="0"/>
              </a:rPr>
              <a:t>Banca B</a:t>
            </a:r>
            <a:r>
              <a:rPr lang="pl-PL" b="1" dirty="0">
                <a:latin typeface="Arial Narrow" panose="020B0606020202030204" pitchFamily="34" charset="0"/>
              </a:rPr>
              <a:t>., C-269/19, pkt 39 i 40</a:t>
            </a:r>
            <a:r>
              <a:rPr lang="pl-PL" dirty="0">
                <a:latin typeface="Arial Narrow" panose="020B0606020202030204" pitchFamily="34" charset="0"/>
              </a:rPr>
              <a:t>: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„</a:t>
            </a:r>
            <a:r>
              <a:rPr lang="pl-PL" i="1" dirty="0">
                <a:latin typeface="Arial Narrow" panose="020B0606020202030204" pitchFamily="34" charset="0"/>
              </a:rPr>
              <a:t>Dyrektywa 93/13 </a:t>
            </a:r>
            <a:r>
              <a:rPr lang="pl-PL" b="1" i="1" dirty="0">
                <a:latin typeface="Arial Narrow" panose="020B0606020202030204" pitchFamily="34" charset="0"/>
              </a:rPr>
              <a:t>nie ma na celu w proponowania jednolitych rozwiązań </a:t>
            </a:r>
            <a:r>
              <a:rPr lang="pl-PL" i="1" dirty="0">
                <a:latin typeface="Arial Narrow" panose="020B0606020202030204" pitchFamily="34" charset="0"/>
              </a:rPr>
              <a:t>w odniesieniu </a:t>
            </a:r>
            <a:br>
              <a:rPr lang="pl-PL" i="1" dirty="0">
                <a:latin typeface="Arial Narrow" panose="020B0606020202030204" pitchFamily="34" charset="0"/>
              </a:rPr>
            </a:br>
            <a:r>
              <a:rPr lang="pl-PL" i="1" dirty="0">
                <a:latin typeface="Arial Narrow" panose="020B0606020202030204" pitchFamily="34" charset="0"/>
              </a:rPr>
              <a:t>do konsekwencji, jakie należy wyciągnąć ze stwierdzenia nieuczciwego charakteru warunku umownego.</a:t>
            </a:r>
            <a:r>
              <a:rPr lang="pl-PL" dirty="0">
                <a:latin typeface="Arial Narrow" panose="020B0606020202030204" pitchFamily="34" charset="0"/>
              </a:rPr>
              <a:t>”  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Jej cele mogą zostać osiągnięte „</a:t>
            </a:r>
            <a:r>
              <a:rPr lang="pl-PL" i="1" dirty="0">
                <a:latin typeface="Arial Narrow" panose="020B0606020202030204" pitchFamily="34" charset="0"/>
              </a:rPr>
              <a:t>w zależności od konkretnej sytuacji i krajowych ram prawnych, </a:t>
            </a:r>
            <a:br>
              <a:rPr lang="pl-PL" i="1" dirty="0">
                <a:latin typeface="Arial Narrow" panose="020B0606020202030204" pitchFamily="34" charset="0"/>
              </a:rPr>
            </a:br>
            <a:r>
              <a:rPr lang="pl-PL" i="1" dirty="0">
                <a:latin typeface="Arial Narrow" panose="020B0606020202030204" pitchFamily="34" charset="0"/>
              </a:rPr>
              <a:t>po prostu poprzez niestosowanie wobec konsumenta danego nieuczciwego warunku lub, jeżeli umowa </a:t>
            </a:r>
            <a:br>
              <a:rPr lang="pl-PL" i="1" dirty="0">
                <a:latin typeface="Arial Narrow" panose="020B0606020202030204" pitchFamily="34" charset="0"/>
              </a:rPr>
            </a:br>
            <a:r>
              <a:rPr lang="pl-PL" i="1" dirty="0">
                <a:latin typeface="Arial Narrow" panose="020B0606020202030204" pitchFamily="34" charset="0"/>
              </a:rPr>
              <a:t>nie mogłaby dalej obowiązywać bez tego warunku, poprzez zastąpienie go przepisami prawa krajowego </a:t>
            </a:r>
            <a:br>
              <a:rPr lang="pl-PL" i="1" dirty="0">
                <a:latin typeface="Arial Narrow" panose="020B0606020202030204" pitchFamily="34" charset="0"/>
              </a:rPr>
            </a:br>
            <a:r>
              <a:rPr lang="pl-PL" i="1" dirty="0">
                <a:latin typeface="Arial Narrow" panose="020B0606020202030204" pitchFamily="34" charset="0"/>
              </a:rPr>
              <a:t>o charakterze dyspozytywnym</a:t>
            </a:r>
            <a:r>
              <a:rPr lang="pl-PL" dirty="0">
                <a:latin typeface="Arial Narrow" panose="020B0606020202030204" pitchFamily="34" charset="0"/>
              </a:rPr>
              <a:t>.”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„</a:t>
            </a:r>
            <a:r>
              <a:rPr lang="pl-PL" b="1" i="1" dirty="0">
                <a:latin typeface="Arial Narrow" panose="020B0606020202030204" pitchFamily="34" charset="0"/>
              </a:rPr>
              <a:t>Te konsekwencje </a:t>
            </a:r>
            <a:r>
              <a:rPr lang="pl-PL" i="1" dirty="0">
                <a:latin typeface="Arial Narrow" panose="020B0606020202030204" pitchFamily="34" charset="0"/>
              </a:rPr>
              <a:t>stwierdzenia nieuczciwego charakteru warunku umownego </a:t>
            </a:r>
            <a:r>
              <a:rPr lang="pl-PL" b="1" i="1" dirty="0">
                <a:latin typeface="Arial Narrow" panose="020B0606020202030204" pitchFamily="34" charset="0"/>
              </a:rPr>
              <a:t>nie mają jednak charakteru wyczerpującego.</a:t>
            </a:r>
            <a:r>
              <a:rPr lang="pl-PL" dirty="0"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21279753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Czy „przewalutowanie” jest możliwe?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/>
            <a:r>
              <a:rPr lang="pl-PL" b="1" dirty="0">
                <a:latin typeface="Arial Narrow" panose="020B0606020202030204" pitchFamily="34" charset="0"/>
              </a:rPr>
              <a:t>Wyrok </a:t>
            </a:r>
            <a:r>
              <a:rPr lang="pl-PL" b="1" i="1" dirty="0">
                <a:latin typeface="Arial Narrow" panose="020B0606020202030204" pitchFamily="34" charset="0"/>
              </a:rPr>
              <a:t>M.B.</a:t>
            </a:r>
            <a:r>
              <a:rPr lang="pl-PL" b="1" dirty="0">
                <a:latin typeface="Arial Narrow" panose="020B0606020202030204" pitchFamily="34" charset="0"/>
              </a:rPr>
              <a:t>, C-6/22, pkt 64</a:t>
            </a:r>
          </a:p>
          <a:p>
            <a:pPr lvl="1" algn="just">
              <a:lnSpc>
                <a:spcPct val="150000"/>
              </a:lnSpc>
            </a:pPr>
            <a:r>
              <a:rPr lang="pl-PL" i="1" dirty="0">
                <a:latin typeface="Arial Narrow" panose="020B0606020202030204" pitchFamily="34" charset="0"/>
              </a:rPr>
              <a:t>„(…) art. 6 ust. 1 dyrektywy 93/13 (…) </a:t>
            </a:r>
            <a:r>
              <a:rPr lang="pl-PL" b="1" i="1" dirty="0">
                <a:latin typeface="Arial Narrow" panose="020B0606020202030204" pitchFamily="34" charset="0"/>
              </a:rPr>
              <a:t>stoi na przeszkodzie temu</a:t>
            </a:r>
            <a:r>
              <a:rPr lang="pl-PL" i="1" dirty="0">
                <a:latin typeface="Arial Narrow" panose="020B0606020202030204" pitchFamily="34" charset="0"/>
              </a:rPr>
              <a:t>, by sąd krajowy po stwierdzeniu nieuczciwego charakteru warunku umowy zawartej między przedsiębiorcą a konsumentem mógł zaradzić lukom wynikającym z usunięcia nieuczciwego warunku zawartego w tej umowie poprzez </a:t>
            </a:r>
            <a:r>
              <a:rPr lang="pl-PL" b="1" i="1" dirty="0">
                <a:latin typeface="Arial Narrow" panose="020B0606020202030204" pitchFamily="34" charset="0"/>
              </a:rPr>
              <a:t>zastosowanie przepisu prawa krajowego niemającego charakteru przepisu dyspozytywnego</a:t>
            </a:r>
            <a:r>
              <a:rPr lang="pl-PL" dirty="0">
                <a:latin typeface="Arial Narrow" panose="020B0606020202030204" pitchFamily="34" charset="0"/>
              </a:rPr>
              <a:t>.” 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Potencjalne rozwiązanie: wyrok </a:t>
            </a:r>
            <a:r>
              <a:rPr lang="pl-PL" b="1" i="1" dirty="0">
                <a:latin typeface="Arial Narrow" panose="020B0606020202030204" pitchFamily="34" charset="0"/>
              </a:rPr>
              <a:t>Banca</a:t>
            </a:r>
            <a:r>
              <a:rPr lang="pl-PL" i="1" dirty="0">
                <a:latin typeface="Arial Narrow" panose="020B0606020202030204" pitchFamily="34" charset="0"/>
              </a:rPr>
              <a:t> </a:t>
            </a:r>
            <a:r>
              <a:rPr lang="pl-PL" b="1" i="1" dirty="0">
                <a:latin typeface="Arial Narrow" panose="020B0606020202030204" pitchFamily="34" charset="0"/>
              </a:rPr>
              <a:t>B</a:t>
            </a:r>
            <a:r>
              <a:rPr lang="pl-PL" b="1" dirty="0">
                <a:latin typeface="Arial Narrow" panose="020B0606020202030204" pitchFamily="34" charset="0"/>
              </a:rPr>
              <a:t>., C-269/19, pkt 40 </a:t>
            </a:r>
            <a:r>
              <a:rPr lang="pl-PL" dirty="0">
                <a:latin typeface="Arial Narrow" panose="020B0606020202030204" pitchFamily="34" charset="0"/>
              </a:rPr>
              <a:t>i </a:t>
            </a:r>
            <a:r>
              <a:rPr lang="pl-PL" b="1" dirty="0">
                <a:latin typeface="Arial Narrow" panose="020B0606020202030204" pitchFamily="34" charset="0"/>
              </a:rPr>
              <a:t>wyrok </a:t>
            </a:r>
            <a:r>
              <a:rPr lang="pl-PL" b="1" i="1" dirty="0">
                <a:latin typeface="Arial Narrow" panose="020B0606020202030204" pitchFamily="34" charset="0"/>
              </a:rPr>
              <a:t>M.B.</a:t>
            </a:r>
            <a:r>
              <a:rPr lang="pl-PL" b="1" dirty="0">
                <a:latin typeface="Arial Narrow" panose="020B0606020202030204" pitchFamily="34" charset="0"/>
              </a:rPr>
              <a:t>, C-6/22, pkt 61</a:t>
            </a:r>
            <a:r>
              <a:rPr lang="pl-PL" dirty="0">
                <a:latin typeface="Arial Narrow" panose="020B0606020202030204" pitchFamily="34" charset="0"/>
              </a:rPr>
              <a:t>: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Wezwanie stron do negocjacji prowadzonych w zgodzie z celami dyrektywy 93/13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Lub: ewentualne otworzenie przez TSUE katalogu możliwych sankcji na wykładnię umowy pozostałej po usunięciu klauzul abuzywnych z wykorzystaniem przepisów innych niż dyspozytywne - </a:t>
            </a:r>
            <a:r>
              <a:rPr lang="pl-PL" b="1" u="sng" dirty="0">
                <a:latin typeface="Arial Narrow" panose="020B0606020202030204" pitchFamily="34" charset="0"/>
              </a:rPr>
              <a:t>postulat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748910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66530-05BE-7DEB-EC40-C252BEA9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232" y="2235740"/>
            <a:ext cx="4916070" cy="3787302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Narrow" panose="020B0606020202030204" pitchFamily="34" charset="0"/>
              </a:rPr>
              <a:t>Dziękuję za uwagę</a:t>
            </a:r>
            <a:br>
              <a:rPr lang="pl-PL" sz="4000" dirty="0">
                <a:latin typeface="Arial Narrow" panose="020B0606020202030204" pitchFamily="34" charset="0"/>
              </a:rPr>
            </a:br>
            <a:br>
              <a:rPr lang="pl-PL" sz="4000" dirty="0">
                <a:latin typeface="Arial Narrow" panose="020B0606020202030204" pitchFamily="34" charset="0"/>
              </a:rPr>
            </a:br>
            <a:br>
              <a:rPr lang="pl-PL" dirty="0">
                <a:latin typeface="Arial Narrow" panose="020B0606020202030204" pitchFamily="34" charset="0"/>
              </a:rPr>
            </a:br>
            <a:r>
              <a:rPr lang="pl-PL" sz="3100" dirty="0">
                <a:solidFill>
                  <a:schemeClr val="tx1"/>
                </a:solidFill>
                <a:latin typeface="Arial Narrow" panose="020B0606020202030204" pitchFamily="34" charset="0"/>
              </a:rPr>
              <a:t>Dr Piotr Frątczak</a:t>
            </a:r>
            <a:br>
              <a:rPr lang="pl-PL" sz="31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br>
              <a:rPr lang="pl-PL" sz="31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l-PL" sz="3100" dirty="0">
                <a:solidFill>
                  <a:schemeClr val="tx1"/>
                </a:solidFill>
                <a:latin typeface="Arial Narrow" panose="020B0606020202030204" pitchFamily="34" charset="0"/>
              </a:rPr>
              <a:t>p.fratczak@gmail.com</a:t>
            </a:r>
            <a:endParaRPr lang="pl-PL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281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5FA9B8-DACA-F2E6-309A-79F53E7B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10" y="580417"/>
            <a:ext cx="8596668" cy="907915"/>
          </a:xfrm>
        </p:spPr>
        <p:txBody>
          <a:bodyPr/>
          <a:lstStyle/>
          <a:p>
            <a:r>
              <a:rPr lang="pl-PL" dirty="0">
                <a:latin typeface="Arial Narrow" panose="020B0606020202030204" pitchFamily="34" charset="0"/>
              </a:rPr>
              <a:t>Wstęp</a:t>
            </a:r>
            <a:r>
              <a:rPr lang="pl-PL" dirty="0"/>
              <a:t> </a:t>
            </a: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7D3E68-E38F-A6AF-7AE7-270CF9B07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42" y="1878487"/>
            <a:ext cx="8758496" cy="38807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Ponad 20 lat historii kredytów „walutowych” w praktyce obrotu bankowego w Polsce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Wielowymiarowy spór o szerokim znaczeniu społecznym, z istotnymi powiązaniami </a:t>
            </a:r>
            <a:br>
              <a:rPr lang="pl-PL" sz="2000" dirty="0">
                <a:latin typeface="Arial Narrow" panose="020B0606020202030204" pitchFamily="34" charset="0"/>
              </a:rPr>
            </a:br>
            <a:r>
              <a:rPr lang="pl-PL" sz="2000" dirty="0">
                <a:latin typeface="Arial Narrow" panose="020B0606020202030204" pitchFamily="34" charset="0"/>
              </a:rPr>
              <a:t>na gruncie prawa, ekonomii, finansów i gospodarki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Główny obszar oddziaływania to relacje umowne banku z kredytobiorcą – konsumentem – ale nie tylko </a:t>
            </a: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 Narrow" panose="020B0606020202030204" pitchFamily="34" charset="0"/>
              </a:rPr>
              <a:t>Decydujące znaczenie norm prawa europejskiego – „</a:t>
            </a:r>
            <a:r>
              <a:rPr lang="pl-PL" sz="2000" b="1" dirty="0">
                <a:latin typeface="Arial Narrow" panose="020B0606020202030204" pitchFamily="34" charset="0"/>
              </a:rPr>
              <a:t>prawo UE w praktyce”</a:t>
            </a:r>
          </a:p>
          <a:p>
            <a:pPr algn="just"/>
            <a:endParaRPr lang="pl-PL" sz="2000" dirty="0">
              <a:latin typeface="Arial Narrow" panose="020B0606020202030204" pitchFamily="34" charset="0"/>
            </a:endParaRPr>
          </a:p>
          <a:p>
            <a:pPr algn="just"/>
            <a:endParaRPr lang="pl-PL" sz="2000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B5FF7A2-ACE3-ABA9-206E-FEAB3D9DBA5D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332152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5FA9B8-DACA-F2E6-309A-79F53E7B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10" y="580417"/>
            <a:ext cx="8596668" cy="907915"/>
          </a:xfrm>
        </p:spPr>
        <p:txBody>
          <a:bodyPr>
            <a:no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Struktura portfela kredytów mieszkaniowych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według walut kredytów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B5FF7A2-ACE3-ABA9-206E-FEAB3D9DBA5D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  <p:pic>
        <p:nvPicPr>
          <p:cNvPr id="7" name="Symbol zastępczy zawartości 4">
            <a:extLst>
              <a:ext uri="{FF2B5EF4-FFF2-40B4-BE49-F238E27FC236}">
                <a16:creationId xmlns:a16="http://schemas.microsoft.com/office/drawing/2014/main" id="{EE25753E-B5A0-FFD7-6F9E-C5C1B46DA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146" y="1926077"/>
            <a:ext cx="6081356" cy="46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16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„Kilka liczb”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pl-PL" dirty="0">
                <a:latin typeface="Arial Narrow" panose="020B0606020202030204" pitchFamily="34" charset="0"/>
              </a:rPr>
              <a:t>Kredyty mieszkaniowe ogółem </a:t>
            </a:r>
            <a:r>
              <a:rPr lang="pl-PL" b="1" dirty="0">
                <a:latin typeface="Arial Narrow" panose="020B0606020202030204" pitchFamily="34" charset="0"/>
              </a:rPr>
              <a:t>to 446,2 mld zł</a:t>
            </a:r>
            <a:r>
              <a:rPr lang="pl-PL" dirty="0">
                <a:latin typeface="Arial Narrow" panose="020B0606020202030204" pitchFamily="34" charset="0"/>
              </a:rPr>
              <a:t>, a ich liczba </a:t>
            </a:r>
            <a:r>
              <a:rPr lang="pl-PL" b="1" dirty="0">
                <a:latin typeface="Arial Narrow" panose="020B0606020202030204" pitchFamily="34" charset="0"/>
              </a:rPr>
              <a:t>2,32 mln</a:t>
            </a:r>
            <a:r>
              <a:rPr lang="pl-PL" dirty="0">
                <a:latin typeface="Arial Narrow" panose="020B0606020202030204" pitchFamily="34" charset="0"/>
              </a:rPr>
              <a:t> (koniec 2022)</a:t>
            </a:r>
          </a:p>
          <a:p>
            <a:pPr algn="just">
              <a:lnSpc>
                <a:spcPct val="160000"/>
              </a:lnSpc>
            </a:pPr>
            <a:r>
              <a:rPr lang="pl-PL" dirty="0">
                <a:latin typeface="Arial Narrow" panose="020B0606020202030204" pitchFamily="34" charset="0"/>
              </a:rPr>
              <a:t>Spadek udziału kredytów walutowych w kredytach mieszkaniowych </a:t>
            </a:r>
            <a:r>
              <a:rPr lang="pl-PL" b="1" dirty="0">
                <a:latin typeface="Arial Narrow" panose="020B0606020202030204" pitchFamily="34" charset="0"/>
              </a:rPr>
              <a:t>do 10,9%, </a:t>
            </a:r>
            <a:r>
              <a:rPr lang="pl-PL" dirty="0">
                <a:latin typeface="Arial Narrow" panose="020B0606020202030204" pitchFamily="34" charset="0"/>
              </a:rPr>
              <a:t>w tym </a:t>
            </a:r>
            <a:r>
              <a:rPr lang="pl-PL" b="1" dirty="0">
                <a:latin typeface="Arial Narrow" panose="020B0606020202030204" pitchFamily="34" charset="0"/>
              </a:rPr>
              <a:t>kredytów</a:t>
            </a:r>
            <a:r>
              <a:rPr lang="pl-PL" dirty="0">
                <a:latin typeface="Arial Narrow" panose="020B0606020202030204" pitchFamily="34" charset="0"/>
              </a:rPr>
              <a:t>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 </a:t>
            </a:r>
            <a:r>
              <a:rPr lang="pl-PL" b="1" dirty="0">
                <a:latin typeface="Arial Narrow" panose="020B0606020202030204" pitchFamily="34" charset="0"/>
              </a:rPr>
              <a:t>CHF do 7,1% </a:t>
            </a:r>
            <a:r>
              <a:rPr lang="pl-PL" dirty="0">
                <a:latin typeface="Arial Narrow" panose="020B0606020202030204" pitchFamily="34" charset="0"/>
              </a:rPr>
              <a:t>(sierpień 2023)</a:t>
            </a:r>
            <a:endParaRPr lang="pl-PL" b="1" dirty="0">
              <a:latin typeface="Arial Narrow" panose="020B060602020203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pl-PL" dirty="0">
                <a:latin typeface="Arial Narrow" panose="020B0606020202030204" pitchFamily="34" charset="0"/>
              </a:rPr>
              <a:t>Kredyty mieszkaniowe to ok. </a:t>
            </a:r>
            <a:r>
              <a:rPr lang="pl-PL" b="1" dirty="0">
                <a:latin typeface="Arial Narrow" panose="020B0606020202030204" pitchFamily="34" charset="0"/>
              </a:rPr>
              <a:t>14,5% PKB</a:t>
            </a:r>
            <a:r>
              <a:rPr lang="pl-PL" dirty="0">
                <a:latin typeface="Arial Narrow" panose="020B0606020202030204" pitchFamily="34" charset="0"/>
              </a:rPr>
              <a:t>, z czego kredyty walutowe to ok. </a:t>
            </a:r>
            <a:r>
              <a:rPr lang="pl-PL" b="1" dirty="0">
                <a:latin typeface="Arial Narrow" panose="020B0606020202030204" pitchFamily="34" charset="0"/>
              </a:rPr>
              <a:t>1,5% PKB </a:t>
            </a:r>
            <a:r>
              <a:rPr lang="pl-PL" dirty="0">
                <a:latin typeface="Arial Narrow" panose="020B0606020202030204" pitchFamily="34" charset="0"/>
              </a:rPr>
              <a:t>(koniec 2022)</a:t>
            </a:r>
          </a:p>
          <a:p>
            <a:pPr algn="just">
              <a:lnSpc>
                <a:spcPct val="160000"/>
              </a:lnSpc>
            </a:pPr>
            <a:r>
              <a:rPr lang="pl-PL" dirty="0">
                <a:latin typeface="Arial Narrow" panose="020B0606020202030204" pitchFamily="34" charset="0"/>
              </a:rPr>
              <a:t>W 2013 r. liczbę kredytów walutowych szacowano na blisko </a:t>
            </a:r>
            <a:r>
              <a:rPr lang="pl-PL" b="1" dirty="0">
                <a:latin typeface="Arial Narrow" panose="020B0606020202030204" pitchFamily="34" charset="0"/>
              </a:rPr>
              <a:t>700 tys</a:t>
            </a:r>
            <a:r>
              <a:rPr lang="pl-PL" dirty="0">
                <a:latin typeface="Arial Narrow" panose="020B0606020202030204" pitchFamily="34" charset="0"/>
              </a:rPr>
              <a:t>., z czego ok. </a:t>
            </a:r>
            <a:r>
              <a:rPr lang="pl-PL" b="1" dirty="0">
                <a:latin typeface="Arial Narrow" panose="020B0606020202030204" pitchFamily="34" charset="0"/>
              </a:rPr>
              <a:t>580 tys</a:t>
            </a:r>
            <a:r>
              <a:rPr lang="pl-PL" dirty="0">
                <a:latin typeface="Arial Narrow" panose="020B0606020202030204" pitchFamily="34" charset="0"/>
              </a:rPr>
              <a:t>.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to </a:t>
            </a:r>
            <a:r>
              <a:rPr lang="pl-PL" b="1" dirty="0">
                <a:latin typeface="Arial Narrow" panose="020B0606020202030204" pitchFamily="34" charset="0"/>
              </a:rPr>
              <a:t>kredyty CHF</a:t>
            </a:r>
            <a:r>
              <a:rPr lang="pl-PL" dirty="0">
                <a:latin typeface="Arial Narrow" panose="020B0606020202030204" pitchFamily="34" charset="0"/>
              </a:rPr>
              <a:t>, co stanowiło prawie </a:t>
            </a:r>
            <a:r>
              <a:rPr lang="pl-PL" b="1" dirty="0">
                <a:latin typeface="Arial Narrow" panose="020B0606020202030204" pitchFamily="34" charset="0"/>
              </a:rPr>
              <a:t>11% PKB </a:t>
            </a:r>
            <a:r>
              <a:rPr lang="pl-PL" dirty="0">
                <a:latin typeface="Arial Narrow" panose="020B0606020202030204" pitchFamily="34" charset="0"/>
              </a:rPr>
              <a:t>(kredyty CHF wówczas to ok. 8,75% PKB)</a:t>
            </a:r>
          </a:p>
          <a:p>
            <a:pPr algn="just">
              <a:lnSpc>
                <a:spcPct val="160000"/>
              </a:lnSpc>
            </a:pPr>
            <a:r>
              <a:rPr lang="pl-PL" dirty="0">
                <a:latin typeface="Arial Narrow" panose="020B0606020202030204" pitchFamily="34" charset="0"/>
              </a:rPr>
              <a:t>MDM (ok.110 tys. kredytów), RNS (ok. 200 tys. kredytów), BK2% (ok. 64 tys. kredytów)</a:t>
            </a:r>
          </a:p>
          <a:p>
            <a:pPr lvl="8" algn="r">
              <a:lnSpc>
                <a:spcPct val="160000"/>
              </a:lnSpc>
            </a:pPr>
            <a:r>
              <a:rPr lang="pl-PL" sz="1100" kern="150" dirty="0">
                <a:solidFill>
                  <a:srgbClr val="222222"/>
                </a:solidFill>
                <a:effectLst/>
                <a:latin typeface="Arial Narrow" panose="020B060602020203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Źródło: dane NBP, KNF, ZBP</a:t>
            </a:r>
            <a:endParaRPr lang="pl-PL" sz="1100" kern="150" dirty="0">
              <a:effectLst/>
              <a:latin typeface="Arial Narrow" panose="020B060602020203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algn="just"/>
            <a:endParaRPr lang="pl-PL" dirty="0">
              <a:latin typeface="Arial Narrow" panose="020B0606020202030204" pitchFamily="34" charset="0"/>
            </a:endParaRPr>
          </a:p>
          <a:p>
            <a:pPr algn="just"/>
            <a:endParaRPr lang="pl-PL" dirty="0">
              <a:latin typeface="Arial Narrow" panose="020B0606020202030204" pitchFamily="34" charset="0"/>
            </a:endParaRPr>
          </a:p>
          <a:p>
            <a:pPr algn="just"/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19024849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– „</a:t>
            </a:r>
            <a:r>
              <a:rPr lang="pl-PL" dirty="0" err="1">
                <a:latin typeface="Arial Narrow" panose="020B0606020202030204" pitchFamily="34" charset="0"/>
              </a:rPr>
              <a:t>Odfrankowienie</a:t>
            </a:r>
            <a:r>
              <a:rPr lang="pl-PL" dirty="0"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Ogólny, dominujący postulat środowisk „frankowych”, a także punkt odniesienia dla rozważanych inicjatyw ustawodawczych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Przeliczenie kwoty udzielonego kredytu na PLN oraz usunięcie klauzul walutowych i w efekcie ryzyka walutowego związanego z kredytem CHF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Utrzymanie umowy kredytu. Kwota zobowiązania oraz waluta kredytu (waluta obsługi kredytu) wyrażona w PLN. Do dalszego trwania umowy zastosowanie miałoby mieć oprocentowanie właściwe dla PLN (WIBOR)</a:t>
            </a: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40765930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</a:t>
            </a:r>
            <a:r>
              <a:rPr lang="pl-PL" sz="4000" dirty="0">
                <a:latin typeface="Arial Narrow" panose="020B0606020202030204" pitchFamily="34" charset="0"/>
              </a:rPr>
              <a:t>Przewalutowanie</a:t>
            </a:r>
            <a:r>
              <a:rPr lang="pl-PL" dirty="0">
                <a:latin typeface="Arial Narrow" panose="020B0606020202030204" pitchFamily="34" charset="0"/>
              </a:rPr>
              <a:t>” – próba rozwiązań systemowych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739041" cy="449389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„Projekty projektów ustawodawczych” i wzorów ugód:</a:t>
            </a:r>
          </a:p>
          <a:p>
            <a:pPr lvl="2" algn="just">
              <a:lnSpc>
                <a:spcPct val="150000"/>
              </a:lnSpc>
            </a:pPr>
            <a:r>
              <a:rPr lang="pl-PL" sz="1600" dirty="0">
                <a:latin typeface="Arial Narrow" panose="020B0606020202030204" pitchFamily="34" charset="0"/>
              </a:rPr>
              <a:t>Propozycje opracowane w ramach kancelarii Prezydenta RP (2016) </a:t>
            </a:r>
          </a:p>
          <a:p>
            <a:pPr lvl="2" algn="just">
              <a:lnSpc>
                <a:spcPct val="150000"/>
              </a:lnSpc>
            </a:pPr>
            <a:r>
              <a:rPr lang="pl-PL" sz="1600" dirty="0">
                <a:latin typeface="Arial Narrow" panose="020B0606020202030204" pitchFamily="34" charset="0"/>
              </a:rPr>
              <a:t>Propozycja KNF (2015)</a:t>
            </a:r>
          </a:p>
          <a:p>
            <a:pPr lvl="2" algn="just">
              <a:lnSpc>
                <a:spcPct val="150000"/>
              </a:lnSpc>
            </a:pPr>
            <a:r>
              <a:rPr lang="pl-PL" sz="1600" dirty="0">
                <a:latin typeface="Arial Narrow" panose="020B0606020202030204" pitchFamily="34" charset="0"/>
              </a:rPr>
              <a:t>Poselski projekt ustawy o szczególnych zasadach restrukturyzacji walutowych kredytów mieszkaniowych w związku ze zmianą kursu walut obcych do waluty polskiej oraz o zmianie niektórych ustaw (2015) – druk sejmowy 3660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Problem znalezienia „kursu sprawiedliwego”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„Współdzielenie” ryzyka walutowego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Kredyt złotowy jako punkt odniesienia – próba zrównania pozycji kredytobiorców PLN i CHF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pl-PL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sz="1600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1868558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jako rozstrzygnięcie sądu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8933594" cy="404642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Przewalutowanie na podstawie rozstrzygnięcia sądu: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Utrzymanie umowy w mocy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Kredyt indeksowany – eliminacja klauzul przeliczeniowych / klauzul walutowych / klauzul ryzyka walutowego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Kredyt denominowany – eliminacja klauzul przeliczeniowych / klauzul walutowych / klauzul ryzyka walutowego + uznanie jako kwoty kredytu, kwoty środków faktycznie udostępnionych przez bank kredytobiorcy</a:t>
            </a:r>
          </a:p>
          <a:p>
            <a:pPr lvl="1" algn="just">
              <a:lnSpc>
                <a:spcPct val="150000"/>
              </a:lnSpc>
            </a:pPr>
            <a:r>
              <a:rPr lang="pl-PL" sz="1800" dirty="0">
                <a:latin typeface="Arial Narrow" panose="020B0606020202030204" pitchFamily="34" charset="0"/>
              </a:rPr>
              <a:t> Utrzymanie oprocentowania wyrażonego w LIBOR wobec kredytu w PLN jako </a:t>
            </a:r>
            <a:r>
              <a:rPr lang="pl-PL" sz="1800" i="1" dirty="0" err="1">
                <a:latin typeface="Arial Narrow" panose="020B0606020202030204" pitchFamily="34" charset="0"/>
              </a:rPr>
              <a:t>penalty</a:t>
            </a:r>
            <a:r>
              <a:rPr lang="pl-PL" sz="1800" i="1" dirty="0">
                <a:latin typeface="Arial Narrow" panose="020B0606020202030204" pitchFamily="34" charset="0"/>
              </a:rPr>
              <a:t> </a:t>
            </a:r>
            <a:r>
              <a:rPr lang="pl-PL" sz="1800" i="1" dirty="0" err="1">
                <a:latin typeface="Arial Narrow" panose="020B0606020202030204" pitchFamily="34" charset="0"/>
              </a:rPr>
              <a:t>default</a:t>
            </a:r>
            <a:endParaRPr lang="pl-PL" sz="1800" i="1" dirty="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2812592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60591-2136-9F70-2945-D1384ADE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87" y="629336"/>
            <a:ext cx="8596668" cy="859277"/>
          </a:xfrm>
        </p:spPr>
        <p:txBody>
          <a:bodyPr>
            <a:normAutofit/>
          </a:bodyPr>
          <a:lstStyle/>
          <a:p>
            <a:r>
              <a:rPr lang="pl-PL" dirty="0">
                <a:latin typeface="Arial Narrow" panose="020B0606020202030204" pitchFamily="34" charset="0"/>
              </a:rPr>
              <a:t>„Przewalutowanie” jako rozstrzygnięcie sądu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6E999-0FB8-D71E-866E-5A2BBBD6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87" y="1897174"/>
            <a:ext cx="9507526" cy="543748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Orzecznictwo sądów powszechnych oraz SN do 2019/2020 – moment przełomowy to wyrok TSUE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w sprawie C-260/18, </a:t>
            </a:r>
            <a:r>
              <a:rPr lang="pl-PL" i="1" dirty="0">
                <a:latin typeface="Arial Narrow" panose="020B0606020202030204" pitchFamily="34" charset="0"/>
              </a:rPr>
              <a:t>Dziubak</a:t>
            </a:r>
            <a:r>
              <a:rPr lang="pl-PL" dirty="0">
                <a:latin typeface="Arial Narrow" panose="020B0606020202030204" pitchFamily="34" charset="0"/>
              </a:rPr>
              <a:t> (03.09.2019.) – po wcześniejszym „wyczerpaniu”: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Redukcji utrzymującej skuteczność, doktryny </a:t>
            </a:r>
            <a:r>
              <a:rPr lang="pl-PL" i="1" dirty="0">
                <a:latin typeface="Arial Narrow" panose="020B0606020202030204" pitchFamily="34" charset="0"/>
              </a:rPr>
              <a:t>Blue </a:t>
            </a:r>
            <a:r>
              <a:rPr lang="pl-PL" i="1" dirty="0" err="1">
                <a:latin typeface="Arial Narrow" panose="020B0606020202030204" pitchFamily="34" charset="0"/>
              </a:rPr>
              <a:t>Pencil</a:t>
            </a:r>
            <a:r>
              <a:rPr lang="pl-PL" i="1" dirty="0">
                <a:latin typeface="Arial Narrow" panose="020B0606020202030204" pitchFamily="34" charset="0"/>
              </a:rPr>
              <a:t>, </a:t>
            </a:r>
            <a:r>
              <a:rPr lang="pl-PL" dirty="0">
                <a:latin typeface="Arial Narrow" panose="020B0606020202030204" pitchFamily="34" charset="0"/>
              </a:rPr>
              <a:t>prób uzupełnienia luki po klauzuli walutowej poprzez odwołanie się do przepisów dyspozytywnych (kurs NBP)</a:t>
            </a:r>
          </a:p>
          <a:p>
            <a:pPr lvl="1"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Przykłady orzeczeń: </a:t>
            </a:r>
            <a:r>
              <a:rPr lang="en-US" dirty="0">
                <a:latin typeface="Arial Narrow" panose="020B0606020202030204" pitchFamily="34" charset="0"/>
              </a:rPr>
              <a:t>III CSK 159/17, II CSK 632/17</a:t>
            </a:r>
            <a:r>
              <a:rPr lang="pl-PL" dirty="0">
                <a:latin typeface="Arial Narrow" panose="020B0606020202030204" pitchFamily="34" charset="0"/>
              </a:rPr>
              <a:t>, I CSK 242/18, IV CSK 309/18, II CSK 483/18, IV CSK 13/19, 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/>
              <a:t>I CSKP</a:t>
            </a:r>
            <a:r>
              <a:rPr lang="pl-PL" dirty="0">
                <a:latin typeface="Arial Narrow" panose="020B0606020202030204" pitchFamily="34" charset="0"/>
              </a:rPr>
              <a:t> 55/21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Alternatywne rozwiązanie do równolegle pojawiających się „nieważności”</a:t>
            </a:r>
            <a:endParaRPr lang="pl-PL" dirty="0"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 err="1">
                <a:latin typeface="Arial Narrow" panose="020B0606020202030204" pitchFamily="34" charset="0"/>
              </a:rPr>
              <a:t>K.Osajda</a:t>
            </a:r>
            <a:r>
              <a:rPr lang="pl-PL" dirty="0">
                <a:latin typeface="Arial Narrow" panose="020B0606020202030204" pitchFamily="34" charset="0"/>
              </a:rPr>
              <a:t>, </a:t>
            </a:r>
            <a:r>
              <a:rPr lang="pl-PL" dirty="0" err="1">
                <a:latin typeface="Arial Narrow" panose="020B0606020202030204" pitchFamily="34" charset="0"/>
              </a:rPr>
              <a:t>A.Grebieniow</a:t>
            </a:r>
            <a:r>
              <a:rPr lang="pl-PL" dirty="0">
                <a:latin typeface="Arial Narrow" panose="020B0606020202030204" pitchFamily="34" charset="0"/>
              </a:rPr>
              <a:t>, </a:t>
            </a:r>
            <a:r>
              <a:rPr lang="pl-PL" i="1" dirty="0">
                <a:latin typeface="Arial Narrow" panose="020B0606020202030204" pitchFamily="34" charset="0"/>
              </a:rPr>
              <a:t>Kredyty walutowe: węzłowe zagadnienia</a:t>
            </a:r>
            <a:r>
              <a:rPr lang="pl-PL" dirty="0">
                <a:latin typeface="Arial Narrow" panose="020B0606020202030204" pitchFamily="34" charset="0"/>
              </a:rPr>
              <a:t>, Studia i Analizy Sądu Najwyższego,</a:t>
            </a:r>
            <a:br>
              <a:rPr lang="pl-PL" dirty="0">
                <a:latin typeface="Arial Narrow" panose="020B0606020202030204" pitchFamily="34" charset="0"/>
              </a:rPr>
            </a:br>
            <a:r>
              <a:rPr lang="pl-PL" dirty="0">
                <a:latin typeface="Arial Narrow" panose="020B0606020202030204" pitchFamily="34" charset="0"/>
              </a:rPr>
              <a:t>Tom VII, 2019.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Arial Narrow" panose="020B0606020202030204" pitchFamily="34" charset="0"/>
              </a:rPr>
              <a:t>Opinia Rzecznika TSUE Giovanniego </a:t>
            </a:r>
            <a:r>
              <a:rPr lang="pl-PL" dirty="0" err="1">
                <a:latin typeface="Arial Narrow" panose="020B0606020202030204" pitchFamily="34" charset="0"/>
              </a:rPr>
              <a:t>Pitruzzelli</a:t>
            </a:r>
            <a:r>
              <a:rPr lang="pl-PL" dirty="0">
                <a:latin typeface="Arial Narrow" panose="020B0606020202030204" pitchFamily="34" charset="0"/>
              </a:rPr>
              <a:t> do sprawy C-260/18 „Dziubak” (14.05.2019.)</a:t>
            </a:r>
          </a:p>
          <a:p>
            <a:pPr algn="just">
              <a:lnSpc>
                <a:spcPct val="150000"/>
              </a:lnSpc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ED30F-90B9-1FA7-76B4-7B50E2C95D70}"/>
              </a:ext>
            </a:extLst>
          </p:cNvPr>
          <p:cNvSpPr txBox="1"/>
          <p:nvPr/>
        </p:nvSpPr>
        <p:spPr>
          <a:xfrm>
            <a:off x="10606391" y="87550"/>
            <a:ext cx="158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Dr Piotr Frątczak</a:t>
            </a:r>
          </a:p>
        </p:txBody>
      </p:sp>
    </p:spTree>
    <p:extLst>
      <p:ext uri="{BB962C8B-B14F-4D97-AF65-F5344CB8AC3E}">
        <p14:creationId xmlns:p14="http://schemas.microsoft.com/office/powerpoint/2010/main" val="25668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Metadata/LabelInfo.xml><?xml version="1.0" encoding="utf-8"?>
<clbl:labelList xmlns:clbl="http://schemas.microsoft.com/office/2020/mipLabelMetadata">
  <clbl:label id="{df971489-ca94-44db-9699-f0827bf50dde}" enabled="1" method="Standard" siteId="{bdd15b3f-6644-4525-926d-ebe5fee2469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1350</TotalTime>
  <Words>2042</Words>
  <Application>Microsoft Office PowerPoint</Application>
  <PresentationFormat>Panoramiczny</PresentationFormat>
  <Paragraphs>148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Trebuchet MS</vt:lpstr>
      <vt:lpstr>Wingdings 3</vt:lpstr>
      <vt:lpstr>Faseta</vt:lpstr>
      <vt:lpstr>„Walutowe”  kredyty hipoteczne  w świetle najnowszego orzecznictwa TSUE</vt:lpstr>
      <vt:lpstr>Plan prezentacji</vt:lpstr>
      <vt:lpstr>Wstęp </vt:lpstr>
      <vt:lpstr>Struktura portfela kredytów mieszkaniowych  według walut kredytów</vt:lpstr>
      <vt:lpstr>„Kilka liczb”</vt:lpstr>
      <vt:lpstr>„Przewalutowanie” – „Odfrankowienie”</vt:lpstr>
      <vt:lpstr>„Przewalutowanie” – próba rozwiązań systemowych</vt:lpstr>
      <vt:lpstr>„Przewalutowanie” jako rozstrzygnięcie sądu</vt:lpstr>
      <vt:lpstr>„Przewalutowanie” jako rozstrzygnięcie sądu</vt:lpstr>
      <vt:lpstr>„Przewalutowanie” na tle orzecznictwa TSUE i SN </vt:lpstr>
      <vt:lpstr>„Przewalutowanie” na tle orzecznictwa TSUE i SN</vt:lpstr>
      <vt:lpstr>„Przewalutowanie” na tle orzecznictwa TSUE i SN</vt:lpstr>
      <vt:lpstr>„Przewalutowanie” na tle orzecznictwa TSUE i SN</vt:lpstr>
      <vt:lpstr>„Przewalutowanie” na tle orzecznictwa TSUE i SN</vt:lpstr>
      <vt:lpstr>„Przewalutowanie” na tle orzecznictwa TSUE i SN</vt:lpstr>
      <vt:lpstr>Czy eliminuje to sankcję „przewalutowania”?</vt:lpstr>
      <vt:lpstr>„Szczególnie niekorzystne konsekwencje” dla konsumenta</vt:lpstr>
      <vt:lpstr>Brak elementu zniechęcającego </vt:lpstr>
      <vt:lpstr>Czy jest wówczas możliwość utrzymania umowy? </vt:lpstr>
      <vt:lpstr>Czy „przewalutowanie” jest wówczas możliwe? </vt:lpstr>
      <vt:lpstr>Czy „przewalutowanie” jest możliwe? </vt:lpstr>
      <vt:lpstr>Czy „przewalutowanie” jest możliwe? </vt:lpstr>
      <vt:lpstr>Dziękuję za uwagę   Dr Piotr Frątczak  p.fratczak@gmail.com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„Walutowe” kredyty hipoteczne w świetle najnowszego orzecznictwa TSUE</dc:title>
  <dc:creator>P F</dc:creator>
  <cp:lastModifiedBy>P F</cp:lastModifiedBy>
  <cp:revision>23</cp:revision>
  <dcterms:created xsi:type="dcterms:W3CDTF">2024-05-16T14:03:55Z</dcterms:created>
  <dcterms:modified xsi:type="dcterms:W3CDTF">2024-05-19T20:53:51Z</dcterms:modified>
</cp:coreProperties>
</file>