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5" r:id="rId4"/>
    <p:sldId id="261" r:id="rId5"/>
    <p:sldId id="267" r:id="rId6"/>
    <p:sldId id="258" r:id="rId7"/>
    <p:sldId id="259" r:id="rId8"/>
    <p:sldId id="271" r:id="rId9"/>
    <p:sldId id="264" r:id="rId10"/>
    <p:sldId id="266" r:id="rId11"/>
    <p:sldId id="272" r:id="rId12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0F91E-B1BA-0A4B-9CDA-841E46D0C6DE}" type="datetimeFigureOut">
              <a:rPr lang="pl-PL" smtClean="0"/>
              <a:t>19.05.2024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F2072-1F4C-0A4E-889B-B1B52C1AF3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95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F2072-1F4C-0A4E-889B-B1B52C1AF34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3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termin przedawnienia roszczeń tego przedsiębiorcy wynikających z nieważności rzeczonej umowy rozpoczyna biec dopiero od dnia, w którym staje się ona trwale bezskuteczna, podczas gdy termin przedawnienia roszczeń tego konsumenta wynikających z nieważności tej umowy rozpoczyna bieg w chwili, w której dowiedział się on lub powinien był wiedzieć o nieuczciwym charakterze warunku powodującego tę nieważność.</a:t>
            </a:r>
          </a:p>
          <a:p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óż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 terminy przedawnienia przewidziane z jednej strony dla przedsi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ę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biorc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w, a z drugiej strony dla konsument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tworz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ą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asymetri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ę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ś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rodk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prawnych, które mogą naruszać skuteczność ochrony przewidzianej w tej dyrektywie (</a:t>
            </a:r>
            <a:r>
              <a:rPr lang="pl-P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rzecznik generalna J. </a:t>
            </a:r>
            <a:r>
              <a:rPr lang="pl-PL" sz="1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Kokott</a:t>
            </a:r>
            <a:r>
              <a:rPr lang="pl-P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uznała zasadniczo w pkt 63–67 opinii w sprawach Cofidis i OPR-Finance (C</a:t>
            </a:r>
            <a:r>
              <a:rPr lang="pl-PL" sz="12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Cambria Math" panose="02040503050406030204" pitchFamily="18" charset="0"/>
              </a:rPr>
              <a:t>‑</a:t>
            </a:r>
            <a:r>
              <a:rPr lang="pl-P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616/18 i C</a:t>
            </a:r>
            <a:r>
              <a:rPr lang="pl-PL" sz="12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Cambria Math" panose="02040503050406030204" pitchFamily="18" charset="0"/>
              </a:rPr>
              <a:t>‑</a:t>
            </a:r>
            <a:r>
              <a:rPr lang="pl-P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679/18, EU:C:2019:975), dotycz</a:t>
            </a:r>
            <a:r>
              <a:rPr lang="pl-PL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ą</a:t>
            </a:r>
            <a:r>
              <a:rPr lang="pl-P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cych wyk</a:t>
            </a:r>
            <a:r>
              <a:rPr lang="pl-PL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ł</a:t>
            </a:r>
            <a:r>
              <a:rPr lang="pl-P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adni dyrektywy Parlamentu Europejskiego i Rady 2008/48/WE</a:t>
            </a:r>
            <a:r>
              <a:rPr lang="pl-PL" sz="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F2072-1F4C-0A4E-889B-B1B52C1AF34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11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termin przedawnienia roszczeń tego przedsiębiorcy wynikających z nieważności rzeczonej umowy rozpoczyna biec dopiero od dnia, w którym staje się ona trwale bezskuteczna, podczas gdy termin przedawnienia roszczeń tego konsumenta wynikających z nieważności tej umowy rozpoczyna bieg w chwili, w której dowiedział się on lub powinien był wiedzieć o nieuczciwym charakterze warunku powodującego tę nieważność.</a:t>
            </a:r>
          </a:p>
          <a:p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óż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 terminy przedawnienia przewidziane z jednej strony dla przedsi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ę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biorc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w, a z drugiej strony dla konsument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tworz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ą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asymetri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ę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ś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rodk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prawnych, które mogą naruszać skuteczność ochrony przewidzianej w tej dyrektywie (</a:t>
            </a:r>
            <a:r>
              <a:rPr lang="pl-P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rzecznik generalna J. </a:t>
            </a:r>
            <a:r>
              <a:rPr lang="pl-PL" sz="1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Kokott</a:t>
            </a:r>
            <a:r>
              <a:rPr lang="pl-P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uznała zasadniczo w pkt 63–67 opinii w sprawach Cofidis i OPR-Finance (C</a:t>
            </a:r>
            <a:r>
              <a:rPr lang="pl-PL" sz="12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Cambria Math" panose="02040503050406030204" pitchFamily="18" charset="0"/>
              </a:rPr>
              <a:t>‑</a:t>
            </a:r>
            <a:r>
              <a:rPr lang="pl-P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616/18 i C</a:t>
            </a:r>
            <a:r>
              <a:rPr lang="pl-PL" sz="12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Cambria Math" panose="02040503050406030204" pitchFamily="18" charset="0"/>
              </a:rPr>
              <a:t>‑</a:t>
            </a:r>
            <a:r>
              <a:rPr lang="pl-P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679/18, EU:C:2019:975), dotycz</a:t>
            </a:r>
            <a:r>
              <a:rPr lang="pl-PL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ą</a:t>
            </a:r>
            <a:r>
              <a:rPr lang="pl-P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cych wyk</a:t>
            </a:r>
            <a:r>
              <a:rPr lang="pl-PL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ł</a:t>
            </a:r>
            <a:r>
              <a:rPr lang="pl-P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adni dyrektywy Parlamentu Europejskiego i Rady 2008/48/WE</a:t>
            </a:r>
            <a:r>
              <a:rPr lang="pl-PL" sz="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F2072-1F4C-0A4E-889B-B1B52C1AF34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22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termin przedawnienia roszczeń tego przedsiębiorcy wynikających z nieważności rzeczonej umowy rozpoczyna biec dopiero od dnia, w którym staje się ona trwale bezskuteczna, podczas gdy termin przedawnienia roszczeń tego konsumenta wynikających z nieważności tej umowy rozpoczyna bieg w chwili, w której dowiedział się on lub powinien był wiedzieć o nieuczciwym charakterze warunku powodującego tę nieważność.</a:t>
            </a:r>
          </a:p>
          <a:p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óż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 terminy przedawnienia przewidziane z jednej strony dla przedsi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ę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biorc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w, a z drugiej strony dla konsument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tworz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ą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asymetri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ę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ś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rodk</a:t>
            </a:r>
            <a:r>
              <a:rPr lang="pl-PL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prawnych, które mogą naruszać skuteczność ochrony przewidzianej w tej dyrektywie (</a:t>
            </a:r>
            <a:r>
              <a:rPr lang="pl-P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rzecznik generalna J. </a:t>
            </a:r>
            <a:r>
              <a:rPr lang="pl-PL" sz="1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Kokott</a:t>
            </a:r>
            <a:r>
              <a:rPr lang="pl-P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uznała zasadniczo w pkt 63–67 opinii w sprawach Cofidis i OPR-Finance (C</a:t>
            </a:r>
            <a:r>
              <a:rPr lang="pl-PL" sz="12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Cambria Math" panose="02040503050406030204" pitchFamily="18" charset="0"/>
              </a:rPr>
              <a:t>‑</a:t>
            </a:r>
            <a:r>
              <a:rPr lang="pl-P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616/18 i C</a:t>
            </a:r>
            <a:r>
              <a:rPr lang="pl-PL" sz="12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Cambria Math" panose="02040503050406030204" pitchFamily="18" charset="0"/>
              </a:rPr>
              <a:t>‑</a:t>
            </a:r>
            <a:r>
              <a:rPr lang="pl-P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679/18, EU:C:2019:975), dotycz</a:t>
            </a:r>
            <a:r>
              <a:rPr lang="pl-PL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ą</a:t>
            </a:r>
            <a:r>
              <a:rPr lang="pl-P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cych wyk</a:t>
            </a:r>
            <a:r>
              <a:rPr lang="pl-PL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ł</a:t>
            </a:r>
            <a:r>
              <a:rPr lang="pl-PL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adni dyrektywy Parlamentu Europejskiego i Rady 2008/48/WE</a:t>
            </a:r>
            <a:r>
              <a:rPr lang="pl-PL" sz="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F2072-1F4C-0A4E-889B-B1B52C1AF342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2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EDD9E-EDDA-7E4E-BB3E-1348D676D25B}" type="datetimeFigureOut">
              <a:rPr lang="pl-PL" smtClean="0"/>
              <a:t>19.05.2024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7A752-83A2-6F43-8FE7-A8A7C5280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09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EDD9E-EDDA-7E4E-BB3E-1348D676D25B}" type="datetimeFigureOut">
              <a:rPr lang="pl-PL" smtClean="0"/>
              <a:t>19.05.2024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7A752-83A2-6F43-8FE7-A8A7C5280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14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EDD9E-EDDA-7E4E-BB3E-1348D676D25B}" type="datetimeFigureOut">
              <a:rPr lang="pl-PL" smtClean="0"/>
              <a:t>19.05.2024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7A752-83A2-6F43-8FE7-A8A7C5280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32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EDD9E-EDDA-7E4E-BB3E-1348D676D25B}" type="datetimeFigureOut">
              <a:rPr lang="pl-PL" smtClean="0"/>
              <a:t>19.05.2024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7A752-83A2-6F43-8FE7-A8A7C5280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32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EDD9E-EDDA-7E4E-BB3E-1348D676D25B}" type="datetimeFigureOut">
              <a:rPr lang="pl-PL" smtClean="0"/>
              <a:t>19.05.2024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7A752-83A2-6F43-8FE7-A8A7C5280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1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EDD9E-EDDA-7E4E-BB3E-1348D676D25B}" type="datetimeFigureOut">
              <a:rPr lang="pl-PL" smtClean="0"/>
              <a:t>19.05.2024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7A752-83A2-6F43-8FE7-A8A7C5280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36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EDD9E-EDDA-7E4E-BB3E-1348D676D25B}" type="datetimeFigureOut">
              <a:rPr lang="pl-PL" smtClean="0"/>
              <a:t>19.05.2024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7A752-83A2-6F43-8FE7-A8A7C5280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00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EDD9E-EDDA-7E4E-BB3E-1348D676D25B}" type="datetimeFigureOut">
              <a:rPr lang="pl-PL" smtClean="0"/>
              <a:t>19.05.2024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7A752-83A2-6F43-8FE7-A8A7C5280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399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EDD9E-EDDA-7E4E-BB3E-1348D676D25B}" type="datetimeFigureOut">
              <a:rPr lang="pl-PL" smtClean="0"/>
              <a:t>19.05.2024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7A752-83A2-6F43-8FE7-A8A7C5280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24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EDD9E-EDDA-7E4E-BB3E-1348D676D25B}" type="datetimeFigureOut">
              <a:rPr lang="pl-PL" smtClean="0"/>
              <a:t>19.05.2024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7A752-83A2-6F43-8FE7-A8A7C5280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992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EDD9E-EDDA-7E4E-BB3E-1348D676D25B}" type="datetimeFigureOut">
              <a:rPr lang="pl-PL" smtClean="0"/>
              <a:t>19.05.2024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7A752-83A2-6F43-8FE7-A8A7C5280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12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5EEDD9E-EDDA-7E4E-BB3E-1348D676D25B}" type="datetimeFigureOut">
              <a:rPr lang="pl-PL" smtClean="0"/>
              <a:t>19.05.2024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007A752-83A2-6F43-8FE7-A8A7C52806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02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8085A8-F250-77EC-03D1-B90647A51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45628"/>
            <a:ext cx="10363200" cy="2454823"/>
          </a:xfrm>
        </p:spPr>
        <p:txBody>
          <a:bodyPr/>
          <a:lstStyle/>
          <a:p>
            <a:r>
              <a:rPr lang="pl-PL" b="1" dirty="0"/>
              <a:t>Przedawnienie roszczeń konsumenckich w świetle orzecznictwa TSUE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AA27F44-3C4D-A766-E1D1-72978FFBD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535" y="3886200"/>
            <a:ext cx="9163665" cy="1752600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Dr Aneta </a:t>
            </a:r>
            <a:r>
              <a:rPr lang="pl-PL" dirty="0" err="1">
                <a:solidFill>
                  <a:schemeClr val="tx1"/>
                </a:solidFill>
              </a:rPr>
              <a:t>Wiewiórowska</a:t>
            </a:r>
            <a:r>
              <a:rPr lang="pl-PL" dirty="0">
                <a:solidFill>
                  <a:schemeClr val="tx1"/>
                </a:solidFill>
              </a:rPr>
              <a:t> – Domagalska</a:t>
            </a:r>
          </a:p>
          <a:p>
            <a:endParaRPr lang="pl-PL" dirty="0"/>
          </a:p>
          <a:p>
            <a:r>
              <a:rPr lang="pl-PL" dirty="0"/>
              <a:t>20.05.2024 r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D856504-A86A-3C9F-032A-049EFCA57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69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14E3D9-9189-48A6-8F5F-DB18C257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/>
              <a:t>Asymetria środków 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513730-C5C0-BFB4-B558-62AB13192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2" y="1066801"/>
            <a:ext cx="11997128" cy="5059364"/>
          </a:xfrm>
        </p:spPr>
        <p:txBody>
          <a:bodyPr/>
          <a:lstStyle/>
          <a:p>
            <a:pPr marL="0" indent="0">
              <a:buNone/>
            </a:pPr>
            <a:endParaRPr lang="pl-PL" sz="9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Wyrok z 14.12.2023 r, C-28/22 Getin Noble Bank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4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Podważa zasadę skuteczności </a:t>
            </a:r>
            <a:r>
              <a:rPr lang="pl-PL" sz="24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(procedury zapewniające realizację ochrony konsumentów przewidzianej w dyrektywie 93/13 nie mogą być ukształtowane w taki sposób, by czyniły wykonywanie praw przyznanych przez porządek prawny Unii praktycznie niemożliwym lub nadmiernie utrudnionym)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4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pl-PL" sz="24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oże podważać skutek zniechęcający</a:t>
            </a:r>
            <a:r>
              <a:rPr lang="pl-PL" sz="24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jaki art. 6 ust. 1 dyrektywy 93/13 w związku z art. 7 ust. 1 wiąże ze stwierdzeniem nieuczciwego charakteru postanowień w umowach zawieranych z konsumentami przez przedsiębiorcę (podobnie wyrok z dnia 15.06. 2023 r., Bank M. C‑520/21, pkt 58 i przytoczone tam orzecznictwo).</a:t>
            </a:r>
          </a:p>
          <a:p>
            <a:endParaRPr lang="pl-PL" sz="24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8C30214-080F-F308-1EA3-CEC4D0DBF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669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6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14E3D9-9189-48A6-8F5F-DB18C257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513730-C5C0-BFB4-B558-62AB13192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2" y="1066801"/>
            <a:ext cx="11997128" cy="5059364"/>
          </a:xfrm>
        </p:spPr>
        <p:txBody>
          <a:bodyPr/>
          <a:lstStyle/>
          <a:p>
            <a:pPr marL="0" indent="0">
              <a:buNone/>
            </a:pPr>
            <a:endParaRPr lang="pl-PL" sz="9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24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Bieg terminu przedawnienia:</a:t>
            </a:r>
          </a:p>
          <a:p>
            <a:pPr marL="0" indent="0">
              <a:buNone/>
            </a:pPr>
            <a:endParaRPr lang="pl-PL" sz="24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może naruszać zasady skuteczności i równoważności ani eliminować </a:t>
            </a:r>
            <a:r>
              <a:rPr lang="pl-PL" sz="2400" kern="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skutku odstraszającego</a:t>
            </a:r>
            <a:endParaRPr lang="pl-PL" sz="24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4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może rozpoczynać się niezależnie od świadomości konsumenta</a:t>
            </a:r>
          </a:p>
          <a:p>
            <a:r>
              <a:rPr lang="pl-PL" sz="2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Może rozpocząć bieg dopiero, kiedy konsument dowiedział się o abuzywnym charakterze postanowienia (był w stanie samodzielnie ocenić, że postanowienie jest abuzywne)</a:t>
            </a:r>
          </a:p>
          <a:p>
            <a:r>
              <a:rPr lang="pl-PL" sz="2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Asymetria (na korzyść przedsiębiorcy) – wykluczona</a:t>
            </a:r>
          </a:p>
          <a:p>
            <a:endParaRPr lang="pl-PL" sz="24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24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24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24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8C30214-080F-F308-1EA3-CEC4D0DBF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669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1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60688-29C7-1EC8-E762-79F25DBA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5400" b="1" dirty="0"/>
              <a:t>Zasady ogólne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DAE597-21EE-8681-BE77-ED1DF8CAD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1800" kern="100" dirty="0">
              <a:solidFill>
                <a:srgbClr val="000000"/>
              </a:solidFill>
              <a:effectLst/>
              <a:latin typeface="Open Sans" panose="020B06060305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 uwagi na charakter i wagę interesu publicznego leżącego u podstaw ochrony udzielanej przez dyrektywę 93/13 konsumentom:</a:t>
            </a:r>
          </a:p>
          <a:p>
            <a:pPr marL="0" indent="0">
              <a:buNone/>
            </a:pPr>
            <a:endParaRPr lang="pl-PL" sz="1800" kern="100" dirty="0">
              <a:solidFill>
                <a:srgbClr val="000000"/>
              </a:solidFill>
              <a:latin typeface="Open Sans" panose="020B06060305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l-PL" sz="1800" b="1" kern="100" dirty="0">
                <a:solidFill>
                  <a:srgbClr val="000000"/>
                </a:solidFill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pl-PL" sz="1800" b="1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rt. 6 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należy uznać za </a:t>
            </a:r>
            <a:r>
              <a:rPr lang="pl-PL" sz="1800" b="1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równoważny 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 krajowymi przepisami posiadającymi w ramach krajowego porządku prawnego rangę </a:t>
            </a:r>
            <a:r>
              <a:rPr lang="pl-PL" sz="1800" b="1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norm porządku publicznego 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(wyrok z 20.09. 2018 r., OTP Bank i OTP Faktoring, C-51/17, pkt 89).</a:t>
            </a:r>
          </a:p>
          <a:p>
            <a:pPr marL="0" indent="0">
              <a:buNone/>
            </a:pPr>
            <a:endParaRPr lang="pl-PL" sz="1800" kern="100" dirty="0">
              <a:solidFill>
                <a:srgbClr val="000000"/>
              </a:solidFill>
              <a:latin typeface="Open Sans" panose="020B06060305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l-PL" sz="1800" kern="100" dirty="0">
                <a:solidFill>
                  <a:srgbClr val="000000"/>
                </a:solidFill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rt. 7 ust. 1 w związku z motywem 24 zobowiązuje państwa członkowskie do zapewnienia stosownych i skutecznych środków mających na celu</a:t>
            </a:r>
            <a:r>
              <a:rPr lang="pl-PL" sz="1800" b="1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zapobieganie dalszemu stosowaniu nieuczciwych postanowień 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umowach zawieranych przez przedsiębiorców z konsumentami (wyroki: z 30.04.2014 r., </a:t>
            </a:r>
            <a:r>
              <a:rPr lang="pl-PL" sz="1800" kern="1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Kásler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</a:t>
            </a:r>
            <a:r>
              <a:rPr lang="pl-PL" sz="1800" kern="1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Káslerné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Rábai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C-26/13, pkt 78; z 21.12.2016 r., </a:t>
            </a:r>
            <a:r>
              <a:rPr lang="pl-PL" sz="1800" kern="1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Gutiérrez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Naranjo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in., C-154/15, C-307/15 i C-308/15, pkt 56).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A7205AE-61F4-82A6-CB9B-51E62F96D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16" y="92077"/>
            <a:ext cx="24669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60688-29C7-1EC8-E762-79F25DBA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5400" b="1" dirty="0"/>
              <a:t>Stwierdzenie nieuczciwego charakteru postanowienia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DAE597-21EE-8681-BE77-ED1DF8CAD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73868"/>
          </a:xfrm>
        </p:spPr>
        <p:txBody>
          <a:bodyPr/>
          <a:lstStyle/>
          <a:p>
            <a:pPr marL="0" indent="0">
              <a:buNone/>
            </a:pPr>
            <a:r>
              <a:rPr lang="pl-PL" sz="20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wyrok z 21.11. 2002 r., Cofidis, C‑473/00, pkt. 35 i 38</a:t>
            </a:r>
          </a:p>
          <a:p>
            <a:r>
              <a:rPr lang="pl-PL" sz="20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Ustalenie ograniczenia czasowego </a:t>
            </a:r>
            <a:r>
              <a:rPr lang="pl-PL" sz="20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uprawnienia sądu do nieuwzględnienia, z urzędu lub w następstwie podniesionego przez konsumenta zarzutu, nieuczciwego postanowienia </a:t>
            </a:r>
            <a:r>
              <a:rPr lang="pl-PL" sz="20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może naruszać skuteczność ochrony </a:t>
            </a:r>
            <a:r>
              <a:rPr lang="pl-PL" sz="20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przewidzianej w art. 6 i 7 dyrektywy 93/13</a:t>
            </a:r>
          </a:p>
          <a:p>
            <a:r>
              <a:rPr lang="pl-PL" sz="20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pl-PL" sz="20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pozbawienia konsumentów możliwości skorzystania z ochrony wystarczyłoby, aby przedsiębiorcy doczekali upływu terminu wyznaczonego przez ustawodawcę krajowego do żądania wykonania nieuczciwych postanowień, które nadal stosowaliby w umowach</a:t>
            </a:r>
          </a:p>
          <a:p>
            <a:r>
              <a:rPr lang="pl-PL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pl-PL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yrektywa 93/13 sprzeciwia się uregulowaniu krajowemu, które nie pozwala sądowi krajowemu po upływie terminu prekluzyjnego na zbadanie nieuczciwego charakteru postanowienia w umowie zawartej między przedsiębiorcą a konsumentem</a:t>
            </a:r>
          </a:p>
          <a:p>
            <a:pPr marL="0" indent="0">
              <a:buNone/>
            </a:pP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wyroki z 9.7.2020 r. w sprawach połączonych C‑698/18 i C‑699/18</a:t>
            </a:r>
            <a: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 </a:t>
            </a:r>
            <a:r>
              <a:rPr lang="pl-PL" sz="1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Raiffeisen Bank SA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pkt 58; z 22.4.2021 r., C‑485/19, </a:t>
            </a:r>
            <a:r>
              <a:rPr lang="pl-PL" sz="16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</a:t>
            </a:r>
            <a:r>
              <a:rPr lang="pl-PL" sz="1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Credit</a:t>
            </a:r>
            <a:r>
              <a:rPr lang="pl-PL" sz="1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Slovakia</a:t>
            </a:r>
            <a:r>
              <a:rPr lang="pl-PL" sz="1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s. r. o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., pkt 58; z 10.6.2021 r. w sprawach połączonych od C-776/19 do C-782/19 </a:t>
            </a:r>
            <a:r>
              <a:rPr lang="pl-PL" sz="1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BNP </a:t>
            </a:r>
            <a:r>
              <a:rPr lang="pl-PL" sz="16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Paribas</a:t>
            </a:r>
            <a:r>
              <a:rPr lang="pl-PL" sz="1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Personal Finance SA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pkt 33–39, z 8.9.2022 r. w sprawach połączonych od C-80/21 do C-82/21 D.B.P, pkt </a:t>
            </a:r>
            <a:endParaRPr lang="pl-PL" sz="16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A7205AE-61F4-82A6-CB9B-51E62F96D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6" y="92077"/>
            <a:ext cx="24669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7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085192-6B11-AA69-EC9A-9D1C44A3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5400" b="1" dirty="0"/>
              <a:t>Dopuszczalność przedawnienia roszczeń restytucyjnych konsumenta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99C99A-FC50-FCA3-61BC-243D58D90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400" kern="100" dirty="0">
              <a:solidFill>
                <a:srgbClr val="000000"/>
              </a:solidFill>
              <a:effectLst/>
              <a:latin typeface="Open Sans" panose="020B06060305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400" b="1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ochrona konsumenta nie jest bezwarunkowa </a:t>
            </a:r>
            <a:r>
              <a:rPr lang="pl-PL" sz="24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(wyrok z dnia 21.12. 2016 r., </a:t>
            </a:r>
            <a:r>
              <a:rPr lang="pl-PL" sz="2400" kern="1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Gutiérrez</a:t>
            </a:r>
            <a:r>
              <a:rPr lang="pl-PL" sz="24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400" kern="1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Naranjo</a:t>
            </a:r>
            <a:r>
              <a:rPr lang="pl-PL" sz="24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in., C 154/15, C 307/15 i C 308/15, pkt 68)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4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wyznaczenie </a:t>
            </a:r>
            <a:r>
              <a:rPr lang="pl-PL" sz="2400" b="1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rozsądnych terminów zaskarżenia </a:t>
            </a:r>
            <a:r>
              <a:rPr lang="pl-PL" sz="24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 rygorem prekluzji praw w interesie pewności prawa jest zgodne z prawem Unii (wyroki: z 6.10. 2009 r., </a:t>
            </a:r>
            <a:r>
              <a:rPr lang="pl-PL" sz="2400" kern="1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Asturcom</a:t>
            </a:r>
            <a:r>
              <a:rPr lang="pl-PL" sz="24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400" kern="1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Telecomunicaciones</a:t>
            </a:r>
            <a:r>
              <a:rPr lang="pl-PL" sz="24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C-40/08, pkt 41; z 21.12.2016 r., </a:t>
            </a:r>
            <a:r>
              <a:rPr lang="pl-PL" sz="2400" kern="1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Gutiérrez</a:t>
            </a:r>
            <a:r>
              <a:rPr lang="pl-PL" sz="24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400" kern="1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Naranjo</a:t>
            </a:r>
            <a:r>
              <a:rPr lang="pl-PL" sz="24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in., C-154/15, C-307/15 i C-308/15, pkt 69).</a:t>
            </a:r>
            <a:r>
              <a:rPr lang="pl-PL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l-P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9534A54-6607-A539-FA5D-2D2DA3FE8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77"/>
            <a:ext cx="24669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7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085192-6B11-AA69-EC9A-9D1C44A3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5400" b="1" dirty="0"/>
              <a:t>Dopuszczalność przedawnienia roszczeń restytucyjnych konsumenta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99C99A-FC50-FCA3-61BC-243D58D90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1" y="1600201"/>
            <a:ext cx="12306925" cy="516572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Wyrok z 9.7.2020 Raiffeisen Bank SA, C-698/18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braku uregulowań Unii do </a:t>
            </a:r>
            <a:r>
              <a:rPr lang="pl-PL" sz="2000" b="1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prawa krajowego </a:t>
            </a:r>
            <a:r>
              <a:rPr lang="pl-PL" sz="20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należy ustanowienie szczegółowych zasad proceduralnych dotyczących środków zaskarżenia mających na celu zapewnienie ochrony praw jednostek wynikających z prawa Unii, o ile: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0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 zasady te nie będą mniej korzystne od zasad dotyczących podobnych środków istniejących w prawie krajowym (</a:t>
            </a:r>
            <a:r>
              <a:rPr lang="pl-PL" sz="2000" b="1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zasada równoważności</a:t>
            </a:r>
            <a:r>
              <a:rPr lang="pl-PL" sz="20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0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 nie uczynią one wykonywania praw przyznanych przez porządek prawny Unii praktycznie niemożliwym lub nadmiernie utrudnionym (</a:t>
            </a:r>
            <a:r>
              <a:rPr lang="pl-PL" sz="2000" b="1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zasada skuteczności</a:t>
            </a:r>
            <a:r>
              <a:rPr lang="pl-PL" sz="20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(zob. w szczególności wyrok z 26.10. 2006 r., </a:t>
            </a:r>
            <a:r>
              <a:rPr lang="pl-PL" sz="2000" kern="1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Mostaza</a:t>
            </a:r>
            <a:r>
              <a:rPr lang="pl-PL" sz="20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000" kern="1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Claro</a:t>
            </a:r>
            <a:r>
              <a:rPr lang="pl-PL" sz="20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 168/05, pkt 24 i przytoczone tam orzecznictwo).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9534A54-6607-A539-FA5D-2D2DA3FE8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77"/>
            <a:ext cx="24669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9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C378E5-8CEF-0F78-C706-A2B4DC18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5400" b="1" dirty="0"/>
              <a:t>Długość terminu przedawnienia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3D52A9-2BE5-FE44-4E15-7814BF302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Zgodne z zasadą skuteczności:</a:t>
            </a:r>
          </a:p>
          <a:p>
            <a:pPr marL="0" indent="0">
              <a:buNone/>
            </a:pPr>
            <a:endParaRPr lang="pl-PL" sz="20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0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pl-PL" sz="20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lata  </a:t>
            </a:r>
            <a:r>
              <a:rPr lang="pl-PL" sz="16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pl-PL" sz="16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wyrok z 15.12.2011 r., Banca </a:t>
            </a:r>
            <a:r>
              <a:rPr lang="pl-PL" sz="1600" kern="1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Antoniana</a:t>
            </a:r>
            <a:r>
              <a:rPr lang="pl-PL" sz="16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kern="1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Popolare</a:t>
            </a:r>
            <a:r>
              <a:rPr lang="pl-PL" sz="16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kern="1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Veneta</a:t>
            </a:r>
            <a:r>
              <a:rPr lang="pl-PL" sz="16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C‑427/10, pkt 25)</a:t>
            </a:r>
          </a:p>
          <a:p>
            <a:r>
              <a:rPr lang="pl-PL" sz="20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pl-PL" sz="20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lata </a:t>
            </a:r>
            <a:r>
              <a:rPr lang="pl-PL" sz="16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pl-PL" sz="16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wyrok z 15 kwietnia 2010 r., </a:t>
            </a:r>
            <a:r>
              <a:rPr lang="pl-PL" sz="1600" kern="1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Barth</a:t>
            </a:r>
            <a:r>
              <a:rPr lang="pl-PL" sz="16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C‑542/08, pkt 28, z 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9.7.2020 r. w sprawach połączonych C‑698/18 i C‑699/18</a:t>
            </a:r>
            <a: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 Raiffeisen Bank SA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pkt 83, z 22.4.2021 r., C‑485/19, </a:t>
            </a:r>
            <a:r>
              <a:rPr lang="pl-PL" sz="16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</a:t>
            </a:r>
            <a:r>
              <a:rPr lang="pl-PL" sz="1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Credit</a:t>
            </a:r>
            <a:r>
              <a:rPr lang="pl-PL" sz="1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Slovakia</a:t>
            </a:r>
            <a:r>
              <a:rPr lang="pl-PL" sz="1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s. r. o.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pkt 59 , z 9.7.2020 r., Raiffeisen Bank i BRD Groupe </a:t>
            </a:r>
            <a:r>
              <a:rPr lang="pl-PL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Société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Générale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C-698/18 i C-699/18, pkt 62, 64;  z 16.7.2020 r., </a:t>
            </a:r>
            <a:r>
              <a:rPr lang="pl-PL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Caixabank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pl-PL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Banco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Bilbao </a:t>
            </a:r>
            <a:r>
              <a:rPr lang="pl-PL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Vizcaya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Argentaria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C-224/19 i C-259/19, pkt 87)</a:t>
            </a:r>
            <a:endParaRPr lang="pl-PL" sz="16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0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pl-PL" sz="20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lat </a:t>
            </a:r>
            <a:r>
              <a:rPr lang="pl-PL" sz="16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sprawach połączonych od C-776/19 do C-782/19 </a:t>
            </a:r>
            <a:r>
              <a:rPr lang="pl-PL" sz="1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BNP </a:t>
            </a:r>
            <a:r>
              <a:rPr lang="pl-PL" sz="16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Paribas</a:t>
            </a:r>
            <a:r>
              <a:rPr lang="pl-PL" sz="1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Personal Finance SA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pkt 41–42) </a:t>
            </a:r>
            <a:endParaRPr lang="pl-PL" sz="16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0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r>
              <a:rPr lang="pl-PL" sz="20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lat </a:t>
            </a:r>
            <a:r>
              <a:rPr lang="pl-PL" sz="16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pl-PL" sz="16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wyrok 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8.9.2022 r. w sprawach połączonych od C-80/21 do C-82/21. D.B.P, pkt 93)</a:t>
            </a:r>
            <a:endParaRPr lang="pl-PL" sz="16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B052D77-18CA-DB82-6684-054C7EC44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77"/>
            <a:ext cx="24669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6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7DE38-CAFD-F45A-34C3-658B702E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/>
              <a:t>Rozpoczęcie biegu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26ADF2-E46E-2558-3539-6BF171720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pl-PL" sz="20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ermin przedawnienia może być zgodny z zasadą skuteczności tylko wtedy, gdy </a:t>
            </a:r>
            <a:r>
              <a:rPr lang="pl-PL" sz="20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konsument miał możliwość poznania swoich praw </a:t>
            </a:r>
            <a:r>
              <a:rPr lang="pl-PL" sz="20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 rozpoczęciem biegu lub upłynięciem tego terminu (wyrok z 10.06. 2021 r., BNP </a:t>
            </a:r>
            <a:r>
              <a:rPr lang="pl-PL" sz="2000" kern="1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Paribas</a:t>
            </a:r>
            <a:r>
              <a:rPr lang="pl-PL" sz="20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Personal Finance, od C‑776/19 do C‑782/19, pkt 46 i przytoczone tam orzecznictwo)</a:t>
            </a:r>
          </a:p>
          <a:p>
            <a:r>
              <a:rPr lang="pl-PL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Sąd krajowy musi zweryfikować, </a:t>
            </a:r>
            <a:r>
              <a:rPr lang="pl-PL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pl-PL" sz="20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zy istnieje znaczne ryzyko, że konsument nie będzie w stanie powoływać się</a:t>
            </a:r>
            <a:r>
              <a:rPr lang="pl-PL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 tym terminie </a:t>
            </a:r>
            <a:r>
              <a:rPr lang="pl-PL" sz="20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prawa przyznane </a:t>
            </a:r>
            <a:r>
              <a:rPr lang="pl-PL" sz="2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 przez dyrektywę 93/13 (zob. wyrok z  5.3. 2020 r., OPR-Finance, C‑679/18,, pkt 22, </a:t>
            </a:r>
            <a:r>
              <a:rPr lang="pl-PL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sprawach połączonych od C-776/19 do C-782/19 </a:t>
            </a:r>
            <a:r>
              <a:rPr lang="pl-PL" sz="20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BNP </a:t>
            </a:r>
            <a:r>
              <a:rPr lang="pl-PL" sz="20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Paribas</a:t>
            </a:r>
            <a:r>
              <a:rPr lang="pl-PL" sz="20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Personal Finance SA</a:t>
            </a:r>
            <a:r>
              <a:rPr lang="pl-PL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pkt 43)</a:t>
            </a:r>
          </a:p>
          <a:p>
            <a:r>
              <a:rPr lang="pl-PL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możliwe jest, iż </a:t>
            </a:r>
            <a:r>
              <a:rPr lang="pl-PL" sz="20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konsumenci nie mają świadomości nieuczciwego charakteru postanowienia</a:t>
            </a:r>
            <a:r>
              <a:rPr lang="pl-PL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zawartego w umowie kredytu hipotecznego lub nie rozumieją zakresu swoich praw wynikających z dyrektywy 93/13 (wyrok z 13.92018 r., </a:t>
            </a:r>
            <a:r>
              <a:rPr lang="pl-PL" sz="20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</a:t>
            </a:r>
            <a:r>
              <a:rPr lang="pl-PL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0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Credit</a:t>
            </a:r>
            <a:r>
              <a:rPr lang="pl-PL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Polska, C‑176/17, pkt 69)</a:t>
            </a:r>
          </a:p>
          <a:p>
            <a:r>
              <a:rPr lang="pl-PL" sz="20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Porównanie </a:t>
            </a:r>
            <a:r>
              <a:rPr lang="pl-PL" sz="20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okresu spłaty kredytu (30 lat) z okresem przedawnienia (10 lat) (</a:t>
            </a:r>
            <a:r>
              <a:rPr lang="pl-PL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wyrok z 8.9.2022 r. w połączonych sprawach od C-80/21 do C-82/21 </a:t>
            </a:r>
            <a:r>
              <a:rPr lang="pl-PL" sz="20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D.B.P</a:t>
            </a:r>
            <a:r>
              <a:rPr lang="pl-PL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., pkt 100) </a:t>
            </a:r>
            <a:endParaRPr lang="pl-PL" sz="20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99E5AB8-16CE-7638-D438-E2A0D3DB0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69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3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7DE38-CAFD-F45A-34C3-658B702E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/>
              <a:t>Rozpoczęcie biegu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26ADF2-E46E-2558-3539-6BF17172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3" y="1600201"/>
            <a:ext cx="11282597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zasada skuteczności prawa wspólnotowego </a:t>
            </a:r>
            <a:r>
              <a:rPr lang="pl-PL" sz="2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sprzeciwia się rozpoczęciu biegu terminu przedawnienia</a:t>
            </a:r>
            <a:r>
              <a:rPr lang="pl-PL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pl-PL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dnia </a:t>
            </a:r>
            <a:r>
              <a:rPr lang="pl-PL" sz="2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powstania bezpodstawnego wzbogacenia 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(wyrok z 22.4.2021, C‑485/19, </a:t>
            </a:r>
            <a:r>
              <a:rPr lang="pl-PL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Credit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Slovakia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s. r. o., p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kt. 66)</a:t>
            </a:r>
          </a:p>
          <a:p>
            <a:r>
              <a:rPr lang="pl-PL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chwilą </a:t>
            </a:r>
            <a:r>
              <a:rPr lang="pl-PL" sz="2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zawarcia umowy kredytu</a:t>
            </a:r>
            <a:r>
              <a:rPr lang="pl-PL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 której zamieszczono nieuczciwe postanowienia 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(wyroki z 10.6.2021 r. w sprawach połączonych od C-776/19 do C-782/19 BNP </a:t>
            </a:r>
            <a:r>
              <a:rPr lang="pl-PL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Paribas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Personal Finance SA , pkt 48, </a:t>
            </a:r>
            <a:r>
              <a:rPr lang="pl-PL" sz="1600" kern="1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pl-PL" sz="16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sprawach połączonych C‑224/19 i C‑259/19) 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daty </a:t>
            </a:r>
            <a:r>
              <a:rPr lang="pl-PL" sz="2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pełnego wykonania umowy</a:t>
            </a:r>
            <a:r>
              <a:rPr lang="pl-PL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wyrok z 9.7.2020 r. w sprawach połączonych C‑698/18 i C‑699/18</a:t>
            </a:r>
            <a: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 Raiffeisen Bank SA, pkt 82)</a:t>
            </a:r>
          </a:p>
          <a:p>
            <a:r>
              <a:rPr lang="pl-PL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każdorazowo </a:t>
            </a:r>
            <a:r>
              <a:rPr lang="pl-PL" sz="2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dniu spełnienia przez niego podlegającego zwrotowi świadczenia</a:t>
            </a:r>
            <a:r>
              <a:rPr lang="pl-PL" sz="2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wyrok z 8.9.2022 r. w połączonych sprawach od C-80/21 do C-82/21 D.B.P.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pkt 100)</a:t>
            </a: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99E5AB8-16CE-7638-D438-E2A0D3DB0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69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5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14E3D9-9189-48A6-8F5F-DB18C257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/>
              <a:t>Asymetria środków 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513730-C5C0-BFB4-B558-62AB13192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2" y="1066801"/>
            <a:ext cx="11997128" cy="5059364"/>
          </a:xfrm>
        </p:spPr>
        <p:txBody>
          <a:bodyPr/>
          <a:lstStyle/>
          <a:p>
            <a:pPr marL="0" indent="0">
              <a:buNone/>
            </a:pPr>
            <a:endParaRPr lang="pl-PL" sz="9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Wyrok z 14.12.2023, C-28/22 Getin Noble Bank</a:t>
            </a:r>
          </a:p>
          <a:p>
            <a:pPr marL="0" indent="0">
              <a:buNone/>
            </a:pPr>
            <a:r>
              <a:rPr lang="pl-PL" sz="24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Odmienny początek biegu przedawnienia dla konsumentów i przedsiębiorców</a:t>
            </a:r>
          </a:p>
          <a:p>
            <a:r>
              <a:rPr lang="pl-PL" sz="1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 przedawnienia roszczeń przedsiębiorcy biegnie od dnia uprawomocnienia wyroku stwierdzającego nieważność umowy; skutek: przedsiębiorca narusza obowiązki umowne od tej daty </a:t>
            </a:r>
          </a:p>
          <a:p>
            <a:endParaRPr lang="pl-PL" sz="19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Konsument: nie może uzyskać odsetek za opóźnienie od dnia wniesienia przez niego żądania zwrotu kwot zapłaconych na podstawie nieuczciwych postanowień, co zachęcałoby przedsiębiorcę do systematycznego odrzucania żądań  konsumenta</a:t>
            </a:r>
          </a:p>
          <a:p>
            <a:endParaRPr lang="pl-PL" sz="19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9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Asymetria środków prawnych może tym bardziej zachęcać przedsiębiorcę, w następstwie pozasądowej reklamacji konsumenta, do pozostania bezczynnym lub do wydłużenia etapu pozasądowego poprzez przedłużenie negocjacji, aby termin przedawnienia roszczeń konsumenta upłynął, zanim</a:t>
            </a:r>
            <a:r>
              <a:rPr lang="pl-PL" sz="19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pl-PL" sz="19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(1) termin przewidziany dla jego własnych wierzytelności rozpocznie bieg dopiero od dnia, w którym sąd stwierdzi trwałą bezskuteczność umowy;(2) czas trwania fazy pozasądowej nie będzie miał wpływu na odsetki należne konsumentowi.</a:t>
            </a:r>
          </a:p>
          <a:p>
            <a:endParaRPr lang="pl-PL" sz="24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8C30214-080F-F308-1EA3-CEC4D0DBF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669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04823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 prezentacji PowerPoint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 PowerPoint</Template>
  <TotalTime>1609</TotalTime>
  <Words>1758</Words>
  <Application>Microsoft Macintosh PowerPoint</Application>
  <PresentationFormat>Panoramiczny</PresentationFormat>
  <Paragraphs>83</Paragraphs>
  <Slides>11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Cambria Math</vt:lpstr>
      <vt:lpstr>Open Sans</vt:lpstr>
      <vt:lpstr>Szablon prezentacji PowerPoint</vt:lpstr>
      <vt:lpstr>Przedawnienie roszczeń konsumenckich w świetle orzecznictwa TSUE</vt:lpstr>
      <vt:lpstr>Zasady ogólne</vt:lpstr>
      <vt:lpstr>Stwierdzenie nieuczciwego charakteru postanowienia</vt:lpstr>
      <vt:lpstr>Dopuszczalność przedawnienia roszczeń restytucyjnych konsumenta</vt:lpstr>
      <vt:lpstr>Dopuszczalność przedawnienia roszczeń restytucyjnych konsumenta</vt:lpstr>
      <vt:lpstr>Długość terminu przedawnienia</vt:lpstr>
      <vt:lpstr>Rozpoczęcie biegu</vt:lpstr>
      <vt:lpstr>Rozpoczęcie biegu</vt:lpstr>
      <vt:lpstr>Asymetria środków prawnych</vt:lpstr>
      <vt:lpstr>Asymetria środków prawnych</vt:lpstr>
      <vt:lpstr>Podsumowanie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Założenia projektu frankowego</dc:title>
  <dc:creator>Aneta Wiewiorowska</dc:creator>
  <cp:lastModifiedBy>Aneta Wiewiorowska</cp:lastModifiedBy>
  <cp:revision>10</cp:revision>
  <dcterms:created xsi:type="dcterms:W3CDTF">2024-04-07T11:14:17Z</dcterms:created>
  <dcterms:modified xsi:type="dcterms:W3CDTF">2024-05-20T04:27:12Z</dcterms:modified>
</cp:coreProperties>
</file>