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7" r:id="rId2"/>
    <p:sldId id="259" r:id="rId3"/>
    <p:sldId id="260" r:id="rId4"/>
    <p:sldId id="273" r:id="rId5"/>
    <p:sldId id="274" r:id="rId6"/>
    <p:sldId id="275" r:id="rId7"/>
    <p:sldId id="276" r:id="rId8"/>
    <p:sldId id="261" r:id="rId9"/>
    <p:sldId id="277" r:id="rId10"/>
    <p:sldId id="286" r:id="rId11"/>
    <p:sldId id="278" r:id="rId12"/>
    <p:sldId id="262" r:id="rId13"/>
    <p:sldId id="279" r:id="rId14"/>
    <p:sldId id="287" r:id="rId15"/>
    <p:sldId id="280" r:id="rId16"/>
    <p:sldId id="281" r:id="rId17"/>
    <p:sldId id="282" r:id="rId18"/>
    <p:sldId id="263" r:id="rId19"/>
    <p:sldId id="283" r:id="rId20"/>
    <p:sldId id="284" r:id="rId21"/>
    <p:sldId id="285" r:id="rId22"/>
    <p:sldId id="288" r:id="rId23"/>
    <p:sldId id="264" r:id="rId2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45"/>
    <p:restoredTop sz="94694"/>
  </p:normalViewPr>
  <p:slideViewPr>
    <p:cSldViewPr snapToGrid="0">
      <p:cViewPr>
        <p:scale>
          <a:sx n="86" d="100"/>
          <a:sy n="86" d="100"/>
        </p:scale>
        <p:origin x="856" y="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D8392C-7BE3-0941-A6CD-4D1427FE886D}" type="datetimeFigureOut">
              <a:rPr lang="pl-PL" smtClean="0"/>
              <a:t>24.03.2025</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6DD61B-A88D-1941-B823-1DB4BA64C153}" type="slidenum">
              <a:rPr lang="pl-PL" smtClean="0"/>
              <a:t>‹#›</a:t>
            </a:fld>
            <a:endParaRPr lang="pl-PL"/>
          </a:p>
        </p:txBody>
      </p:sp>
    </p:spTree>
    <p:extLst>
      <p:ext uri="{BB962C8B-B14F-4D97-AF65-F5344CB8AC3E}">
        <p14:creationId xmlns:p14="http://schemas.microsoft.com/office/powerpoint/2010/main" val="211274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34 Rząd niemiecki i Irlandia twierdzą, że obowiązek ubezpieczenia przewidziany w art. 3 ust. 1 pierwszej dyrektywy dotyczy jedynie kontekstu ruchu drogowego, a zatem nie ma on zastosowania do okoliczności takich jak w sprawie głównej. 35 Natomiast Komisja jest zdania, że przepis ten ma zastosowanie do użytkowania pojazdów czy to jako środków transportu, czy maszyn, w każdej przestrzeni, publicznej i prywatnej, gdzie mogą wystąpić ryzyka związane z użytkowaniem pojazdów, niezależnie od tego, czy pojazdy te są w ruchu.</a:t>
            </a:r>
          </a:p>
        </p:txBody>
      </p:sp>
      <p:sp>
        <p:nvSpPr>
          <p:cNvPr id="4" name="Symbol zastępczy numeru slajdu 3"/>
          <p:cNvSpPr>
            <a:spLocks noGrp="1"/>
          </p:cNvSpPr>
          <p:nvPr>
            <p:ph type="sldNum" sz="quarter" idx="5"/>
          </p:nvPr>
        </p:nvSpPr>
        <p:spPr/>
        <p:txBody>
          <a:bodyPr/>
          <a:lstStyle/>
          <a:p>
            <a:fld id="{706DD61B-A88D-1941-B823-1DB4BA64C153}" type="slidenum">
              <a:rPr lang="pl-PL" smtClean="0"/>
              <a:t>6</a:t>
            </a:fld>
            <a:endParaRPr lang="pl-PL"/>
          </a:p>
        </p:txBody>
      </p:sp>
    </p:spTree>
    <p:extLst>
      <p:ext uri="{BB962C8B-B14F-4D97-AF65-F5344CB8AC3E}">
        <p14:creationId xmlns:p14="http://schemas.microsoft.com/office/powerpoint/2010/main" val="1814275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C5C001-65B9-82A4-4DC2-94730B8ED36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05D545F-2716-520C-A523-442A96024A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4FE60C6F-1162-785D-45DB-9F77C8954794}"/>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5" name="Symbol zastępczy stopki 4">
            <a:extLst>
              <a:ext uri="{FF2B5EF4-FFF2-40B4-BE49-F238E27FC236}">
                <a16:creationId xmlns:a16="http://schemas.microsoft.com/office/drawing/2014/main" id="{C3F8DBE4-1BAB-AC4B-5B76-242237D0710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DBA5D69-6C54-828F-4D97-0B29C6DA8607}"/>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2076109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ED17C6-0F54-FE47-F3FF-097C86FFF504}"/>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C74E067F-FC44-BF1D-0AF9-6B00D12E04D7}"/>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02CAE71-080A-6361-FD4C-CBEBC5CE9392}"/>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5" name="Symbol zastępczy stopki 4">
            <a:extLst>
              <a:ext uri="{FF2B5EF4-FFF2-40B4-BE49-F238E27FC236}">
                <a16:creationId xmlns:a16="http://schemas.microsoft.com/office/drawing/2014/main" id="{5844F006-6EA9-E1DA-6720-FC9ADE4C49D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870CBD8-CDE2-95E2-510D-2C0E06450A98}"/>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3203563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B0C6DE07-CA70-C528-75E9-BC9A5A88E73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2EBC45FD-6311-08AA-8E11-F6B343FA9B5B}"/>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3FB97D2-F362-9A9E-4129-82F8CF24C702}"/>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5" name="Symbol zastępczy stopki 4">
            <a:extLst>
              <a:ext uri="{FF2B5EF4-FFF2-40B4-BE49-F238E27FC236}">
                <a16:creationId xmlns:a16="http://schemas.microsoft.com/office/drawing/2014/main" id="{38553C4E-20BA-926C-9AAC-C4099586C84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1C37B58-1AE3-A89C-9669-B30F9EBCE0F4}"/>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4111877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UMK Slajd tytułowy">
    <p:spTree>
      <p:nvGrpSpPr>
        <p:cNvPr id="1" name=""/>
        <p:cNvGrpSpPr/>
        <p:nvPr/>
      </p:nvGrpSpPr>
      <p:grpSpPr>
        <a:xfrm>
          <a:off x="0" y="0"/>
          <a:ext cx="0" cy="0"/>
          <a:chOff x="0" y="0"/>
          <a:chExt cx="0" cy="0"/>
        </a:xfrm>
      </p:grpSpPr>
      <p:sp>
        <p:nvSpPr>
          <p:cNvPr id="9" name="Text Placeholder 5"/>
          <p:cNvSpPr>
            <a:spLocks noGrp="1"/>
          </p:cNvSpPr>
          <p:nvPr>
            <p:ph type="body" sz="quarter" idx="12" hasCustomPrompt="1"/>
          </p:nvPr>
        </p:nvSpPr>
        <p:spPr>
          <a:xfrm>
            <a:off x="620184" y="4754446"/>
            <a:ext cx="6341299" cy="1182593"/>
          </a:xfrm>
          <a:prstGeom prst="rect">
            <a:avLst/>
          </a:prstGeom>
        </p:spPr>
        <p:txBody>
          <a:bodyPr vert="horz"/>
          <a:lstStyle>
            <a:lvl1pPr marL="0" indent="0">
              <a:buNone/>
              <a:defRPr sz="3200">
                <a:solidFill>
                  <a:srgbClr val="053A98"/>
                </a:solidFill>
              </a:defRPr>
            </a:lvl1pPr>
            <a:lvl2pPr>
              <a:defRPr sz="3200">
                <a:solidFill>
                  <a:srgbClr val="053A98"/>
                </a:solidFill>
              </a:defRPr>
            </a:lvl2pPr>
            <a:lvl3pPr>
              <a:defRPr sz="3200">
                <a:solidFill>
                  <a:srgbClr val="053A98"/>
                </a:solidFill>
              </a:defRPr>
            </a:lvl3pPr>
            <a:lvl4pPr>
              <a:defRPr sz="3200">
                <a:solidFill>
                  <a:srgbClr val="053A98"/>
                </a:solidFill>
              </a:defRPr>
            </a:lvl4pPr>
            <a:lvl5pPr>
              <a:defRPr sz="3200">
                <a:solidFill>
                  <a:srgbClr val="053A98"/>
                </a:solidFill>
              </a:defRPr>
            </a:lvl5pPr>
          </a:lstStyle>
          <a:p>
            <a:pPr lvl="0"/>
            <a:r>
              <a:rPr lang="pl-PL" dirty="0"/>
              <a:t>Kliknij aby dodać podtytuł prezentacji</a:t>
            </a:r>
          </a:p>
        </p:txBody>
      </p:sp>
      <p:pic>
        <p:nvPicPr>
          <p:cNvPr id="18" name="Picture 3"/>
          <p:cNvPicPr>
            <a:picLocks noChangeAspect="1" noChangeArrowheads="1"/>
          </p:cNvPicPr>
          <p:nvPr userDrawn="1"/>
        </p:nvPicPr>
        <p:blipFill>
          <a:blip r:embed="rId2"/>
          <a:srcRect/>
          <a:stretch>
            <a:fillRect/>
          </a:stretch>
        </p:blipFill>
        <p:spPr bwMode="auto">
          <a:xfrm>
            <a:off x="5977467" y="0"/>
            <a:ext cx="6214533" cy="6011333"/>
          </a:xfrm>
          <a:prstGeom prst="rect">
            <a:avLst/>
          </a:prstGeom>
          <a:noFill/>
        </p:spPr>
      </p:pic>
      <p:sp>
        <p:nvSpPr>
          <p:cNvPr id="17" name="TextBox 16"/>
          <p:cNvSpPr txBox="1"/>
          <p:nvPr userDrawn="1"/>
        </p:nvSpPr>
        <p:spPr>
          <a:xfrm>
            <a:off x="745082" y="5985302"/>
            <a:ext cx="2348076" cy="512128"/>
          </a:xfrm>
          <a:prstGeom prst="rect">
            <a:avLst/>
          </a:prstGeom>
          <a:noFill/>
        </p:spPr>
        <p:txBody>
          <a:bodyPr wrap="square" lIns="0" tIns="0" rIns="0" rtlCol="0">
            <a:spAutoFit/>
          </a:bodyPr>
          <a:lstStyle/>
          <a:p>
            <a:pPr>
              <a:lnSpc>
                <a:spcPts val="4000"/>
              </a:lnSpc>
              <a:tabLst/>
            </a:pPr>
            <a:fld id="{E4387F1C-31B5-E049-8F12-9FAEC8677B35}" type="datetime1">
              <a:rPr lang="pl-PL" sz="2400" smtClean="0">
                <a:solidFill>
                  <a:schemeClr val="bg1">
                    <a:lumMod val="65000"/>
                  </a:schemeClr>
                </a:solidFill>
                <a:latin typeface="Calibri" pitchFamily="18" charset="0"/>
                <a:cs typeface="Calibri" pitchFamily="18" charset="0"/>
              </a:rPr>
              <a:pPr>
                <a:lnSpc>
                  <a:spcPts val="4000"/>
                </a:lnSpc>
                <a:tabLst/>
              </a:pPr>
              <a:t>24.03.2025</a:t>
            </a:fld>
            <a:endParaRPr lang="en-US" sz="2400" err="1">
              <a:solidFill>
                <a:schemeClr val="bg1">
                  <a:lumMod val="65000"/>
                </a:schemeClr>
              </a:solidFill>
              <a:latin typeface="Calibri" pitchFamily="18" charset="0"/>
              <a:cs typeface="Calibri" pitchFamily="18" charset="0"/>
            </a:endParaRPr>
          </a:p>
        </p:txBody>
      </p:sp>
      <p:sp>
        <p:nvSpPr>
          <p:cNvPr id="15" name="Title 1"/>
          <p:cNvSpPr>
            <a:spLocks noGrp="1"/>
          </p:cNvSpPr>
          <p:nvPr>
            <p:ph type="title" hasCustomPrompt="1"/>
          </p:nvPr>
        </p:nvSpPr>
        <p:spPr>
          <a:xfrm>
            <a:off x="620897" y="3293875"/>
            <a:ext cx="6340587" cy="1532448"/>
          </a:xfrm>
          <a:prstGeom prst="rect">
            <a:avLst/>
          </a:prstGeom>
        </p:spPr>
        <p:txBody>
          <a:bodyPr vert="horz"/>
          <a:lstStyle>
            <a:lvl1pPr algn="l">
              <a:lnSpc>
                <a:spcPts val="5333"/>
              </a:lnSpc>
              <a:tabLst/>
              <a:defRPr sz="4267" b="1" i="0" strike="noStrike">
                <a:solidFill>
                  <a:srgbClr val="053A98"/>
                </a:solidFill>
              </a:defRPr>
            </a:lvl1pPr>
          </a:lstStyle>
          <a:p>
            <a:pPr>
              <a:lnSpc>
                <a:spcPts val="4000"/>
              </a:lnSpc>
              <a:tabLst/>
            </a:pPr>
            <a:r>
              <a:rPr lang="en-US" altLang="zh-CN" sz="4267" b="1" dirty="0" err="1">
                <a:solidFill>
                  <a:srgbClr val="053A98"/>
                </a:solidFill>
                <a:latin typeface="Calibri" pitchFamily="18" charset="0"/>
                <a:cs typeface="Calibri" pitchFamily="18" charset="0"/>
              </a:rPr>
              <a:t>Kliknij</a:t>
            </a:r>
            <a:r>
              <a:rPr lang="en-US" altLang="zh-CN" sz="4267" b="1" dirty="0">
                <a:solidFill>
                  <a:srgbClr val="053A98"/>
                </a:solidFill>
                <a:latin typeface="Calibri" pitchFamily="18" charset="0"/>
                <a:cs typeface="Calibri" pitchFamily="18" charset="0"/>
              </a:rPr>
              <a:t> </a:t>
            </a:r>
            <a:r>
              <a:rPr lang="en-US" altLang="zh-CN" sz="4267" b="1" dirty="0" err="1">
                <a:solidFill>
                  <a:srgbClr val="053A98"/>
                </a:solidFill>
                <a:latin typeface="Calibri" pitchFamily="18" charset="0"/>
                <a:cs typeface="Calibri" pitchFamily="18" charset="0"/>
              </a:rPr>
              <a:t>aby</a:t>
            </a:r>
            <a:r>
              <a:rPr lang="en-US" altLang="zh-CN" sz="4267" b="1" dirty="0">
                <a:solidFill>
                  <a:srgbClr val="053A98"/>
                </a:solidFill>
                <a:latin typeface="Calibri" pitchFamily="18" charset="0"/>
                <a:cs typeface="Calibri" pitchFamily="18" charset="0"/>
              </a:rPr>
              <a:t> </a:t>
            </a:r>
            <a:r>
              <a:rPr lang="en-US" altLang="zh-CN" sz="4267" b="1" dirty="0" err="1">
                <a:solidFill>
                  <a:srgbClr val="053A98"/>
                </a:solidFill>
                <a:latin typeface="Calibri" pitchFamily="18" charset="0"/>
                <a:cs typeface="Calibri" pitchFamily="18" charset="0"/>
              </a:rPr>
              <a:t>dodać</a:t>
            </a:r>
            <a:br>
              <a:rPr lang="en-US" altLang="zh-CN" sz="4267" b="1" dirty="0">
                <a:solidFill>
                  <a:srgbClr val="053A98"/>
                </a:solidFill>
                <a:latin typeface="Calibri" pitchFamily="18" charset="0"/>
                <a:cs typeface="Calibri" pitchFamily="18" charset="0"/>
              </a:rPr>
            </a:br>
            <a:r>
              <a:rPr lang="en-US" altLang="zh-CN" sz="4267" b="1" dirty="0" err="1">
                <a:solidFill>
                  <a:srgbClr val="053A98"/>
                </a:solidFill>
                <a:latin typeface="Calibri" pitchFamily="18" charset="0"/>
                <a:cs typeface="Calibri" pitchFamily="18" charset="0"/>
              </a:rPr>
              <a:t>tytuł</a:t>
            </a:r>
            <a:r>
              <a:rPr lang="en-US" altLang="zh-CN" sz="4267" b="1" dirty="0">
                <a:solidFill>
                  <a:srgbClr val="053A98"/>
                </a:solidFill>
                <a:latin typeface="Calibri" pitchFamily="18" charset="0"/>
                <a:cs typeface="Calibri" pitchFamily="18" charset="0"/>
              </a:rPr>
              <a:t> </a:t>
            </a:r>
            <a:r>
              <a:rPr lang="en-US" altLang="zh-CN" sz="4267" b="1" dirty="0" err="1">
                <a:solidFill>
                  <a:srgbClr val="053A98"/>
                </a:solidFill>
                <a:latin typeface="Calibri" pitchFamily="18" charset="0"/>
                <a:cs typeface="Calibri" pitchFamily="18" charset="0"/>
              </a:rPr>
              <a:t>prezentacji</a:t>
            </a:r>
            <a:endParaRPr lang="en-US" dirty="0"/>
          </a:p>
        </p:txBody>
      </p:sp>
      <p:pic>
        <p:nvPicPr>
          <p:cNvPr id="7" name="Picture 6" descr="logo UMK poziom RGB.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8428" y="299619"/>
            <a:ext cx="3556000" cy="1486997"/>
          </a:xfrm>
          <a:prstGeom prst="rect">
            <a:avLst/>
          </a:prstGeom>
        </p:spPr>
      </p:pic>
    </p:spTree>
    <p:extLst>
      <p:ext uri="{BB962C8B-B14F-4D97-AF65-F5344CB8AC3E}">
        <p14:creationId xmlns:p14="http://schemas.microsoft.com/office/powerpoint/2010/main" val="1399087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UMK Numer Tytuł Tekst">
    <p:spTree>
      <p:nvGrpSpPr>
        <p:cNvPr id="1" name=""/>
        <p:cNvGrpSpPr/>
        <p:nvPr/>
      </p:nvGrpSpPr>
      <p:grpSpPr>
        <a:xfrm>
          <a:off x="0" y="0"/>
          <a:ext cx="0" cy="0"/>
          <a:chOff x="0" y="0"/>
          <a:chExt cx="0" cy="0"/>
        </a:xfrm>
      </p:grpSpPr>
      <p:sp>
        <p:nvSpPr>
          <p:cNvPr id="9" name="Freeform 3"/>
          <p:cNvSpPr/>
          <p:nvPr userDrawn="1"/>
        </p:nvSpPr>
        <p:spPr>
          <a:xfrm>
            <a:off x="-7" y="254"/>
            <a:ext cx="9113587" cy="858909"/>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6" name="Text Placeholder 37"/>
          <p:cNvSpPr>
            <a:spLocks noGrp="1"/>
          </p:cNvSpPr>
          <p:nvPr>
            <p:ph type="body" sz="quarter" idx="19" hasCustomPrompt="1"/>
          </p:nvPr>
        </p:nvSpPr>
        <p:spPr>
          <a:xfrm>
            <a:off x="613558" y="150845"/>
            <a:ext cx="7836177" cy="344020"/>
          </a:xfrm>
          <a:prstGeom prst="rect">
            <a:avLst/>
          </a:prstGeom>
        </p:spPr>
        <p:txBody>
          <a:bodyPr vert="horz"/>
          <a:lstStyle>
            <a:lvl1pPr marL="0" indent="0">
              <a:buNone/>
              <a:defRPr sz="1467" b="1" baseline="0">
                <a:solidFill>
                  <a:schemeClr val="bg1"/>
                </a:solidFill>
              </a:defRPr>
            </a:lvl1pPr>
          </a:lstStyle>
          <a:p>
            <a:pPr lvl="0"/>
            <a:r>
              <a:rPr lang="pl-PL" dirty="0"/>
              <a:t>Kliknij aby dodać tytuł prezentacji</a:t>
            </a:r>
            <a:endParaRPr lang="en-US" dirty="0"/>
          </a:p>
        </p:txBody>
      </p:sp>
      <p:sp>
        <p:nvSpPr>
          <p:cNvPr id="17" name="Text Placeholder 39"/>
          <p:cNvSpPr>
            <a:spLocks noGrp="1"/>
          </p:cNvSpPr>
          <p:nvPr>
            <p:ph type="body" sz="quarter" idx="20" hasCustomPrompt="1"/>
          </p:nvPr>
        </p:nvSpPr>
        <p:spPr>
          <a:xfrm>
            <a:off x="613835" y="412539"/>
            <a:ext cx="7835900" cy="361244"/>
          </a:xfrm>
          <a:prstGeom prst="rect">
            <a:avLst/>
          </a:prstGeom>
        </p:spPr>
        <p:txBody>
          <a:bodyPr vert="horz"/>
          <a:lstStyle>
            <a:lvl1pPr marL="0" indent="0">
              <a:buNone/>
              <a:defRPr sz="1467"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8" name="TextBox 17"/>
          <p:cNvSpPr txBox="1"/>
          <p:nvPr userDrawn="1"/>
        </p:nvSpPr>
        <p:spPr>
          <a:xfrm>
            <a:off x="726448" y="5980586"/>
            <a:ext cx="687485" cy="485005"/>
          </a:xfrm>
          <a:prstGeom prst="rect">
            <a:avLst/>
          </a:prstGeom>
          <a:noFill/>
        </p:spPr>
        <p:txBody>
          <a:bodyPr wrap="square" lIns="0" tIns="0" rIns="0" rtlCol="0">
            <a:spAutoFit/>
          </a:bodyPr>
          <a:lstStyle/>
          <a:p>
            <a:pPr>
              <a:lnSpc>
                <a:spcPts val="4000"/>
              </a:lnSpc>
              <a:tabLst/>
            </a:pPr>
            <a:fld id="{A7771732-3C82-1545-98DD-8255A4E3438A}" type="slidenum">
              <a:rPr lang="en-US" sz="1600" smtClean="0">
                <a:solidFill>
                  <a:srgbClr val="053A98"/>
                </a:solidFill>
                <a:latin typeface="Calibri" pitchFamily="18" charset="0"/>
                <a:cs typeface="Calibri" pitchFamily="18" charset="0"/>
              </a:rPr>
              <a:pPr>
                <a:lnSpc>
                  <a:spcPts val="4000"/>
                </a:lnSpc>
                <a:tabLst/>
              </a:pPr>
              <a:t>‹#›</a:t>
            </a:fld>
            <a:endParaRPr lang="en-US" sz="1600" err="1">
              <a:solidFill>
                <a:srgbClr val="053A98"/>
              </a:solidFill>
              <a:latin typeface="Calibri" pitchFamily="18" charset="0"/>
              <a:cs typeface="Calibri" pitchFamily="18" charset="0"/>
            </a:endParaRPr>
          </a:p>
        </p:txBody>
      </p:sp>
      <p:sp>
        <p:nvSpPr>
          <p:cNvPr id="29" name="Text Placeholder 17"/>
          <p:cNvSpPr>
            <a:spLocks noGrp="1"/>
          </p:cNvSpPr>
          <p:nvPr>
            <p:ph type="body" sz="quarter" idx="21" hasCustomPrompt="1"/>
          </p:nvPr>
        </p:nvSpPr>
        <p:spPr>
          <a:xfrm>
            <a:off x="613835" y="3744277"/>
            <a:ext cx="10765365" cy="2372865"/>
          </a:xfrm>
          <a:prstGeom prst="rect">
            <a:avLst/>
          </a:prstGeom>
        </p:spPr>
        <p:txBody>
          <a:bodyPr vert="horz"/>
          <a:lstStyle>
            <a:lvl1pPr marL="0" indent="0">
              <a:buNone/>
              <a:defRPr sz="1867">
                <a:solidFill>
                  <a:srgbClr val="053A98"/>
                </a:solidFill>
              </a:defRPr>
            </a:lvl1pPr>
          </a:lstStyle>
          <a:p>
            <a:pPr lvl="0"/>
            <a:r>
              <a:rPr lang="pl-PL" dirty="0"/>
              <a:t>Kliknij aby dodać tekst</a:t>
            </a:r>
            <a:endParaRPr lang="en-US" dirty="0"/>
          </a:p>
        </p:txBody>
      </p:sp>
      <p:sp>
        <p:nvSpPr>
          <p:cNvPr id="30" name="Text Placeholder 19"/>
          <p:cNvSpPr>
            <a:spLocks noGrp="1"/>
          </p:cNvSpPr>
          <p:nvPr>
            <p:ph type="body" sz="quarter" idx="22" hasCustomPrompt="1"/>
          </p:nvPr>
        </p:nvSpPr>
        <p:spPr>
          <a:xfrm>
            <a:off x="613835" y="2508144"/>
            <a:ext cx="10232656" cy="1236133"/>
          </a:xfrm>
          <a:prstGeom prst="rect">
            <a:avLst/>
          </a:prstGeom>
        </p:spPr>
        <p:txBody>
          <a:bodyPr vert="horz"/>
          <a:lstStyle>
            <a:lvl1pPr marL="0" indent="0">
              <a:buNone/>
              <a:defRPr sz="3200" b="1">
                <a:solidFill>
                  <a:srgbClr val="053A98"/>
                </a:solidFill>
              </a:defRPr>
            </a:lvl1pPr>
          </a:lstStyle>
          <a:p>
            <a:pPr lvl="0"/>
            <a:r>
              <a:rPr lang="pl-PL" dirty="0"/>
              <a:t>Kliknij aby dodać tytuł</a:t>
            </a:r>
          </a:p>
        </p:txBody>
      </p:sp>
      <p:sp>
        <p:nvSpPr>
          <p:cNvPr id="31" name="Text Placeholder 21"/>
          <p:cNvSpPr>
            <a:spLocks noGrp="1"/>
          </p:cNvSpPr>
          <p:nvPr>
            <p:ph type="body" sz="quarter" idx="23" hasCustomPrompt="1"/>
          </p:nvPr>
        </p:nvSpPr>
        <p:spPr>
          <a:xfrm>
            <a:off x="613835" y="1153477"/>
            <a:ext cx="1755423" cy="1354667"/>
          </a:xfrm>
          <a:prstGeom prst="rect">
            <a:avLst/>
          </a:prstGeom>
        </p:spPr>
        <p:txBody>
          <a:bodyPr vert="horz"/>
          <a:lstStyle>
            <a:lvl1pPr marL="0" indent="0">
              <a:buNone/>
              <a:defRPr sz="9600">
                <a:solidFill>
                  <a:schemeClr val="bg1">
                    <a:lumMod val="65000"/>
                  </a:schemeClr>
                </a:solidFill>
              </a:defRPr>
            </a:lvl1pPr>
          </a:lstStyle>
          <a:p>
            <a:pPr lvl="0"/>
            <a:r>
              <a:rPr lang="pl-PL" dirty="0"/>
              <a:t>1.</a:t>
            </a:r>
            <a:endParaRPr lang="en-US" dirty="0"/>
          </a:p>
        </p:txBody>
      </p:sp>
      <p:pic>
        <p:nvPicPr>
          <p:cNvPr id="12" name="Picture 11"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13581" y="43483"/>
            <a:ext cx="2641793" cy="1104707"/>
          </a:xfrm>
          <a:prstGeom prst="rect">
            <a:avLst/>
          </a:prstGeom>
        </p:spPr>
      </p:pic>
    </p:spTree>
    <p:extLst>
      <p:ext uri="{BB962C8B-B14F-4D97-AF65-F5344CB8AC3E}">
        <p14:creationId xmlns:p14="http://schemas.microsoft.com/office/powerpoint/2010/main" val="4243409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UMK Tytuł Tekst">
    <p:spTree>
      <p:nvGrpSpPr>
        <p:cNvPr id="1" name=""/>
        <p:cNvGrpSpPr/>
        <p:nvPr/>
      </p:nvGrpSpPr>
      <p:grpSpPr>
        <a:xfrm>
          <a:off x="0" y="0"/>
          <a:ext cx="0" cy="0"/>
          <a:chOff x="0" y="0"/>
          <a:chExt cx="0" cy="0"/>
        </a:xfrm>
      </p:grpSpPr>
      <p:sp>
        <p:nvSpPr>
          <p:cNvPr id="9" name="Freeform 3"/>
          <p:cNvSpPr/>
          <p:nvPr userDrawn="1"/>
        </p:nvSpPr>
        <p:spPr>
          <a:xfrm>
            <a:off x="-7" y="254"/>
            <a:ext cx="9113587" cy="858909"/>
          </a:xfrm>
          <a:custGeom>
            <a:avLst/>
            <a:gdLst>
              <a:gd name="connsiteX0" fmla="*/ 6668224 w 6835190"/>
              <a:gd name="connsiteY0" fmla="*/ 404964 h 644182"/>
              <a:gd name="connsiteX1" fmla="*/ 6835191 w 6835190"/>
              <a:gd name="connsiteY1" fmla="*/ 0 h 644182"/>
              <a:gd name="connsiteX2" fmla="*/ 0 w 6835190"/>
              <a:gd name="connsiteY2" fmla="*/ 0 h 644182"/>
              <a:gd name="connsiteX3" fmla="*/ 0 w 6835190"/>
              <a:gd name="connsiteY3" fmla="*/ 644182 h 644182"/>
              <a:gd name="connsiteX4" fmla="*/ 6720396 w 6835190"/>
              <a:gd name="connsiteY4" fmla="*/ 644182 h 644182"/>
              <a:gd name="connsiteX5" fmla="*/ 6668224 w 6835190"/>
              <a:gd name="connsiteY5" fmla="*/ 404964 h 644182"/>
            </a:gdLst>
            <a:ahLst/>
            <a:cxnLst>
              <a:cxn ang="0">
                <a:pos x="connsiteX0" y="connsiteY0"/>
              </a:cxn>
              <a:cxn ang="1">
                <a:pos x="connsiteX1" y="connsiteY1"/>
              </a:cxn>
              <a:cxn ang="2">
                <a:pos x="connsiteX2" y="connsiteY2"/>
              </a:cxn>
              <a:cxn ang="3">
                <a:pos x="connsiteX3" y="connsiteY3"/>
              </a:cxn>
              <a:cxn ang="4">
                <a:pos x="connsiteX4" y="connsiteY4"/>
              </a:cxn>
              <a:cxn ang="5">
                <a:pos x="connsiteX5" y="connsiteY5"/>
              </a:cxn>
            </a:cxnLst>
            <a:rect l="l" t="t" r="r" b="b"/>
            <a:pathLst>
              <a:path w="6835190" h="644182">
                <a:moveTo>
                  <a:pt x="6668224" y="404964"/>
                </a:moveTo>
                <a:cubicBezTo>
                  <a:pt x="6668224" y="246964"/>
                  <a:pt x="6732004" y="103885"/>
                  <a:pt x="6835191" y="0"/>
                </a:cubicBezTo>
                <a:lnTo>
                  <a:pt x="0" y="0"/>
                </a:lnTo>
                <a:lnTo>
                  <a:pt x="0" y="644182"/>
                </a:lnTo>
                <a:lnTo>
                  <a:pt x="6720396" y="644182"/>
                </a:lnTo>
                <a:cubicBezTo>
                  <a:pt x="6686995" y="571334"/>
                  <a:pt x="6668224" y="490372"/>
                  <a:pt x="6668224" y="404964"/>
                </a:cubicBezTo>
              </a:path>
            </a:pathLst>
          </a:custGeom>
          <a:solidFill>
            <a:srgbClr val="053A98"/>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Text Placeholder 37"/>
          <p:cNvSpPr>
            <a:spLocks noGrp="1"/>
          </p:cNvSpPr>
          <p:nvPr>
            <p:ph type="body" sz="quarter" idx="19" hasCustomPrompt="1"/>
          </p:nvPr>
        </p:nvSpPr>
        <p:spPr>
          <a:xfrm>
            <a:off x="613558" y="150845"/>
            <a:ext cx="7836177" cy="344020"/>
          </a:xfrm>
          <a:prstGeom prst="rect">
            <a:avLst/>
          </a:prstGeom>
        </p:spPr>
        <p:txBody>
          <a:bodyPr vert="horz"/>
          <a:lstStyle>
            <a:lvl1pPr marL="0" indent="0">
              <a:buNone/>
              <a:defRPr sz="1467" b="1" baseline="0">
                <a:solidFill>
                  <a:schemeClr val="bg1"/>
                </a:solidFill>
              </a:defRPr>
            </a:lvl1pPr>
          </a:lstStyle>
          <a:p>
            <a:pPr lvl="0"/>
            <a:r>
              <a:rPr lang="pl-PL" dirty="0"/>
              <a:t>Kliknij aby dodać tytuł prezentacji</a:t>
            </a:r>
            <a:endParaRPr lang="en-US" dirty="0"/>
          </a:p>
        </p:txBody>
      </p:sp>
      <p:sp>
        <p:nvSpPr>
          <p:cNvPr id="12" name="Text Placeholder 39"/>
          <p:cNvSpPr>
            <a:spLocks noGrp="1"/>
          </p:cNvSpPr>
          <p:nvPr>
            <p:ph type="body" sz="quarter" idx="20" hasCustomPrompt="1"/>
          </p:nvPr>
        </p:nvSpPr>
        <p:spPr>
          <a:xfrm>
            <a:off x="613835" y="412539"/>
            <a:ext cx="7835900" cy="361244"/>
          </a:xfrm>
          <a:prstGeom prst="rect">
            <a:avLst/>
          </a:prstGeom>
        </p:spPr>
        <p:txBody>
          <a:bodyPr vert="horz"/>
          <a:lstStyle>
            <a:lvl1pPr marL="0" indent="0">
              <a:buNone/>
              <a:defRPr sz="1467" baseline="0">
                <a:solidFill>
                  <a:srgbClr val="FFFFFF"/>
                </a:solidFill>
              </a:defRPr>
            </a:lvl1pPr>
          </a:lstStyle>
          <a:p>
            <a:pPr lvl="0"/>
            <a:r>
              <a:rPr lang="en-US" dirty="0" err="1"/>
              <a:t>Kliknij</a:t>
            </a:r>
            <a:r>
              <a:rPr lang="en-US" dirty="0"/>
              <a:t> </a:t>
            </a:r>
            <a:r>
              <a:rPr lang="en-US" dirty="0" err="1"/>
              <a:t>aby</a:t>
            </a:r>
            <a:r>
              <a:rPr lang="en-US" dirty="0"/>
              <a:t> </a:t>
            </a:r>
            <a:r>
              <a:rPr lang="en-US" dirty="0" err="1"/>
              <a:t>dodać</a:t>
            </a:r>
            <a:r>
              <a:rPr lang="en-US" dirty="0"/>
              <a:t> </a:t>
            </a:r>
            <a:r>
              <a:rPr lang="en-US" dirty="0" err="1"/>
              <a:t>podtytuł</a:t>
            </a:r>
            <a:r>
              <a:rPr lang="en-US" dirty="0"/>
              <a:t> </a:t>
            </a:r>
            <a:r>
              <a:rPr lang="en-US" dirty="0" err="1"/>
              <a:t>prezentacji</a:t>
            </a:r>
            <a:endParaRPr lang="en-US" dirty="0"/>
          </a:p>
        </p:txBody>
      </p:sp>
      <p:sp>
        <p:nvSpPr>
          <p:cNvPr id="13" name="TextBox 12"/>
          <p:cNvSpPr txBox="1"/>
          <p:nvPr userDrawn="1"/>
        </p:nvSpPr>
        <p:spPr>
          <a:xfrm>
            <a:off x="726448" y="5980586"/>
            <a:ext cx="687485" cy="485069"/>
          </a:xfrm>
          <a:prstGeom prst="rect">
            <a:avLst/>
          </a:prstGeom>
          <a:noFill/>
        </p:spPr>
        <p:txBody>
          <a:bodyPr wrap="square" lIns="0" tIns="0" rIns="0" rtlCol="0">
            <a:spAutoFit/>
          </a:bodyPr>
          <a:lstStyle/>
          <a:p>
            <a:pPr>
              <a:lnSpc>
                <a:spcPts val="4000"/>
              </a:lnSpc>
              <a:tabLst/>
            </a:pPr>
            <a:fld id="{A7771732-3C82-1545-98DD-8255A4E3438A}" type="slidenum">
              <a:rPr lang="en-US" sz="1600" smtClean="0">
                <a:solidFill>
                  <a:srgbClr val="053A98"/>
                </a:solidFill>
                <a:latin typeface="Calibri" pitchFamily="18" charset="0"/>
                <a:cs typeface="Calibri" pitchFamily="18" charset="0"/>
              </a:rPr>
              <a:pPr>
                <a:lnSpc>
                  <a:spcPts val="4000"/>
                </a:lnSpc>
                <a:tabLst/>
              </a:pPr>
              <a:t>‹#›</a:t>
            </a:fld>
            <a:endParaRPr lang="en-US" sz="1600" err="1">
              <a:solidFill>
                <a:srgbClr val="053A98"/>
              </a:solidFill>
              <a:latin typeface="Calibri" pitchFamily="18" charset="0"/>
              <a:cs typeface="Calibri" pitchFamily="18" charset="0"/>
            </a:endParaRPr>
          </a:p>
        </p:txBody>
      </p:sp>
      <p:sp>
        <p:nvSpPr>
          <p:cNvPr id="17" name="Text Placeholder 17"/>
          <p:cNvSpPr>
            <a:spLocks noGrp="1"/>
          </p:cNvSpPr>
          <p:nvPr>
            <p:ph type="body" sz="quarter" idx="24" hasCustomPrompt="1"/>
          </p:nvPr>
        </p:nvSpPr>
        <p:spPr>
          <a:xfrm>
            <a:off x="613835" y="2856078"/>
            <a:ext cx="10765365" cy="3572001"/>
          </a:xfrm>
          <a:prstGeom prst="rect">
            <a:avLst/>
          </a:prstGeom>
        </p:spPr>
        <p:txBody>
          <a:bodyPr vert="horz"/>
          <a:lstStyle>
            <a:lvl1pPr marL="380990" indent="-380990">
              <a:buFont typeface="Wingdings" charset="2"/>
              <a:buChar char=""/>
              <a:defRPr sz="1867">
                <a:solidFill>
                  <a:srgbClr val="053A98"/>
                </a:solidFill>
              </a:defRPr>
            </a:lvl1pPr>
          </a:lstStyle>
          <a:p>
            <a:pPr lvl="0"/>
            <a:r>
              <a:rPr lang="pl-PL" dirty="0"/>
              <a:t>Kliknij aby dodać tekst</a:t>
            </a:r>
          </a:p>
          <a:p>
            <a:pPr lvl="0"/>
            <a:endParaRPr lang="pl-PL" dirty="0"/>
          </a:p>
          <a:p>
            <a:pPr lvl="0"/>
            <a:endParaRPr lang="en-US" dirty="0"/>
          </a:p>
        </p:txBody>
      </p:sp>
      <p:sp>
        <p:nvSpPr>
          <p:cNvPr id="18" name="Text Placeholder 19"/>
          <p:cNvSpPr>
            <a:spLocks noGrp="1"/>
          </p:cNvSpPr>
          <p:nvPr>
            <p:ph type="body" sz="quarter" idx="25" hasCustomPrompt="1"/>
          </p:nvPr>
        </p:nvSpPr>
        <p:spPr>
          <a:xfrm>
            <a:off x="613835" y="1608655"/>
            <a:ext cx="9410699" cy="1236133"/>
          </a:xfrm>
          <a:prstGeom prst="rect">
            <a:avLst/>
          </a:prstGeom>
        </p:spPr>
        <p:txBody>
          <a:bodyPr vert="horz"/>
          <a:lstStyle>
            <a:lvl1pPr marL="0" indent="0">
              <a:buNone/>
              <a:defRPr sz="3200" b="1">
                <a:solidFill>
                  <a:srgbClr val="053A98"/>
                </a:solidFill>
              </a:defRPr>
            </a:lvl1pPr>
          </a:lstStyle>
          <a:p>
            <a:pPr lvl="0"/>
            <a:r>
              <a:rPr lang="pl-PL" dirty="0"/>
              <a:t>Kliknij aby dodać tytuł</a:t>
            </a:r>
          </a:p>
        </p:txBody>
      </p:sp>
      <p:pic>
        <p:nvPicPr>
          <p:cNvPr id="10" name="Picture 9" descr="logo UMK poziom RGB.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13581" y="43483"/>
            <a:ext cx="2641793" cy="1104707"/>
          </a:xfrm>
          <a:prstGeom prst="rect">
            <a:avLst/>
          </a:prstGeom>
        </p:spPr>
      </p:pic>
    </p:spTree>
    <p:extLst>
      <p:ext uri="{BB962C8B-B14F-4D97-AF65-F5344CB8AC3E}">
        <p14:creationId xmlns:p14="http://schemas.microsoft.com/office/powerpoint/2010/main" val="2051423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4448A6-7F20-7D48-03C4-D14FBAF5E5D9}"/>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6112430-2CE6-128A-07D0-965AC052B972}"/>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DCE78A2-D3FD-D473-0E31-D7B2934322B7}"/>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5" name="Symbol zastępczy stopki 4">
            <a:extLst>
              <a:ext uri="{FF2B5EF4-FFF2-40B4-BE49-F238E27FC236}">
                <a16:creationId xmlns:a16="http://schemas.microsoft.com/office/drawing/2014/main" id="{3B48D436-D85E-31A5-A907-55C6E317A181}"/>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25F94A2-F8E7-EBE9-31A3-AE0F5D7544B5}"/>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437820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12E073-7A27-1846-78D7-015F5616622D}"/>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8246974E-567C-6B9F-B481-EDEF6F879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A4878AEB-AB8F-721F-8856-16A86BCFD5EB}"/>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5" name="Symbol zastępczy stopki 4">
            <a:extLst>
              <a:ext uri="{FF2B5EF4-FFF2-40B4-BE49-F238E27FC236}">
                <a16:creationId xmlns:a16="http://schemas.microsoft.com/office/drawing/2014/main" id="{2B583067-420C-1388-68F1-DAA1590BA93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9B4807F-EFB9-EF87-0EFC-1DE4B7EA706F}"/>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104657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987B3E-ED7C-914C-3F1F-1B696D7BCD7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694A0FB-EC38-6569-04B4-C9223D116C9A}"/>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72040516-5429-1FE7-83D3-4C3211967055}"/>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5AA1C861-79A4-CC2C-573F-F169052C7220}"/>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6" name="Symbol zastępczy stopki 5">
            <a:extLst>
              <a:ext uri="{FF2B5EF4-FFF2-40B4-BE49-F238E27FC236}">
                <a16:creationId xmlns:a16="http://schemas.microsoft.com/office/drawing/2014/main" id="{D12577DE-197D-59D0-8944-B1765CBE6CB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335BD17-5F65-FA24-FA06-A6D3E967FE37}"/>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1941168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92FE6D-4DD0-2292-A540-8F6E0B352D08}"/>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03435938-F48A-9D22-C751-CE8C60BFCB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E3EC1B5F-C22F-6600-64EC-A2EC4E82C1A1}"/>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AEF3610-A25C-D3E9-AF82-6C250E4638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1FDF1746-AA78-0C2C-DE17-2663241E25D0}"/>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4CBF9747-5666-A8BA-820E-6C3CD5497E43}"/>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8" name="Symbol zastępczy stopki 7">
            <a:extLst>
              <a:ext uri="{FF2B5EF4-FFF2-40B4-BE49-F238E27FC236}">
                <a16:creationId xmlns:a16="http://schemas.microsoft.com/office/drawing/2014/main" id="{ED307429-1478-9B27-97F0-79F152003E66}"/>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D999D605-BCF7-EE62-0333-726C7E6AA8CB}"/>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2469292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C18B403-44BD-4EE3-2536-2476E13F31EC}"/>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67973425-EB5F-FFA0-4B16-2930FB23723E}"/>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4" name="Symbol zastępczy stopki 3">
            <a:extLst>
              <a:ext uri="{FF2B5EF4-FFF2-40B4-BE49-F238E27FC236}">
                <a16:creationId xmlns:a16="http://schemas.microsoft.com/office/drawing/2014/main" id="{0672D0B9-7D77-4CE2-5151-B21945E6C21E}"/>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5EBCCDF8-28DE-9610-7D14-063041BBA9F6}"/>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205653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F9CC71FA-0A10-F9C9-B616-AED31BFFAAE0}"/>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3" name="Symbol zastępczy stopki 2">
            <a:extLst>
              <a:ext uri="{FF2B5EF4-FFF2-40B4-BE49-F238E27FC236}">
                <a16:creationId xmlns:a16="http://schemas.microsoft.com/office/drawing/2014/main" id="{D30817F1-50F7-9DDA-1F44-4F9068AB6678}"/>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DBEEFEAB-C032-91EB-A386-7CF290E513D5}"/>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2854196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C9CC29-5523-8684-A316-98D381C7AC1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459DC927-E04D-47DC-F550-24C33E3FAF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C116FC51-36B3-BE2F-50D5-7BE792209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CB2825D-53F7-382B-30FC-BAFE2C97497C}"/>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6" name="Symbol zastępczy stopki 5">
            <a:extLst>
              <a:ext uri="{FF2B5EF4-FFF2-40B4-BE49-F238E27FC236}">
                <a16:creationId xmlns:a16="http://schemas.microsoft.com/office/drawing/2014/main" id="{8A56930E-0E84-145F-D298-2A06139EC65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ED9CD14-79A0-C566-BA60-F5079E3AA0C8}"/>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418326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866BBC-28CE-FC88-0251-F553CA6FA36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2A2C9AA9-3F41-F0FE-A0F7-7475A3634E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0D4A2C42-0A89-FEBC-8B7F-5CB72D1041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251AA6D4-7C1A-947B-3ACA-F00E4F4AAB34}"/>
              </a:ext>
            </a:extLst>
          </p:cNvPr>
          <p:cNvSpPr>
            <a:spLocks noGrp="1"/>
          </p:cNvSpPr>
          <p:nvPr>
            <p:ph type="dt" sz="half" idx="10"/>
          </p:nvPr>
        </p:nvSpPr>
        <p:spPr/>
        <p:txBody>
          <a:bodyPr/>
          <a:lstStyle/>
          <a:p>
            <a:fld id="{D8485308-F3DC-0447-BCDD-49C538917999}" type="datetimeFigureOut">
              <a:rPr lang="pl-PL" smtClean="0"/>
              <a:t>24.03.2025</a:t>
            </a:fld>
            <a:endParaRPr lang="pl-PL"/>
          </a:p>
        </p:txBody>
      </p:sp>
      <p:sp>
        <p:nvSpPr>
          <p:cNvPr id="6" name="Symbol zastępczy stopki 5">
            <a:extLst>
              <a:ext uri="{FF2B5EF4-FFF2-40B4-BE49-F238E27FC236}">
                <a16:creationId xmlns:a16="http://schemas.microsoft.com/office/drawing/2014/main" id="{0FE2E2B6-7D8C-94D2-961C-239643EE485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BC0232E-8BC3-EA10-4325-12241F43DB42}"/>
              </a:ext>
            </a:extLst>
          </p:cNvPr>
          <p:cNvSpPr>
            <a:spLocks noGrp="1"/>
          </p:cNvSpPr>
          <p:nvPr>
            <p:ph type="sldNum" sz="quarter" idx="12"/>
          </p:nvPr>
        </p:nvSpPr>
        <p:spPr/>
        <p:txBody>
          <a:bodyPr/>
          <a:lstStyle/>
          <a:p>
            <a:fld id="{EA15AF5F-68D5-4945-A0BA-3D4BB058C30F}" type="slidenum">
              <a:rPr lang="pl-PL" smtClean="0"/>
              <a:t>‹#›</a:t>
            </a:fld>
            <a:endParaRPr lang="pl-PL"/>
          </a:p>
        </p:txBody>
      </p:sp>
    </p:spTree>
    <p:extLst>
      <p:ext uri="{BB962C8B-B14F-4D97-AF65-F5344CB8AC3E}">
        <p14:creationId xmlns:p14="http://schemas.microsoft.com/office/powerpoint/2010/main" val="1992127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C4CD8D2-922A-8BFD-5BEE-BFC39DD175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93834012-D0E8-F0E5-DF4E-4B2EAB39EC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7228F95-F3C8-6FC4-6CC7-D719C22CF3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485308-F3DC-0447-BCDD-49C538917999}" type="datetimeFigureOut">
              <a:rPr lang="pl-PL" smtClean="0"/>
              <a:t>24.03.2025</a:t>
            </a:fld>
            <a:endParaRPr lang="pl-PL"/>
          </a:p>
        </p:txBody>
      </p:sp>
      <p:sp>
        <p:nvSpPr>
          <p:cNvPr id="5" name="Symbol zastępczy stopki 4">
            <a:extLst>
              <a:ext uri="{FF2B5EF4-FFF2-40B4-BE49-F238E27FC236}">
                <a16:creationId xmlns:a16="http://schemas.microsoft.com/office/drawing/2014/main" id="{37398BC5-0DFE-CD4B-6FFE-71DD9293C8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18F5FABD-027E-DEE5-2894-D2A50951A4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5AF5F-68D5-4945-A0BA-3D4BB058C30F}" type="slidenum">
              <a:rPr lang="pl-PL" smtClean="0"/>
              <a:t>‹#›</a:t>
            </a:fld>
            <a:endParaRPr lang="pl-PL"/>
          </a:p>
        </p:txBody>
      </p:sp>
    </p:spTree>
    <p:extLst>
      <p:ext uri="{BB962C8B-B14F-4D97-AF65-F5344CB8AC3E}">
        <p14:creationId xmlns:p14="http://schemas.microsoft.com/office/powerpoint/2010/main" val="912789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2"/>
          </p:nvPr>
        </p:nvSpPr>
        <p:spPr>
          <a:xfrm>
            <a:off x="0" y="4535844"/>
            <a:ext cx="8007927" cy="1532448"/>
          </a:xfrm>
        </p:spPr>
        <p:txBody>
          <a:bodyPr>
            <a:normAutofit/>
          </a:bodyPr>
          <a:lstStyle/>
          <a:p>
            <a:r>
              <a:rPr lang="en-US" sz="2000" dirty="0"/>
              <a:t>prof. UMK, dr hab. Monika Wałachowska</a:t>
            </a:r>
          </a:p>
          <a:p>
            <a:r>
              <a:rPr lang="en-US" sz="2000" dirty="0"/>
              <a:t>Katedra Prawa </a:t>
            </a:r>
            <a:r>
              <a:rPr lang="en-US" sz="2000" dirty="0" err="1"/>
              <a:t>Ubezpieczeniowego</a:t>
            </a:r>
            <a:endParaRPr lang="en-US" sz="2000" dirty="0"/>
          </a:p>
          <a:p>
            <a:r>
              <a:rPr lang="en-US" sz="2000" dirty="0"/>
              <a:t> </a:t>
            </a:r>
            <a:r>
              <a:rPr lang="en-US" sz="2000" dirty="0" err="1"/>
              <a:t>Medycznego</a:t>
            </a:r>
            <a:r>
              <a:rPr lang="en-US" sz="2000" dirty="0"/>
              <a:t> </a:t>
            </a:r>
            <a:r>
              <a:rPr lang="en-US" sz="2000" dirty="0" err="1"/>
              <a:t>WPiA</a:t>
            </a:r>
            <a:r>
              <a:rPr lang="en-US" sz="2000" dirty="0"/>
              <a:t> UMK</a:t>
            </a:r>
          </a:p>
          <a:p>
            <a:endParaRPr lang="en-US" sz="2000" dirty="0"/>
          </a:p>
        </p:txBody>
      </p:sp>
      <p:sp>
        <p:nvSpPr>
          <p:cNvPr id="5" name="Title 4"/>
          <p:cNvSpPr>
            <a:spLocks noGrp="1"/>
          </p:cNvSpPr>
          <p:nvPr>
            <p:ph type="title"/>
          </p:nvPr>
        </p:nvSpPr>
        <p:spPr>
          <a:xfrm>
            <a:off x="620184" y="2103554"/>
            <a:ext cx="6340587" cy="1532448"/>
          </a:xfrm>
        </p:spPr>
        <p:txBody>
          <a:bodyPr/>
          <a:lstStyle/>
          <a:p>
            <a:r>
              <a:rPr lang="pl-PL" i="1">
                <a:solidFill>
                  <a:srgbClr val="7030A0"/>
                </a:solidFill>
                <a:effectLst/>
                <a:latin typeface="Cabin"/>
              </a:rPr>
              <a:t>Pojęcie ruchu pojazdu w orzecznictwie TSUE</a:t>
            </a:r>
            <a:endParaRPr lang="en-US" i="1">
              <a:solidFill>
                <a:srgbClr val="7030A0"/>
              </a:solidFill>
            </a:endParaRPr>
          </a:p>
        </p:txBody>
      </p:sp>
      <p:pic>
        <p:nvPicPr>
          <p:cNvPr id="3" name="Obraz 2">
            <a:extLst>
              <a:ext uri="{FF2B5EF4-FFF2-40B4-BE49-F238E27FC236}">
                <a16:creationId xmlns:a16="http://schemas.microsoft.com/office/drawing/2014/main" id="{EC41CF07-B862-10B7-7680-B0D8A1B9AF65}"/>
              </a:ext>
            </a:extLst>
          </p:cNvPr>
          <p:cNvPicPr>
            <a:picLocks noChangeAspect="1"/>
          </p:cNvPicPr>
          <p:nvPr/>
        </p:nvPicPr>
        <p:blipFill>
          <a:blip r:embed="rId2"/>
          <a:stretch>
            <a:fillRect/>
          </a:stretch>
        </p:blipFill>
        <p:spPr>
          <a:xfrm>
            <a:off x="3530600" y="5545832"/>
            <a:ext cx="4198938" cy="1312168"/>
          </a:xfrm>
          <a:prstGeom prst="rect">
            <a:avLst/>
          </a:prstGeom>
        </p:spPr>
      </p:pic>
    </p:spTree>
    <p:extLst>
      <p:ext uri="{BB962C8B-B14F-4D97-AF65-F5344CB8AC3E}">
        <p14:creationId xmlns:p14="http://schemas.microsoft.com/office/powerpoint/2010/main" val="3113890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B4E9BE-25F0-BBD9-0031-D64B3F969C19}"/>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E3AE0A7B-7CED-0BD2-5A71-2AEBB88432D8}"/>
              </a:ext>
            </a:extLst>
          </p:cNvPr>
          <p:cNvSpPr>
            <a:spLocks noGrp="1"/>
          </p:cNvSpPr>
          <p:nvPr>
            <p:ph type="body" sz="quarter" idx="24"/>
          </p:nvPr>
        </p:nvSpPr>
        <p:spPr>
          <a:xfrm>
            <a:off x="113774" y="885826"/>
            <a:ext cx="12078226" cy="5821328"/>
          </a:xfrm>
        </p:spPr>
        <p:txBody>
          <a:bodyPr>
            <a:noAutofit/>
          </a:bodyPr>
          <a:lstStyle/>
          <a:p>
            <a:pPr>
              <a:buNone/>
            </a:pPr>
            <a:endParaRPr lang="en-US" sz="2000" dirty="0">
              <a:latin typeface="Calibri" panose="020F0502020204030204" pitchFamily="34" charset="0"/>
              <a:cs typeface="Calibri" panose="020F0502020204030204" pitchFamily="34" charset="0"/>
            </a:endParaRPr>
          </a:p>
          <a:p>
            <a:pPr marL="360045" indent="-342265" algn="just">
              <a:spcAft>
                <a:spcPts val="1200"/>
              </a:spcAft>
              <a:buFont typeface="Arial" panose="020B0604020202020204" pitchFamily="34" charset="0"/>
              <a:buChar char="•"/>
            </a:pPr>
            <a:r>
              <a:rPr lang="pl-PL" sz="1800" b="1" i="0" dirty="0">
                <a:solidFill>
                  <a:srgbClr val="000000"/>
                </a:solidFill>
                <a:effectLst/>
                <a:latin typeface="Calibri" panose="020F0502020204030204" pitchFamily="34" charset="0"/>
                <a:cs typeface="Calibri" panose="020F0502020204030204" pitchFamily="34" charset="0"/>
              </a:rPr>
              <a:t>Supremo </a:t>
            </a:r>
            <a:r>
              <a:rPr lang="pl-PL" sz="1800" b="1" i="0" dirty="0" err="1">
                <a:solidFill>
                  <a:srgbClr val="000000"/>
                </a:solidFill>
                <a:effectLst/>
                <a:latin typeface="Calibri" panose="020F0502020204030204" pitchFamily="34" charset="0"/>
                <a:cs typeface="Calibri" panose="020F0502020204030204" pitchFamily="34" charset="0"/>
              </a:rPr>
              <a:t>Tribunal</a:t>
            </a:r>
            <a:r>
              <a:rPr lang="pl-PL" sz="1800" b="1" i="0" dirty="0">
                <a:solidFill>
                  <a:srgbClr val="000000"/>
                </a:solidFill>
                <a:effectLst/>
                <a:latin typeface="Calibri" panose="020F0502020204030204" pitchFamily="34" charset="0"/>
                <a:cs typeface="Calibri" panose="020F0502020204030204" pitchFamily="34" charset="0"/>
              </a:rPr>
              <a:t> de </a:t>
            </a:r>
            <a:r>
              <a:rPr lang="pl-PL" sz="1800" b="1" i="0" dirty="0" err="1">
                <a:solidFill>
                  <a:srgbClr val="000000"/>
                </a:solidFill>
                <a:effectLst/>
                <a:latin typeface="Calibri" panose="020F0502020204030204" pitchFamily="34" charset="0"/>
                <a:cs typeface="Calibri" panose="020F0502020204030204" pitchFamily="34" charset="0"/>
              </a:rPr>
              <a:t>Justiça</a:t>
            </a:r>
            <a:r>
              <a:rPr lang="pl-PL" sz="1800" b="1" i="0" dirty="0">
                <a:solidFill>
                  <a:srgbClr val="000000"/>
                </a:solidFill>
                <a:effectLst/>
                <a:latin typeface="Calibri" panose="020F0502020204030204" pitchFamily="34" charset="0"/>
                <a:cs typeface="Calibri" panose="020F0502020204030204" pitchFamily="34" charset="0"/>
              </a:rPr>
              <a:t> w wyroku z dnia 17 grudnia 2015 r., wydanym w sprawie, w której ciągnik rolniczy, który spowodował wypadek o skutkach śmiertelnych, był w momencie tego wypadku unieruchomiony, a włączona była jedynie przyłączona do tego ciągnika młocarnia, orzekł, że </a:t>
            </a:r>
            <a:r>
              <a:rPr lang="pl-PL" sz="1800" b="1" i="0" u="sng" dirty="0">
                <a:solidFill>
                  <a:srgbClr val="000000"/>
                </a:solidFill>
                <a:effectLst/>
                <a:latin typeface="Calibri" panose="020F0502020204030204" pitchFamily="34" charset="0"/>
                <a:cs typeface="Calibri" panose="020F0502020204030204" pitchFamily="34" charset="0"/>
              </a:rPr>
              <a:t>w zakresie, w jakim, po pierwsze, rzeczony ciągnik nie był w ruchu lub nie był używany w celu poruszania się, a po drugie, jego jedyna funkcja w momencie wystąpienia szkody polegała na utrzymaniu w ruchu młocarni, taki wypadek nie może być uznany za „wypadek w ruchu drogowym”.</a:t>
            </a:r>
          </a:p>
          <a:p>
            <a:pPr marL="360045" indent="-342265" algn="just">
              <a:lnSpc>
                <a:spcPct val="10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Sąd odsyłający zauważył ponadto, że w wyroku z dnia 4 września 2014 r., </a:t>
            </a:r>
            <a:r>
              <a:rPr lang="pl-PL" sz="1800" b="0" i="0" dirty="0" err="1">
                <a:solidFill>
                  <a:srgbClr val="000000"/>
                </a:solidFill>
                <a:effectLst/>
                <a:latin typeface="Calibri" panose="020F0502020204030204" pitchFamily="34" charset="0"/>
                <a:cs typeface="Calibri" panose="020F0502020204030204" pitchFamily="34" charset="0"/>
              </a:rPr>
              <a:t>Vnuk</a:t>
            </a:r>
            <a:r>
              <a:rPr lang="pl-PL" sz="1800" b="0" i="0" dirty="0">
                <a:solidFill>
                  <a:srgbClr val="000000"/>
                </a:solidFill>
                <a:effectLst/>
                <a:latin typeface="Calibri" panose="020F0502020204030204" pitchFamily="34" charset="0"/>
                <a:cs typeface="Calibri" panose="020F0502020204030204" pitchFamily="34" charset="0"/>
              </a:rPr>
              <a:t> (C‑162/13, EU:C:2014:2146), dotyczącym manewru cofania wykonywanego przez ciągnik rolniczy, Trybunał orzekł, że pojęcie „ruchu pojazdów” obejmuje każde użytkowanie pojazdu, które jest zgodne z normalną funkcją tego pojazdu. Okoliczności faktyczne sprawy zakończonej tym wyrokiem pozwalały przyjąć, że normalną funkcją pojazdu jest poruszanie się.</a:t>
            </a:r>
          </a:p>
          <a:p>
            <a:pPr marL="360045" indent="-342265" algn="just">
              <a:lnSpc>
                <a:spcPct val="150000"/>
              </a:lnSpc>
              <a:spcAft>
                <a:spcPts val="1200"/>
              </a:spcAft>
              <a:buNone/>
            </a:pPr>
            <a:r>
              <a:rPr lang="pl-PL" sz="1800" b="0" i="1" u="sng" dirty="0">
                <a:solidFill>
                  <a:srgbClr val="000000"/>
                </a:solidFill>
                <a:effectLst/>
                <a:latin typeface="Calibri" panose="020F0502020204030204" pitchFamily="34" charset="0"/>
                <a:cs typeface="Calibri" panose="020F0502020204030204" pitchFamily="34" charset="0"/>
              </a:rPr>
              <a:t> Jednakże Trybunał nie zajął dotychczas stanowiska w kwestii, czy pojęcie „ruchu pojazdów” obejmuje również wykorzystywanie pojazdu jako urządzenia generującego siłę napędową, bez wprawiania w ruch samego pojazdu</a:t>
            </a:r>
            <a:r>
              <a:rPr lang="pl-PL" sz="1800" b="0" i="0" dirty="0">
                <a:solidFill>
                  <a:srgbClr val="000000"/>
                </a:solidFill>
                <a:effectLst/>
                <a:latin typeface="Calibri" panose="020F0502020204030204" pitchFamily="34" charset="0"/>
                <a:cs typeface="Calibri" panose="020F0502020204030204" pitchFamily="34" charset="0"/>
              </a:rPr>
              <a:t>.</a:t>
            </a:r>
          </a:p>
          <a:p>
            <a:pPr marL="17780" indent="0" algn="just">
              <a:lnSpc>
                <a:spcPct val="100000"/>
              </a:lnSpc>
              <a:spcAft>
                <a:spcPts val="1200"/>
              </a:spcAft>
              <a:buNone/>
            </a:pPr>
            <a:r>
              <a:rPr lang="pl-PL" sz="1800" b="0" i="0" dirty="0">
                <a:solidFill>
                  <a:srgbClr val="000000"/>
                </a:solidFill>
                <a:effectLst/>
                <a:latin typeface="Calibri" panose="020F0502020204030204" pitchFamily="34" charset="0"/>
                <a:cs typeface="Calibri" panose="020F0502020204030204" pitchFamily="34" charset="0"/>
              </a:rPr>
              <a:t>Tymczasem istnieją pojazdy „mieszane”, które mogą być wykorzystywane zarówno jako środki transportu, jak i wyłącznie jako urządzenia generujące siłę napędową, a które jako takie mogą powodować szkody po stronie osób trzecich nie tylko w czasie ruchu, ale również w czasie wykorzystywania ich na postoju jako urządzenia generującego siłę napędową</a:t>
            </a:r>
            <a:endParaRPr lang="pl-PL" sz="2000" b="0" i="0" dirty="0">
              <a:solidFill>
                <a:srgbClr val="000000"/>
              </a:solidFill>
              <a:effectLst/>
              <a:latin typeface="Calibri" panose="020F0502020204030204" pitchFamily="34" charset="0"/>
              <a:cs typeface="Calibri" panose="020F0502020204030204" pitchFamily="34" charset="0"/>
            </a:endParaRPr>
          </a:p>
        </p:txBody>
      </p:sp>
      <p:sp>
        <p:nvSpPr>
          <p:cNvPr id="10" name="Text Placeholder 9">
            <a:extLst>
              <a:ext uri="{FF2B5EF4-FFF2-40B4-BE49-F238E27FC236}">
                <a16:creationId xmlns:a16="http://schemas.microsoft.com/office/drawing/2014/main" id="{694C9E49-0444-028F-48E8-E6B851DF18E5}"/>
              </a:ext>
            </a:extLst>
          </p:cNvPr>
          <p:cNvSpPr>
            <a:spLocks noGrp="1"/>
          </p:cNvSpPr>
          <p:nvPr>
            <p:ph type="body" sz="quarter" idx="25"/>
          </p:nvPr>
        </p:nvSpPr>
        <p:spPr>
          <a:xfrm>
            <a:off x="113774" y="150846"/>
            <a:ext cx="8544452" cy="620679"/>
          </a:xfrm>
        </p:spPr>
        <p:txBody>
          <a:bodyPr>
            <a:normAutofit fontScale="85000" lnSpcReduction="10000"/>
          </a:bodyPr>
          <a:lstStyle/>
          <a:p>
            <a:r>
              <a:rPr lang="en-US" dirty="0" err="1">
                <a:solidFill>
                  <a:srgbClr val="FFFF00"/>
                </a:solidFill>
              </a:rPr>
              <a:t>Sprawa</a:t>
            </a:r>
            <a:r>
              <a:rPr lang="en-US" dirty="0">
                <a:solidFill>
                  <a:srgbClr val="FFFF00"/>
                </a:solidFill>
              </a:rPr>
              <a:t> C-514/16 </a:t>
            </a:r>
            <a:r>
              <a:rPr lang="en-US" i="1" dirty="0">
                <a:solidFill>
                  <a:srgbClr val="FFFF00"/>
                </a:solidFill>
              </a:rPr>
              <a:t>(Rodrigues de Andrade) </a:t>
            </a:r>
            <a:r>
              <a:rPr lang="en-US" dirty="0">
                <a:solidFill>
                  <a:srgbClr val="FFFF00"/>
                </a:solidFill>
              </a:rPr>
              <a:t>[</a:t>
            </a:r>
            <a:r>
              <a:rPr lang="en-US" dirty="0" err="1">
                <a:solidFill>
                  <a:srgbClr val="FFFF00"/>
                </a:solidFill>
              </a:rPr>
              <a:t>Portugalia</a:t>
            </a:r>
            <a:r>
              <a:rPr lang="en-US" dirty="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1197293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614CFD-744C-11CD-0497-BBD2597ABD33}"/>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D6C589A2-62E7-5EE1-8E18-5060EC94C6FB}"/>
              </a:ext>
            </a:extLst>
          </p:cNvPr>
          <p:cNvSpPr>
            <a:spLocks noGrp="1"/>
          </p:cNvSpPr>
          <p:nvPr>
            <p:ph type="body" sz="quarter" idx="24"/>
          </p:nvPr>
        </p:nvSpPr>
        <p:spPr>
          <a:xfrm>
            <a:off x="113774" y="1057274"/>
            <a:ext cx="12078226" cy="5649879"/>
          </a:xfrm>
        </p:spPr>
        <p:txBody>
          <a:bodyPr>
            <a:noAutofit/>
          </a:bodyPr>
          <a:lstStyle/>
          <a:p>
            <a:pPr marL="360045" indent="-342265" algn="just">
              <a:lnSpc>
                <a:spcPct val="100000"/>
              </a:lnSpc>
              <a:spcAft>
                <a:spcPts val="1200"/>
              </a:spcAft>
              <a:buNone/>
            </a:pPr>
            <a:r>
              <a:rPr lang="pl-PL" sz="1800" b="0" i="0" dirty="0">
                <a:solidFill>
                  <a:srgbClr val="000000"/>
                </a:solidFill>
                <a:effectLst/>
                <a:latin typeface="Calibri" panose="020F0502020204030204" pitchFamily="34" charset="0"/>
                <a:cs typeface="Calibri" panose="020F0502020204030204" pitchFamily="34" charset="0"/>
                <a:sym typeface="Wingdings" pitchFamily="2" charset="2"/>
              </a:rPr>
              <a:t> </a:t>
            </a:r>
            <a:r>
              <a:rPr lang="pl-PL" sz="1800" b="0" i="0" dirty="0">
                <a:solidFill>
                  <a:srgbClr val="000000"/>
                </a:solidFill>
                <a:effectLst/>
                <a:latin typeface="Calibri" panose="020F0502020204030204" pitchFamily="34" charset="0"/>
                <a:cs typeface="Calibri" panose="020F0502020204030204" pitchFamily="34" charset="0"/>
              </a:rPr>
              <a:t>Sąd odsyłający zastanawiał się zatem, czy w świetle zarówno przyjętego w przepisach Unii dotyczących obowiązkowego ubezpieczenia celu w postaci ochrony ofiar wypadków, jak i konieczności zapewnienia jednolitego stosowania prawa Unii, uzasadnione jest wyłączenie z zakresu zastosowania pojęcia „ruchu pojazdów” przypadku pojazdu na postoju, wykorzystywanego w jego normalnej funkcji urządzenia generującego siłę napędową przeznaczoną do wykonania innej pracy, w sytuacji gdy takie wykorzystanie może być przyczyną poważnych, a nawet śmiertelnych w skutkach wypadków.</a:t>
            </a:r>
          </a:p>
          <a:p>
            <a:pPr algn="just">
              <a:lnSpc>
                <a:spcPct val="100000"/>
              </a:lnSpc>
              <a:buNone/>
            </a:pPr>
            <a:br>
              <a:rPr lang="pl-PL" sz="1600" dirty="0">
                <a:latin typeface="Calibri" panose="020F0502020204030204" pitchFamily="34" charset="0"/>
                <a:cs typeface="Calibri" panose="020F0502020204030204" pitchFamily="34" charset="0"/>
              </a:rPr>
            </a:br>
            <a:r>
              <a:rPr lang="en-US" sz="2000" dirty="0" err="1">
                <a:latin typeface="Calibri" panose="020F0502020204030204" pitchFamily="34" charset="0"/>
                <a:cs typeface="Calibri" panose="020F0502020204030204" pitchFamily="34" charset="0"/>
              </a:rPr>
              <a:t>Trybunał</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ciągnik</a:t>
            </a:r>
            <a:r>
              <a:rPr lang="en-US" sz="2000" dirty="0">
                <a:latin typeface="Calibri" panose="020F0502020204030204" pitchFamily="34" charset="0"/>
                <a:cs typeface="Calibri" panose="020F0502020204030204" pitchFamily="34" charset="0"/>
              </a:rPr>
              <a:t> jest “</a:t>
            </a:r>
            <a:r>
              <a:rPr lang="en-US" sz="2000" dirty="0" err="1">
                <a:latin typeface="Calibri" panose="020F0502020204030204" pitchFamily="34" charset="0"/>
                <a:cs typeface="Calibri" panose="020F0502020204030204" pitchFamily="34" charset="0"/>
              </a:rPr>
              <a:t>pojazdem</a:t>
            </a:r>
            <a:r>
              <a:rPr lang="en-US" sz="2000" dirty="0">
                <a:latin typeface="Calibri" panose="020F0502020204030204" pitchFamily="34" charset="0"/>
                <a:cs typeface="Calibri" panose="020F0502020204030204" pitchFamily="34" charset="0"/>
              </a:rPr>
              <a:t>” w </a:t>
            </a:r>
            <a:r>
              <a:rPr lang="en-US" sz="2000" dirty="0" err="1">
                <a:latin typeface="Calibri" panose="020F0502020204030204" pitchFamily="34" charset="0"/>
                <a:cs typeface="Calibri" panose="020F0502020204030204" pitchFamily="34" charset="0"/>
              </a:rPr>
              <a:t>rozumieniu</a:t>
            </a:r>
            <a:r>
              <a:rPr lang="en-US" sz="2000" dirty="0">
                <a:latin typeface="Calibri" panose="020F0502020204030204" pitchFamily="34" charset="0"/>
                <a:cs typeface="Calibri" panose="020F0502020204030204" pitchFamily="34" charset="0"/>
              </a:rPr>
              <a:t> </a:t>
            </a:r>
            <a:r>
              <a:rPr lang="en-US" sz="2000" dirty="0" err="1">
                <a:latin typeface="Calibri" panose="020F0502020204030204" pitchFamily="34" charset="0"/>
                <a:cs typeface="Calibri" panose="020F0502020204030204" pitchFamily="34" charset="0"/>
              </a:rPr>
              <a:t>Dyrektywy</a:t>
            </a:r>
            <a:endParaRPr lang="en-US" sz="2000" dirty="0">
              <a:latin typeface="Calibri" panose="020F0502020204030204" pitchFamily="34" charset="0"/>
              <a:cs typeface="Calibri" panose="020F0502020204030204" pitchFamily="34" charset="0"/>
            </a:endParaRPr>
          </a:p>
          <a:p>
            <a:pPr algn="just">
              <a:lnSpc>
                <a:spcPct val="100000"/>
              </a:lnSpc>
              <a:buNone/>
            </a:pPr>
            <a:r>
              <a:rPr lang="pl-PL" sz="1800" dirty="0">
                <a:solidFill>
                  <a:srgbClr val="000000"/>
                </a:solidFill>
                <a:latin typeface="Calibri" panose="020F0502020204030204" pitchFamily="34" charset="0"/>
                <a:cs typeface="Calibri" panose="020F0502020204030204" pitchFamily="34" charset="0"/>
              </a:rPr>
              <a:t>	</a:t>
            </a:r>
            <a:r>
              <a:rPr lang="pl-PL" sz="1800" dirty="0">
                <a:solidFill>
                  <a:srgbClr val="000000"/>
                </a:solidFill>
                <a:latin typeface="Calibri" panose="020F0502020204030204" pitchFamily="34" charset="0"/>
                <a:cs typeface="Calibri" panose="020F0502020204030204" pitchFamily="34" charset="0"/>
                <a:sym typeface="Wingdings" pitchFamily="2" charset="2"/>
              </a:rPr>
              <a:t> </a:t>
            </a:r>
            <a:r>
              <a:rPr lang="pl-PL" sz="1800" b="0" i="0" dirty="0">
                <a:solidFill>
                  <a:srgbClr val="000000"/>
                </a:solidFill>
                <a:effectLst/>
                <a:latin typeface="Calibri" panose="020F0502020204030204" pitchFamily="34" charset="0"/>
                <a:cs typeface="Calibri" panose="020F0502020204030204" pitchFamily="34" charset="0"/>
              </a:rPr>
              <a:t>zakres pojęcia „ruchu pojazdów” nie zależy od cech fizycznych czy rzeźby terenu, na którym pojazd mechaniczny jest używany</a:t>
            </a:r>
            <a:endParaRPr lang="pl-PL" sz="1800" dirty="0">
              <a:solidFill>
                <a:srgbClr val="000000"/>
              </a:solidFill>
              <a:latin typeface="Calibri" panose="020F0502020204030204" pitchFamily="34" charset="0"/>
              <a:cs typeface="Calibri" panose="020F0502020204030204" pitchFamily="34" charset="0"/>
            </a:endParaRPr>
          </a:p>
          <a:p>
            <a:pPr algn="just">
              <a:lnSpc>
                <a:spcPct val="100000"/>
              </a:lnSpc>
              <a:buNone/>
            </a:pPr>
            <a:r>
              <a:rPr lang="pl-PL" sz="1800" b="0" i="0" dirty="0">
                <a:solidFill>
                  <a:srgbClr val="000000"/>
                </a:solidFill>
                <a:effectLst/>
                <a:highlight>
                  <a:srgbClr val="FFFF00"/>
                </a:highlight>
                <a:latin typeface="Calibri" panose="020F0502020204030204" pitchFamily="34" charset="0"/>
                <a:cs typeface="Calibri" panose="020F0502020204030204" pitchFamily="34" charset="0"/>
              </a:rPr>
              <a:t>Ale</a:t>
            </a:r>
            <a:r>
              <a:rPr lang="pl-PL" sz="1800" b="0" i="0" dirty="0">
                <a:solidFill>
                  <a:srgbClr val="000000"/>
                </a:solidFill>
                <a:effectLst/>
                <a:latin typeface="Calibri" panose="020F0502020204030204" pitchFamily="34" charset="0"/>
                <a:cs typeface="Calibri" panose="020F0502020204030204" pitchFamily="34" charset="0"/>
              </a:rPr>
              <a:t>: </a:t>
            </a:r>
            <a:r>
              <a:rPr lang="pl-PL" sz="1800" b="0" i="0" dirty="0">
                <a:solidFill>
                  <a:srgbClr val="000000"/>
                </a:solidFill>
                <a:effectLst/>
                <a:latin typeface="Calibri" panose="020F0502020204030204" pitchFamily="34" charset="0"/>
                <a:cs typeface="Calibri" panose="020F0502020204030204" pitchFamily="34" charset="0"/>
                <a:sym typeface="Wingdings" pitchFamily="2" charset="2"/>
              </a:rPr>
              <a:t> </a:t>
            </a:r>
            <a:r>
              <a:rPr lang="pl-PL" sz="1800" b="0" i="0" dirty="0">
                <a:solidFill>
                  <a:srgbClr val="000000"/>
                </a:solidFill>
                <a:effectLst/>
                <a:latin typeface="Calibri" panose="020F0502020204030204" pitchFamily="34" charset="0"/>
                <a:cs typeface="Calibri" panose="020F0502020204030204" pitchFamily="34" charset="0"/>
              </a:rPr>
              <a:t> pojazdy mechaniczne, o których mowa w art. 1 pkt 1 pierwszej dyrektywy, niezależnie od swych cech mają normalnie służyć jako środki transportu.</a:t>
            </a:r>
          </a:p>
          <a:p>
            <a:pPr algn="just">
              <a:lnSpc>
                <a:spcPct val="100000"/>
              </a:lnSpc>
              <a:buNone/>
            </a:pPr>
            <a:r>
              <a:rPr lang="pl-PL" sz="1800" b="0" i="0" dirty="0">
                <a:solidFill>
                  <a:srgbClr val="000000"/>
                </a:solidFill>
                <a:effectLst/>
                <a:latin typeface="Calibri" panose="020F0502020204030204" pitchFamily="34" charset="0"/>
                <a:cs typeface="Calibri" panose="020F0502020204030204" pitchFamily="34" charset="0"/>
              </a:rPr>
              <a:t>	</a:t>
            </a:r>
            <a:r>
              <a:rPr lang="pl-PL" sz="1800" b="0" i="0" dirty="0">
                <a:solidFill>
                  <a:srgbClr val="000000"/>
                </a:solidFill>
                <a:effectLst/>
                <a:latin typeface="Calibri" panose="020F0502020204030204" pitchFamily="34" charset="0"/>
                <a:cs typeface="Calibri" panose="020F0502020204030204" pitchFamily="34" charset="0"/>
                <a:sym typeface="Wingdings" pitchFamily="2" charset="2"/>
              </a:rPr>
              <a:t> </a:t>
            </a:r>
            <a:r>
              <a:rPr lang="pl-PL" sz="1800" b="0" i="0" dirty="0">
                <a:solidFill>
                  <a:srgbClr val="000000"/>
                </a:solidFill>
                <a:effectLst/>
                <a:latin typeface="Calibri" panose="020F0502020204030204" pitchFamily="34" charset="0"/>
                <a:cs typeface="Calibri" panose="020F0502020204030204" pitchFamily="34" charset="0"/>
              </a:rPr>
              <a:t>Wynika stąd, że pojęcie „ruchu pojazdów” w rozumieniu art. 3 ust. 1 tej dyrektywy obejmuje swym zakresem każde wykorzystanie pojazdu w charakterze środka transportu</a:t>
            </a:r>
            <a:endParaRPr lang="pl-PL" sz="1800" dirty="0">
              <a:solidFill>
                <a:srgbClr val="000000"/>
              </a:solidFill>
              <a:latin typeface="Calibri" panose="020F0502020204030204" pitchFamily="34" charset="0"/>
              <a:cs typeface="Calibri" panose="020F0502020204030204" pitchFamily="34" charset="0"/>
            </a:endParaRPr>
          </a:p>
          <a:p>
            <a:pPr algn="just">
              <a:lnSpc>
                <a:spcPct val="100000"/>
              </a:lnSpc>
              <a:buNone/>
            </a:pPr>
            <a:r>
              <a:rPr lang="pl-PL" sz="1800" dirty="0">
                <a:solidFill>
                  <a:srgbClr val="000000"/>
                </a:solidFill>
                <a:latin typeface="Calibri" panose="020F0502020204030204" pitchFamily="34" charset="0"/>
                <a:cs typeface="Calibri" panose="020F0502020204030204" pitchFamily="34" charset="0"/>
                <a:sym typeface="Wingdings" pitchFamily="2" charset="2"/>
              </a:rPr>
              <a:t></a:t>
            </a:r>
            <a:r>
              <a:rPr lang="pl-PL" sz="1800" b="0" i="0" dirty="0">
                <a:solidFill>
                  <a:srgbClr val="000000"/>
                </a:solidFill>
                <a:effectLst/>
                <a:latin typeface="Calibri" panose="020F0502020204030204" pitchFamily="34" charset="0"/>
                <a:cs typeface="Calibri" panose="020F0502020204030204" pitchFamily="34" charset="0"/>
              </a:rPr>
              <a:t> Innymi słowy, w odniesieniu do pojazdów, które tak jak odnośny ciągnik mogą, oprócz normalnej funkcji środka transportu, być używane w określonych okolicznościach jako narzędzie pracy, </a:t>
            </a:r>
            <a:r>
              <a:rPr lang="pl-PL" sz="1800" b="1" i="0" dirty="0">
                <a:solidFill>
                  <a:srgbClr val="000000"/>
                </a:solidFill>
                <a:effectLst/>
                <a:latin typeface="Calibri" panose="020F0502020204030204" pitchFamily="34" charset="0"/>
                <a:cs typeface="Calibri" panose="020F0502020204030204" pitchFamily="34" charset="0"/>
              </a:rPr>
              <a:t>należy ustalić, czy w chwili wypadku, w którym taki pojazd uczestniczył, był on używany głównie jako środek transportu, w którym to przypadku takie użycie może być objęte zakresem pojęcia „ruchu pojazdów” w rozumieniu art. 3 ust. 1 pierwszej dyrektywy</a:t>
            </a:r>
            <a:r>
              <a:rPr lang="pl-PL" sz="1800" b="0" i="0" dirty="0">
                <a:solidFill>
                  <a:srgbClr val="000000"/>
                </a:solidFill>
                <a:effectLst/>
                <a:latin typeface="Calibri" panose="020F0502020204030204" pitchFamily="34" charset="0"/>
                <a:cs typeface="Calibri" panose="020F0502020204030204" pitchFamily="34" charset="0"/>
              </a:rPr>
              <a:t>, czy też jako narzędzie pracy, kiedy to dane użycie nie może być objęte zakresem tego pojęcia.</a:t>
            </a:r>
            <a:endParaRPr lang="en-US" sz="2000" b="0" i="0" dirty="0">
              <a:solidFill>
                <a:srgbClr val="000000"/>
              </a:solidFill>
              <a:effectLst/>
              <a:latin typeface="Calibri" panose="020F0502020204030204" pitchFamily="34" charset="0"/>
              <a:cs typeface="Calibri" panose="020F0502020204030204" pitchFamily="34" charset="0"/>
            </a:endParaRPr>
          </a:p>
        </p:txBody>
      </p:sp>
      <p:sp>
        <p:nvSpPr>
          <p:cNvPr id="10" name="Text Placeholder 9">
            <a:extLst>
              <a:ext uri="{FF2B5EF4-FFF2-40B4-BE49-F238E27FC236}">
                <a16:creationId xmlns:a16="http://schemas.microsoft.com/office/drawing/2014/main" id="{626D7D8C-6CC6-47EC-8565-815AC9445B73}"/>
              </a:ext>
            </a:extLst>
          </p:cNvPr>
          <p:cNvSpPr>
            <a:spLocks noGrp="1"/>
          </p:cNvSpPr>
          <p:nvPr>
            <p:ph type="body" sz="quarter" idx="25"/>
          </p:nvPr>
        </p:nvSpPr>
        <p:spPr>
          <a:xfrm>
            <a:off x="113774" y="150846"/>
            <a:ext cx="8544452" cy="620679"/>
          </a:xfrm>
        </p:spPr>
        <p:txBody>
          <a:bodyPr>
            <a:normAutofit fontScale="85000" lnSpcReduction="10000"/>
          </a:bodyPr>
          <a:lstStyle/>
          <a:p>
            <a:r>
              <a:rPr lang="en-US" dirty="0" err="1">
                <a:solidFill>
                  <a:srgbClr val="FFFF00"/>
                </a:solidFill>
              </a:rPr>
              <a:t>Sprawa</a:t>
            </a:r>
            <a:r>
              <a:rPr lang="en-US" dirty="0">
                <a:solidFill>
                  <a:srgbClr val="FFFF00"/>
                </a:solidFill>
              </a:rPr>
              <a:t> C-514/16 </a:t>
            </a:r>
            <a:r>
              <a:rPr lang="en-US" i="1" dirty="0">
                <a:solidFill>
                  <a:srgbClr val="FFFF00"/>
                </a:solidFill>
              </a:rPr>
              <a:t>(Rodrigues de Andrade) </a:t>
            </a:r>
            <a:r>
              <a:rPr lang="en-US" dirty="0">
                <a:solidFill>
                  <a:srgbClr val="FFFF00"/>
                </a:solidFill>
              </a:rPr>
              <a:t>[</a:t>
            </a:r>
            <a:r>
              <a:rPr lang="en-US" dirty="0" err="1">
                <a:solidFill>
                  <a:srgbClr val="FFFF00"/>
                </a:solidFill>
              </a:rPr>
              <a:t>Portugalia</a:t>
            </a:r>
            <a:r>
              <a:rPr lang="en-US" dirty="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639049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24"/>
          </p:nvPr>
        </p:nvSpPr>
        <p:spPr>
          <a:xfrm>
            <a:off x="114300" y="1114425"/>
            <a:ext cx="11730037" cy="5743575"/>
          </a:xfrm>
        </p:spPr>
        <p:txBody>
          <a:bodyPr>
            <a:normAutofit lnSpcReduction="10000"/>
          </a:bodyPr>
          <a:lstStyle/>
          <a:p>
            <a:pPr algn="just">
              <a:lnSpc>
                <a:spcPct val="110000"/>
              </a:lnSpc>
              <a:buNone/>
            </a:pPr>
            <a:r>
              <a:rPr lang="en-US" sz="2200" b="1" dirty="0" err="1">
                <a:latin typeface="Calibri" panose="020F0502020204030204" pitchFamily="34" charset="0"/>
                <a:cs typeface="Calibri" panose="020F0502020204030204" pitchFamily="34" charset="0"/>
              </a:rPr>
              <a:t>Pytanie</a:t>
            </a:r>
            <a:r>
              <a:rPr lang="en-US" sz="2200" b="1" dirty="0">
                <a:latin typeface="Calibri" panose="020F0502020204030204" pitchFamily="34" charset="0"/>
                <a:cs typeface="Calibri" panose="020F0502020204030204" pitchFamily="34" charset="0"/>
              </a:rPr>
              <a:t> </a:t>
            </a:r>
            <a:r>
              <a:rPr lang="en-US" sz="2200" b="1" dirty="0" err="1">
                <a:latin typeface="Calibri" panose="020F0502020204030204" pitchFamily="34" charset="0"/>
                <a:cs typeface="Calibri" panose="020F0502020204030204" pitchFamily="34" charset="0"/>
              </a:rPr>
              <a:t>prejudycjalne</a:t>
            </a:r>
            <a:r>
              <a:rPr lang="en-US" sz="2200" b="1" dirty="0">
                <a:latin typeface="Calibri" panose="020F0502020204030204" pitchFamily="34" charset="0"/>
                <a:cs typeface="Calibri" panose="020F0502020204030204" pitchFamily="34" charset="0"/>
              </a:rPr>
              <a:t> </a:t>
            </a:r>
            <a:r>
              <a:rPr lang="pl-PL" b="0" i="0" dirty="0">
                <a:solidFill>
                  <a:srgbClr val="000000"/>
                </a:solidFill>
                <a:effectLst/>
                <a:latin typeface="Calibri" panose="020F0502020204030204" pitchFamily="34" charset="0"/>
                <a:cs typeface="Calibri" panose="020F0502020204030204" pitchFamily="34" charset="0"/>
              </a:rPr>
              <a:t>zostało złożone w ramach sporu pomiędzy </a:t>
            </a:r>
            <a:r>
              <a:rPr lang="pl-PL" b="0" i="0" dirty="0" err="1">
                <a:solidFill>
                  <a:srgbClr val="000000"/>
                </a:solidFill>
                <a:effectLst/>
                <a:latin typeface="Calibri" panose="020F0502020204030204" pitchFamily="34" charset="0"/>
                <a:cs typeface="Calibri" panose="020F0502020204030204" pitchFamily="34" charset="0"/>
              </a:rPr>
              <a:t>Josém</a:t>
            </a:r>
            <a:r>
              <a:rPr lang="pl-PL" b="0" i="0" dirty="0">
                <a:solidFill>
                  <a:srgbClr val="000000"/>
                </a:solidFill>
                <a:effectLst/>
                <a:latin typeface="Calibri" panose="020F0502020204030204" pitchFamily="34" charset="0"/>
                <a:cs typeface="Calibri" panose="020F0502020204030204" pitchFamily="34" charset="0"/>
              </a:rPr>
              <a:t> Luísem </a:t>
            </a:r>
            <a:r>
              <a:rPr lang="pl-PL" b="0" i="0" dirty="0" err="1">
                <a:solidFill>
                  <a:srgbClr val="000000"/>
                </a:solidFill>
                <a:effectLst/>
                <a:latin typeface="Calibri" panose="020F0502020204030204" pitchFamily="34" charset="0"/>
                <a:cs typeface="Calibri" panose="020F0502020204030204" pitchFamily="34" charset="0"/>
              </a:rPr>
              <a:t>Núñezem</a:t>
            </a:r>
            <a:r>
              <a:rPr lang="pl-PL" b="0" i="0" dirty="0">
                <a:solidFill>
                  <a:srgbClr val="000000"/>
                </a:solidFill>
                <a:effectLst/>
                <a:latin typeface="Calibri" panose="020F0502020204030204" pitchFamily="34" charset="0"/>
                <a:cs typeface="Calibri" panose="020F0502020204030204" pitchFamily="34" charset="0"/>
              </a:rPr>
              <a:t> </a:t>
            </a:r>
            <a:r>
              <a:rPr lang="pl-PL" b="0" i="0" dirty="0" err="1">
                <a:solidFill>
                  <a:srgbClr val="000000"/>
                </a:solidFill>
                <a:effectLst/>
                <a:latin typeface="Calibri" panose="020F0502020204030204" pitchFamily="34" charset="0"/>
                <a:cs typeface="Calibri" panose="020F0502020204030204" pitchFamily="34" charset="0"/>
              </a:rPr>
              <a:t>Torreirem</a:t>
            </a:r>
            <a:r>
              <a:rPr lang="pl-PL" b="0" i="0" dirty="0">
                <a:solidFill>
                  <a:srgbClr val="000000"/>
                </a:solidFill>
                <a:effectLst/>
                <a:latin typeface="Calibri" panose="020F0502020204030204" pitchFamily="34" charset="0"/>
                <a:cs typeface="Calibri" panose="020F0502020204030204" pitchFamily="34" charset="0"/>
              </a:rPr>
              <a:t> a zakładem ubezpieczeń AIG Europe Limited, </a:t>
            </a:r>
            <a:r>
              <a:rPr lang="pl-PL" b="0" i="0" dirty="0" err="1">
                <a:solidFill>
                  <a:srgbClr val="000000"/>
                </a:solidFill>
                <a:effectLst/>
                <a:latin typeface="Calibri" panose="020F0502020204030204" pitchFamily="34" charset="0"/>
                <a:cs typeface="Calibri" panose="020F0502020204030204" pitchFamily="34" charset="0"/>
              </a:rPr>
              <a:t>Sucursal</a:t>
            </a:r>
            <a:r>
              <a:rPr lang="pl-PL" b="0" i="0" dirty="0">
                <a:solidFill>
                  <a:srgbClr val="000000"/>
                </a:solidFill>
                <a:effectLst/>
                <a:latin typeface="Calibri" panose="020F0502020204030204" pitchFamily="34" charset="0"/>
                <a:cs typeface="Calibri" panose="020F0502020204030204" pitchFamily="34" charset="0"/>
              </a:rPr>
              <a:t> en </a:t>
            </a:r>
            <a:r>
              <a:rPr lang="pl-PL" b="0" i="0" dirty="0" err="1">
                <a:solidFill>
                  <a:srgbClr val="000000"/>
                </a:solidFill>
                <a:effectLst/>
                <a:latin typeface="Calibri" panose="020F0502020204030204" pitchFamily="34" charset="0"/>
                <a:cs typeface="Calibri" panose="020F0502020204030204" pitchFamily="34" charset="0"/>
              </a:rPr>
              <a:t>España</a:t>
            </a:r>
            <a:r>
              <a:rPr lang="pl-PL" b="0" i="0" dirty="0">
                <a:solidFill>
                  <a:srgbClr val="000000"/>
                </a:solidFill>
                <a:effectLst/>
                <a:latin typeface="Calibri" panose="020F0502020204030204" pitchFamily="34" charset="0"/>
                <a:cs typeface="Calibri" panose="020F0502020204030204" pitchFamily="34" charset="0"/>
              </a:rPr>
              <a:t> i dotyczyło wypłaty odszkodowania z tytułu obowiązkowego ubezpieczenia odpowiedzialności cywilnej w związku z ruchem pojazdów mechanicznych.</a:t>
            </a:r>
          </a:p>
          <a:p>
            <a:pPr marL="0" indent="0" algn="just">
              <a:lnSpc>
                <a:spcPct val="110000"/>
              </a:lnSpc>
              <a:buNone/>
            </a:pPr>
            <a:r>
              <a:rPr lang="pl-PL" sz="1900" b="0" i="0" dirty="0">
                <a:solidFill>
                  <a:srgbClr val="000000"/>
                </a:solidFill>
                <a:effectLst/>
                <a:latin typeface="Calibri" panose="020F0502020204030204" pitchFamily="34" charset="0"/>
                <a:cs typeface="Calibri" panose="020F0502020204030204" pitchFamily="34" charset="0"/>
                <a:sym typeface="Wingdings" pitchFamily="2" charset="2"/>
              </a:rPr>
              <a:t> </a:t>
            </a:r>
            <a:r>
              <a:rPr lang="pl-PL" sz="1900" b="0" i="0" dirty="0">
                <a:solidFill>
                  <a:srgbClr val="000000"/>
                </a:solidFill>
                <a:effectLst/>
                <a:latin typeface="Calibri" panose="020F0502020204030204" pitchFamily="34" charset="0"/>
                <a:cs typeface="Calibri" panose="020F0502020204030204" pitchFamily="34" charset="0"/>
              </a:rPr>
              <a:t>Pytania, z którymi zwrócił się sąd odsyłający, mają zasadniczo na celu doprecyzowanie pojęcia „ruchu pojazdów”, a w szczególności wyjaśnienie, czy państwa członkowskie mają możliwość zdefiniować je w sposób odmienny, w świetle dyrektywy 2009/103, tak aby ustalić, czy miejsce, gdzie odbywał się ruch, może stanowić podstawę dla wyłączenia z obowiązku ubezpieczenia, co oznacza konieczność doprecyzowania pojęcia „normalnej funkcji pojazdu” pochodzącego z wyroku z dnia 4 września 2014 r., </a:t>
            </a:r>
            <a:r>
              <a:rPr lang="pl-PL" sz="1900" b="0" i="0" dirty="0" err="1">
                <a:solidFill>
                  <a:srgbClr val="000000"/>
                </a:solidFill>
                <a:effectLst/>
                <a:latin typeface="Calibri" panose="020F0502020204030204" pitchFamily="34" charset="0"/>
                <a:cs typeface="Calibri" panose="020F0502020204030204" pitchFamily="34" charset="0"/>
              </a:rPr>
              <a:t>Vnuk</a:t>
            </a:r>
            <a:r>
              <a:rPr lang="pl-PL" sz="1900" b="0" i="0" dirty="0">
                <a:solidFill>
                  <a:srgbClr val="000000"/>
                </a:solidFill>
                <a:effectLst/>
                <a:latin typeface="Calibri" panose="020F0502020204030204" pitchFamily="34" charset="0"/>
                <a:cs typeface="Calibri" panose="020F0502020204030204" pitchFamily="34" charset="0"/>
              </a:rPr>
              <a:t>.</a:t>
            </a:r>
          </a:p>
          <a:p>
            <a:pPr algn="just">
              <a:lnSpc>
                <a:spcPct val="110000"/>
              </a:lnSpc>
              <a:buNone/>
            </a:pPr>
            <a:endParaRPr lang="pl-PL" b="1" dirty="0">
              <a:solidFill>
                <a:srgbClr val="000000"/>
              </a:solidFill>
              <a:latin typeface="Calibri" panose="020F0502020204030204" pitchFamily="34" charset="0"/>
              <a:cs typeface="Calibri" panose="020F0502020204030204" pitchFamily="34" charset="0"/>
            </a:endParaRPr>
          </a:p>
          <a:p>
            <a:pPr algn="just">
              <a:lnSpc>
                <a:spcPct val="110000"/>
              </a:lnSpc>
              <a:buNone/>
            </a:pPr>
            <a:r>
              <a:rPr lang="pl-PL" b="1" dirty="0">
                <a:solidFill>
                  <a:srgbClr val="000000"/>
                </a:solidFill>
                <a:latin typeface="Calibri" panose="020F0502020204030204" pitchFamily="34" charset="0"/>
                <a:cs typeface="Calibri" panose="020F0502020204030204" pitchFamily="34" charset="0"/>
              </a:rPr>
              <a:t>Opinia Rzecznika Generalnego</a:t>
            </a:r>
            <a:r>
              <a:rPr lang="pl-PL" dirty="0">
                <a:solidFill>
                  <a:srgbClr val="000000"/>
                </a:solidFill>
                <a:latin typeface="Calibri" panose="020F0502020204030204" pitchFamily="34" charset="0"/>
                <a:cs typeface="Calibri" panose="020F0502020204030204" pitchFamily="34" charset="0"/>
              </a:rPr>
              <a:t>: </a:t>
            </a:r>
            <a:r>
              <a:rPr lang="pl-PL" b="0" i="0" dirty="0">
                <a:solidFill>
                  <a:srgbClr val="000000"/>
                </a:solidFill>
                <a:effectLst/>
                <a:latin typeface="Calibri" panose="020F0502020204030204" pitchFamily="34" charset="0"/>
                <a:cs typeface="Calibri" panose="020F0502020204030204" pitchFamily="34" charset="0"/>
              </a:rPr>
              <a:t>wykładni pojęcia „ruchu pojazdów” z art. 3 akapit pierwszy dyrektywy 2009/103, uznanego za pojęcie autonomiczne w prawie Unii, należy dokonywać w sposób jednolity we wszystkich państwach członkowskich, uwzględniając korzystanie z pojazdu zgodnie z jego „normalną funkcją”. Do sądu odsyłającego należy dokonanie wykładni wszystkich przepisów takich jak znajdujące zastosowanie do sprawy w postępowaniu głównym, tak aby nadać pełną skuteczność (</a:t>
            </a:r>
            <a:r>
              <a:rPr lang="pl-PL" b="0" i="0" dirty="0" err="1">
                <a:solidFill>
                  <a:srgbClr val="000000"/>
                </a:solidFill>
                <a:effectLst/>
                <a:latin typeface="Calibri" panose="020F0502020204030204" pitchFamily="34" charset="0"/>
                <a:cs typeface="Calibri" panose="020F0502020204030204" pitchFamily="34" charset="0"/>
              </a:rPr>
              <a:t>effet</a:t>
            </a:r>
            <a:r>
              <a:rPr lang="pl-PL" b="0" i="0" dirty="0">
                <a:solidFill>
                  <a:srgbClr val="000000"/>
                </a:solidFill>
                <a:effectLst/>
                <a:latin typeface="Calibri" panose="020F0502020204030204" pitchFamily="34" charset="0"/>
                <a:cs typeface="Calibri" panose="020F0502020204030204" pitchFamily="34" charset="0"/>
              </a:rPr>
              <a:t> </a:t>
            </a:r>
            <a:r>
              <a:rPr lang="pl-PL" b="0" i="0" dirty="0" err="1">
                <a:solidFill>
                  <a:srgbClr val="000000"/>
                </a:solidFill>
                <a:effectLst/>
                <a:latin typeface="Calibri" panose="020F0502020204030204" pitchFamily="34" charset="0"/>
                <a:cs typeface="Calibri" panose="020F0502020204030204" pitchFamily="34" charset="0"/>
              </a:rPr>
              <a:t>utile</a:t>
            </a:r>
            <a:r>
              <a:rPr lang="pl-PL" b="0" i="0" dirty="0">
                <a:solidFill>
                  <a:srgbClr val="000000"/>
                </a:solidFill>
                <a:effectLst/>
                <a:latin typeface="Calibri" panose="020F0502020204030204" pitchFamily="34" charset="0"/>
                <a:cs typeface="Calibri" panose="020F0502020204030204" pitchFamily="34" charset="0"/>
              </a:rPr>
              <a:t>) obowiązkowi ubezpieczenia komunikacyjnego od odpowiedzialności cywilnej. Zaproponował, aby Trybunał stwierdził, że okoliczności takie jak w sprawie w postępowaniu głównym nie uzasadniają zmiany zakresu pojęcia korzystania z pojazdu zgodnie z jego „normalną funkcją” przy uwzględnieniu terenu, po którym poruszał się dany pojazd </a:t>
            </a:r>
            <a:br>
              <a:rPr lang="pl-PL" dirty="0">
                <a:latin typeface="Calibri" panose="020F0502020204030204" pitchFamily="34" charset="0"/>
                <a:cs typeface="Calibri" panose="020F0502020204030204" pitchFamily="34" charset="0"/>
              </a:rPr>
            </a:br>
            <a:endParaRPr lang="pl-PL" b="0" i="0" dirty="0">
              <a:solidFill>
                <a:srgbClr val="000000"/>
              </a:solidFill>
              <a:effectLst/>
              <a:latin typeface="Calibri" panose="020F0502020204030204" pitchFamily="34" charset="0"/>
              <a:cs typeface="Calibri" panose="020F0502020204030204" pitchFamily="34" charset="0"/>
            </a:endParaRPr>
          </a:p>
        </p:txBody>
      </p:sp>
      <p:sp>
        <p:nvSpPr>
          <p:cNvPr id="10" name="Text Placeholder 9"/>
          <p:cNvSpPr>
            <a:spLocks noGrp="1"/>
          </p:cNvSpPr>
          <p:nvPr>
            <p:ph type="body" sz="quarter" idx="25"/>
          </p:nvPr>
        </p:nvSpPr>
        <p:spPr>
          <a:xfrm>
            <a:off x="0" y="151330"/>
            <a:ext cx="9410699" cy="691633"/>
          </a:xfrm>
        </p:spPr>
        <p:txBody>
          <a:bodyPr/>
          <a:lstStyle/>
          <a:p>
            <a:r>
              <a:rPr lang="en-US" dirty="0" err="1">
                <a:solidFill>
                  <a:srgbClr val="FFFF00"/>
                </a:solidFill>
              </a:rPr>
              <a:t>Sprawa</a:t>
            </a:r>
            <a:r>
              <a:rPr lang="en-US" dirty="0">
                <a:solidFill>
                  <a:srgbClr val="FFFF00"/>
                </a:solidFill>
              </a:rPr>
              <a:t> C-334/16 (</a:t>
            </a:r>
            <a:r>
              <a:rPr lang="pl-PL" b="1" i="1" dirty="0" err="1">
                <a:solidFill>
                  <a:srgbClr val="FFFF00"/>
                </a:solidFill>
                <a:effectLst/>
                <a:latin typeface="Calibri" panose="020F0502020204030204" pitchFamily="34" charset="0"/>
                <a:cs typeface="Calibri" panose="020F0502020204030204" pitchFamily="34" charset="0"/>
              </a:rPr>
              <a:t>Núñez</a:t>
            </a:r>
            <a:r>
              <a:rPr lang="pl-PL" b="1" i="1" dirty="0">
                <a:solidFill>
                  <a:srgbClr val="FFFF00"/>
                </a:solidFill>
                <a:effectLst/>
                <a:latin typeface="Calibri" panose="020F0502020204030204" pitchFamily="34" charset="0"/>
                <a:cs typeface="Calibri" panose="020F0502020204030204" pitchFamily="34" charset="0"/>
              </a:rPr>
              <a:t> </a:t>
            </a:r>
            <a:r>
              <a:rPr lang="pl-PL" b="1" i="1" dirty="0" err="1">
                <a:solidFill>
                  <a:srgbClr val="FFFF00"/>
                </a:solidFill>
                <a:effectLst/>
                <a:latin typeface="Calibri" panose="020F0502020204030204" pitchFamily="34" charset="0"/>
                <a:cs typeface="Calibri" panose="020F0502020204030204" pitchFamily="34" charset="0"/>
              </a:rPr>
              <a:t>Torreiro</a:t>
            </a:r>
            <a:r>
              <a:rPr lang="en-US" dirty="0">
                <a:solidFill>
                  <a:srgbClr val="FFFF00"/>
                </a:solidFill>
              </a:rPr>
              <a:t>)</a:t>
            </a:r>
          </a:p>
        </p:txBody>
      </p:sp>
    </p:spTree>
    <p:extLst>
      <p:ext uri="{BB962C8B-B14F-4D97-AF65-F5344CB8AC3E}">
        <p14:creationId xmlns:p14="http://schemas.microsoft.com/office/powerpoint/2010/main" val="982554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1C27D-F1FD-5117-AE47-799F71C96376}"/>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95787C6F-28B5-80B2-47CF-230FF3FBAD14}"/>
              </a:ext>
            </a:extLst>
          </p:cNvPr>
          <p:cNvSpPr>
            <a:spLocks noGrp="1"/>
          </p:cNvSpPr>
          <p:nvPr>
            <p:ph type="body" sz="quarter" idx="24"/>
          </p:nvPr>
        </p:nvSpPr>
        <p:spPr>
          <a:xfrm>
            <a:off x="0" y="1057275"/>
            <a:ext cx="12192000" cy="5800725"/>
          </a:xfrm>
        </p:spPr>
        <p:txBody>
          <a:bodyPr>
            <a:noAutofit/>
          </a:bodyPr>
          <a:lstStyle/>
          <a:p>
            <a:pPr algn="just">
              <a:lnSpc>
                <a:spcPct val="100000"/>
              </a:lnSpc>
              <a:buFont typeface="Arial" panose="020B0604020202020204" pitchFamily="34" charset="0"/>
              <a:buChar char="•"/>
            </a:pPr>
            <a:r>
              <a:rPr lang="pl-PL" sz="1800" b="0" i="0" dirty="0">
                <a:solidFill>
                  <a:srgbClr val="000000"/>
                </a:solidFill>
                <a:effectLst/>
              </a:rPr>
              <a:t>W dniu 28 czerwca 2012 r. </a:t>
            </a:r>
            <a:r>
              <a:rPr lang="pl-PL" sz="1800" b="0" i="0" dirty="0" err="1">
                <a:solidFill>
                  <a:srgbClr val="000000"/>
                </a:solidFill>
                <a:effectLst/>
              </a:rPr>
              <a:t>Núñez</a:t>
            </a:r>
            <a:r>
              <a:rPr lang="pl-PL" sz="1800" b="0" i="0" dirty="0">
                <a:solidFill>
                  <a:srgbClr val="000000"/>
                </a:solidFill>
                <a:effectLst/>
              </a:rPr>
              <a:t> </a:t>
            </a:r>
            <a:r>
              <a:rPr lang="pl-PL" sz="1800" b="0" i="0" dirty="0" err="1">
                <a:solidFill>
                  <a:srgbClr val="000000"/>
                </a:solidFill>
                <a:effectLst/>
              </a:rPr>
              <a:t>Torreiro</a:t>
            </a:r>
            <a:r>
              <a:rPr lang="pl-PL" sz="1800" b="0" i="0" dirty="0">
                <a:solidFill>
                  <a:srgbClr val="000000"/>
                </a:solidFill>
                <a:effectLst/>
              </a:rPr>
              <a:t>, oficer armii hiszpańskiej, uczestniczył w nocnych ćwiczeniach wojskowych na przeznaczonym do przeprowadzania ćwiczeń wojskowych terenie znajdującym się w </a:t>
            </a:r>
            <a:r>
              <a:rPr lang="pl-PL" sz="1800" b="0" i="0" dirty="0" err="1">
                <a:solidFill>
                  <a:srgbClr val="000000"/>
                </a:solidFill>
                <a:effectLst/>
              </a:rPr>
              <a:t>Chinchilli</a:t>
            </a:r>
            <a:r>
              <a:rPr lang="pl-PL" sz="1800" b="0" i="0" dirty="0">
                <a:solidFill>
                  <a:srgbClr val="000000"/>
                </a:solidFill>
                <a:effectLst/>
              </a:rPr>
              <a:t>, </a:t>
            </a:r>
            <a:r>
              <a:rPr lang="pl-PL" sz="1800" b="0" i="0" dirty="0" err="1">
                <a:solidFill>
                  <a:srgbClr val="000000"/>
                </a:solidFill>
                <a:effectLst/>
              </a:rPr>
              <a:t>Albacete</a:t>
            </a:r>
            <a:r>
              <a:rPr lang="pl-PL" sz="1800" b="0" i="0" dirty="0">
                <a:solidFill>
                  <a:srgbClr val="000000"/>
                </a:solidFill>
                <a:effectLst/>
              </a:rPr>
              <a:t> (Hiszpania), gdy terenowy pojazd wojskowy sił zbrojnych „</a:t>
            </a:r>
            <a:r>
              <a:rPr lang="pl-PL" sz="1800" b="0" i="0" dirty="0" err="1">
                <a:solidFill>
                  <a:srgbClr val="000000"/>
                </a:solidFill>
                <a:effectLst/>
              </a:rPr>
              <a:t>Aníbal</a:t>
            </a:r>
            <a:r>
              <a:rPr lang="pl-PL" sz="1800" b="0" i="0" dirty="0">
                <a:solidFill>
                  <a:srgbClr val="000000"/>
                </a:solidFill>
                <a:effectLst/>
              </a:rPr>
              <a:t>”, którym przemieszczał się jako pasażer, przewrócił się, co spowodowało u niego różne obrażenia. Pojazd ten nie przemieszczał się na obszarze przeznaczonym dla pojazdów kołowych, ale na obszarze dla pojazdów gąsienicowych.</a:t>
            </a:r>
          </a:p>
          <a:p>
            <a:pPr algn="just">
              <a:lnSpc>
                <a:spcPct val="100000"/>
              </a:lnSpc>
              <a:buFont typeface="Arial" panose="020B0604020202020204" pitchFamily="34" charset="0"/>
              <a:buChar char="•"/>
            </a:pPr>
            <a:r>
              <a:rPr lang="pl-PL" sz="1800" b="0" i="0" dirty="0">
                <a:solidFill>
                  <a:srgbClr val="000000"/>
                </a:solidFill>
                <a:effectLst/>
              </a:rPr>
              <a:t>Poszkodowany </a:t>
            </a:r>
            <a:r>
              <a:rPr lang="pl-PL" sz="1800" b="0" i="0" dirty="0" err="1">
                <a:solidFill>
                  <a:srgbClr val="000000"/>
                </a:solidFill>
                <a:effectLst/>
              </a:rPr>
              <a:t>Núñez</a:t>
            </a:r>
            <a:r>
              <a:rPr lang="pl-PL" sz="1800" b="0" i="0" dirty="0">
                <a:solidFill>
                  <a:srgbClr val="000000"/>
                </a:solidFill>
                <a:effectLst/>
              </a:rPr>
              <a:t> </a:t>
            </a:r>
            <a:r>
              <a:rPr lang="pl-PL" sz="1800" b="0" i="0" dirty="0" err="1">
                <a:solidFill>
                  <a:srgbClr val="000000"/>
                </a:solidFill>
                <a:effectLst/>
              </a:rPr>
              <a:t>Torreiro</a:t>
            </a:r>
            <a:r>
              <a:rPr lang="pl-PL" sz="1800" b="0" i="0" dirty="0">
                <a:solidFill>
                  <a:srgbClr val="000000"/>
                </a:solidFill>
                <a:effectLst/>
              </a:rPr>
              <a:t> wniósł powództwo bezpośrednio przeciwko ubezpieczycielowi, z którym ministerstwo obrony zawarło ubezpieczenie obowiązkowe pojazdu do sądu pierwszej instancji nr 1 w </a:t>
            </a:r>
            <a:r>
              <a:rPr lang="pl-PL" sz="1800" b="0" i="0" dirty="0" err="1">
                <a:solidFill>
                  <a:srgbClr val="000000"/>
                </a:solidFill>
                <a:effectLst/>
              </a:rPr>
              <a:t>Albacete</a:t>
            </a:r>
            <a:r>
              <a:rPr lang="pl-PL" sz="1800" b="0" i="0" dirty="0">
                <a:solidFill>
                  <a:srgbClr val="000000"/>
                </a:solidFill>
                <a:effectLst/>
              </a:rPr>
              <a:t>, celem uzyskania odszkodowania w kwocie 15 300,56 EUR za uszkodzenie ciała, którego doznał wskutek tego wypadku.</a:t>
            </a:r>
          </a:p>
          <a:p>
            <a:pPr algn="just">
              <a:lnSpc>
                <a:spcPct val="100000"/>
              </a:lnSpc>
              <a:buFont typeface="Arial" panose="020B0604020202020204" pitchFamily="34" charset="0"/>
              <a:buChar char="•"/>
            </a:pPr>
            <a:r>
              <a:rPr lang="pl-PL" sz="1800" b="0" i="0" dirty="0">
                <a:solidFill>
                  <a:srgbClr val="000000"/>
                </a:solidFill>
                <a:effectLst/>
              </a:rPr>
              <a:t>Ubezpieczyciel, odmówił wypłaty odszkodowania, twierdząc, że wypadek nie wynikał z „okoliczności związanej z ruchem”, ponieważ doszło do niego podczas gdy pojazd sporny w postępowaniu głównym poruszał się po terenie przeznaczonym do przeprowadzania ćwiczeń wojskowych, na który to teren dostęp wszelkiego rodzaju pojazdów niewojskowych był ograniczony. Zakład ubezpieczeń uważał bowiem, że teren ten nie był powszechnie używany i nie był objęty ochroną</a:t>
            </a:r>
          </a:p>
          <a:p>
            <a:pPr algn="just">
              <a:lnSpc>
                <a:spcPct val="100000"/>
              </a:lnSpc>
              <a:buFont typeface="Arial" panose="020B0604020202020204" pitchFamily="34" charset="0"/>
              <a:buChar char="•"/>
            </a:pPr>
            <a:r>
              <a:rPr lang="pl-PL" sz="1800" b="0" i="0" dirty="0">
                <a:solidFill>
                  <a:srgbClr val="000000"/>
                </a:solidFill>
                <a:effectLst/>
              </a:rPr>
              <a:t>W wyroku z dnia 3 listopada 2015 r. sąd pierwszej instancji nr 1 w </a:t>
            </a:r>
            <a:r>
              <a:rPr lang="pl-PL" sz="1800" b="0" i="0" dirty="0" err="1">
                <a:solidFill>
                  <a:srgbClr val="000000"/>
                </a:solidFill>
                <a:effectLst/>
              </a:rPr>
              <a:t>Albacete</a:t>
            </a:r>
            <a:r>
              <a:rPr lang="pl-PL" sz="1800" b="0" i="0" dirty="0">
                <a:solidFill>
                  <a:srgbClr val="000000"/>
                </a:solidFill>
                <a:effectLst/>
              </a:rPr>
              <a:t> oddalił powództwo, uznawszy, że urazy </a:t>
            </a:r>
            <a:r>
              <a:rPr lang="pl-PL" sz="1800" b="0" i="0" dirty="0" err="1">
                <a:solidFill>
                  <a:srgbClr val="000000"/>
                </a:solidFill>
                <a:effectLst/>
              </a:rPr>
              <a:t>Núñeza</a:t>
            </a:r>
            <a:r>
              <a:rPr lang="pl-PL" sz="1800" b="0" i="0" dirty="0">
                <a:solidFill>
                  <a:srgbClr val="000000"/>
                </a:solidFill>
                <a:effectLst/>
              </a:rPr>
              <a:t> </a:t>
            </a:r>
            <a:r>
              <a:rPr lang="pl-PL" sz="1800" b="0" i="0" dirty="0" err="1">
                <a:solidFill>
                  <a:srgbClr val="000000"/>
                </a:solidFill>
                <a:effectLst/>
              </a:rPr>
              <a:t>Torreira</a:t>
            </a:r>
            <a:r>
              <a:rPr lang="pl-PL" sz="1800" b="0" i="0" dirty="0">
                <a:solidFill>
                  <a:srgbClr val="000000"/>
                </a:solidFill>
                <a:effectLst/>
              </a:rPr>
              <a:t> nie wynikały z „okoliczności związanej z ruchem”, ponieważ pojazd przemierzał teren ani do tego niezdatny, ani nieużywany powszechnie.</a:t>
            </a:r>
          </a:p>
          <a:p>
            <a:pPr algn="just">
              <a:lnSpc>
                <a:spcPct val="100000"/>
              </a:lnSpc>
              <a:buFont typeface="Arial" panose="020B0604020202020204" pitchFamily="34" charset="0"/>
              <a:buChar char="•"/>
            </a:pPr>
            <a:r>
              <a:rPr lang="pl-PL" sz="1800" b="0" i="0" dirty="0" err="1">
                <a:solidFill>
                  <a:srgbClr val="000000"/>
                </a:solidFill>
                <a:effectLst/>
              </a:rPr>
              <a:t>Núñez</a:t>
            </a:r>
            <a:r>
              <a:rPr lang="pl-PL" sz="1800" b="0" i="0" dirty="0">
                <a:solidFill>
                  <a:srgbClr val="000000"/>
                </a:solidFill>
                <a:effectLst/>
              </a:rPr>
              <a:t> </a:t>
            </a:r>
            <a:r>
              <a:rPr lang="pl-PL" sz="1800" b="0" i="0" dirty="0" err="1">
                <a:solidFill>
                  <a:srgbClr val="000000"/>
                </a:solidFill>
                <a:effectLst/>
              </a:rPr>
              <a:t>Torreiro</a:t>
            </a:r>
            <a:r>
              <a:rPr lang="pl-PL" sz="1800" b="0" i="0" dirty="0">
                <a:solidFill>
                  <a:srgbClr val="000000"/>
                </a:solidFill>
                <a:effectLst/>
              </a:rPr>
              <a:t> zaskarżył powyższy wyrok sądu okręgowego w </a:t>
            </a:r>
            <a:r>
              <a:rPr lang="pl-PL" sz="1800" b="0" i="0" dirty="0" err="1">
                <a:solidFill>
                  <a:srgbClr val="000000"/>
                </a:solidFill>
                <a:effectLst/>
              </a:rPr>
              <a:t>Albacete</a:t>
            </a:r>
            <a:r>
              <a:rPr lang="pl-PL" sz="1800" b="0" i="0" dirty="0">
                <a:solidFill>
                  <a:srgbClr val="000000"/>
                </a:solidFill>
                <a:effectLst/>
              </a:rPr>
              <a:t> twierdząc, że wykładni przepisów w sprawie ubezpieczenia obowiązkowego należy dokonywać w sposób zawężający w rozumieniu określonym wyrokiem </a:t>
            </a:r>
            <a:r>
              <a:rPr lang="pl-PL" sz="1800" b="0" i="0" dirty="0" err="1">
                <a:solidFill>
                  <a:srgbClr val="000000"/>
                </a:solidFill>
                <a:effectLst/>
              </a:rPr>
              <a:t>Vnuk</a:t>
            </a:r>
            <a:r>
              <a:rPr lang="pl-PL" sz="1800" b="0" i="0" dirty="0">
                <a:solidFill>
                  <a:srgbClr val="000000"/>
                </a:solidFill>
                <a:effectLst/>
              </a:rPr>
              <a:t>, w którym Trybunał orzekł, iż nie można wykluczyć odpowiedzialności ubezpieczyciela, jeżeli pojazd był użytkowany zgodnie z jego normalną funkcją.</a:t>
            </a:r>
          </a:p>
        </p:txBody>
      </p:sp>
      <p:sp>
        <p:nvSpPr>
          <p:cNvPr id="10" name="Text Placeholder 9">
            <a:extLst>
              <a:ext uri="{FF2B5EF4-FFF2-40B4-BE49-F238E27FC236}">
                <a16:creationId xmlns:a16="http://schemas.microsoft.com/office/drawing/2014/main" id="{26148E09-73A6-6DCE-91B1-581B14CFB08E}"/>
              </a:ext>
            </a:extLst>
          </p:cNvPr>
          <p:cNvSpPr>
            <a:spLocks noGrp="1"/>
          </p:cNvSpPr>
          <p:nvPr>
            <p:ph type="body" sz="quarter" idx="25"/>
          </p:nvPr>
        </p:nvSpPr>
        <p:spPr>
          <a:xfrm>
            <a:off x="0" y="151330"/>
            <a:ext cx="9410699" cy="691633"/>
          </a:xfrm>
        </p:spPr>
        <p:txBody>
          <a:bodyPr/>
          <a:lstStyle/>
          <a:p>
            <a:r>
              <a:rPr lang="en-US" dirty="0" err="1">
                <a:solidFill>
                  <a:srgbClr val="FFFF00"/>
                </a:solidFill>
              </a:rPr>
              <a:t>Sprawa</a:t>
            </a:r>
            <a:r>
              <a:rPr lang="en-US" dirty="0">
                <a:solidFill>
                  <a:srgbClr val="FFFF00"/>
                </a:solidFill>
              </a:rPr>
              <a:t> C-334/16 (</a:t>
            </a:r>
            <a:r>
              <a:rPr lang="pl-PL" b="1" i="1" dirty="0" err="1">
                <a:solidFill>
                  <a:srgbClr val="FFFF00"/>
                </a:solidFill>
                <a:effectLst/>
                <a:latin typeface="Calibri" panose="020F0502020204030204" pitchFamily="34" charset="0"/>
                <a:cs typeface="Calibri" panose="020F0502020204030204" pitchFamily="34" charset="0"/>
              </a:rPr>
              <a:t>Núñez</a:t>
            </a:r>
            <a:r>
              <a:rPr lang="pl-PL" b="1" i="1" dirty="0">
                <a:solidFill>
                  <a:srgbClr val="FFFF00"/>
                </a:solidFill>
                <a:effectLst/>
                <a:latin typeface="Calibri" panose="020F0502020204030204" pitchFamily="34" charset="0"/>
                <a:cs typeface="Calibri" panose="020F0502020204030204" pitchFamily="34" charset="0"/>
              </a:rPr>
              <a:t> </a:t>
            </a:r>
            <a:r>
              <a:rPr lang="pl-PL" b="1" i="1" dirty="0" err="1">
                <a:solidFill>
                  <a:srgbClr val="FFFF00"/>
                </a:solidFill>
                <a:effectLst/>
                <a:latin typeface="Calibri" panose="020F0502020204030204" pitchFamily="34" charset="0"/>
                <a:cs typeface="Calibri" panose="020F0502020204030204" pitchFamily="34" charset="0"/>
              </a:rPr>
              <a:t>Torreiro</a:t>
            </a:r>
            <a:r>
              <a:rPr lang="en-US" dirty="0">
                <a:solidFill>
                  <a:srgbClr val="FFFF00"/>
                </a:solidFill>
              </a:rPr>
              <a:t>)</a:t>
            </a:r>
          </a:p>
        </p:txBody>
      </p:sp>
    </p:spTree>
    <p:extLst>
      <p:ext uri="{BB962C8B-B14F-4D97-AF65-F5344CB8AC3E}">
        <p14:creationId xmlns:p14="http://schemas.microsoft.com/office/powerpoint/2010/main" val="2912096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17EA67-921F-5329-4206-9733EBBDD23C}"/>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4E2B1D25-2449-E752-FC3E-5679AA847CE4}"/>
              </a:ext>
            </a:extLst>
          </p:cNvPr>
          <p:cNvSpPr>
            <a:spLocks noGrp="1"/>
          </p:cNvSpPr>
          <p:nvPr>
            <p:ph type="body" sz="quarter" idx="24"/>
          </p:nvPr>
        </p:nvSpPr>
        <p:spPr>
          <a:xfrm>
            <a:off x="0" y="1349115"/>
            <a:ext cx="12192000" cy="5508885"/>
          </a:xfrm>
        </p:spPr>
        <p:txBody>
          <a:bodyPr>
            <a:noAutofit/>
          </a:bodyPr>
          <a:lstStyle/>
          <a:p>
            <a:pPr algn="just">
              <a:lnSpc>
                <a:spcPct val="100000"/>
              </a:lnSpc>
              <a:buFont typeface="Wingdings" pitchFamily="2" charset="2"/>
              <a:buChar char="à"/>
            </a:pPr>
            <a:r>
              <a:rPr lang="pl-PL" sz="2000" b="0" i="0" dirty="0">
                <a:solidFill>
                  <a:srgbClr val="000000"/>
                </a:solidFill>
                <a:effectLst/>
              </a:rPr>
              <a:t>Sąd okręgowy w </a:t>
            </a:r>
            <a:r>
              <a:rPr lang="pl-PL" sz="2000" b="0" i="0" dirty="0" err="1">
                <a:solidFill>
                  <a:srgbClr val="000000"/>
                </a:solidFill>
                <a:effectLst/>
              </a:rPr>
              <a:t>Albacete</a:t>
            </a:r>
            <a:r>
              <a:rPr lang="pl-PL" sz="2000" b="0" i="0" dirty="0">
                <a:solidFill>
                  <a:srgbClr val="000000"/>
                </a:solidFill>
                <a:effectLst/>
              </a:rPr>
              <a:t> wyraził wątpliwości co do zgodności z art. 3 dyrektywy 2009/103 definicji pojęcia „ruchu pojazdów” określonego w art. 2 ust. 1 rozporządzenia w sprawie ubezpieczenia obowiązkowego zarezerwowanego dla prowadzenia pojazdów na terenie „zdatnym” lub „używanym powszechnie”</a:t>
            </a:r>
          </a:p>
          <a:p>
            <a:pPr algn="just">
              <a:lnSpc>
                <a:spcPct val="100000"/>
              </a:lnSpc>
              <a:buFont typeface="Wingdings" pitchFamily="2" charset="2"/>
              <a:buChar char="à"/>
            </a:pPr>
            <a:endParaRPr lang="pl-PL" sz="2000" b="0" i="0" dirty="0">
              <a:solidFill>
                <a:srgbClr val="000000"/>
              </a:solidFill>
              <a:effectLst/>
            </a:endParaRPr>
          </a:p>
          <a:p>
            <a:pPr algn="just">
              <a:lnSpc>
                <a:spcPct val="100000"/>
              </a:lnSpc>
              <a:buFont typeface="Wingdings" pitchFamily="2" charset="2"/>
              <a:buChar char="à"/>
            </a:pPr>
            <a:r>
              <a:rPr lang="pl-PL" sz="2000" b="0" i="0" dirty="0">
                <a:solidFill>
                  <a:srgbClr val="000000"/>
                </a:solidFill>
                <a:effectLst/>
              </a:rPr>
              <a:t>Sąd ten uznał, że jedyne odstąpienia od obowiązku objęcia ubezpieczeniem od odpowiedzialności cywilnej za szkody powstałe w wyniku ruchu pojazdów silnikowych, które przewiduje dyrektywa, to te wyszczególnione w art. 5</a:t>
            </a:r>
            <a:endParaRPr lang="pl-PL" sz="2000" dirty="0">
              <a:solidFill>
                <a:srgbClr val="000000"/>
              </a:solidFill>
            </a:endParaRPr>
          </a:p>
          <a:p>
            <a:pPr algn="just">
              <a:lnSpc>
                <a:spcPct val="100000"/>
              </a:lnSpc>
              <a:buFont typeface="Wingdings" pitchFamily="2" charset="2"/>
              <a:buChar char="à"/>
            </a:pPr>
            <a:endParaRPr lang="pl-PL" sz="2000" b="0" i="0" dirty="0">
              <a:solidFill>
                <a:srgbClr val="000000"/>
              </a:solidFill>
              <a:effectLst/>
            </a:endParaRPr>
          </a:p>
          <a:p>
            <a:pPr algn="just">
              <a:lnSpc>
                <a:spcPct val="100000"/>
              </a:lnSpc>
              <a:buFont typeface="Wingdings" pitchFamily="2" charset="2"/>
              <a:buChar char="à"/>
            </a:pPr>
            <a:r>
              <a:rPr lang="pl-PL" sz="2000" b="0" i="0" dirty="0">
                <a:solidFill>
                  <a:srgbClr val="000000"/>
                </a:solidFill>
                <a:effectLst/>
              </a:rPr>
              <a:t>Ponadto sąd ten podniósł, że w wyroku </a:t>
            </a:r>
            <a:r>
              <a:rPr lang="pl-PL" sz="2000" b="0" i="0" dirty="0" err="1">
                <a:solidFill>
                  <a:srgbClr val="000000"/>
                </a:solidFill>
                <a:effectLst/>
              </a:rPr>
              <a:t>Vnuk</a:t>
            </a:r>
            <a:r>
              <a:rPr lang="pl-PL" sz="2000" b="0" i="0" dirty="0">
                <a:solidFill>
                  <a:srgbClr val="000000"/>
                </a:solidFill>
                <a:effectLst/>
              </a:rPr>
              <a:t> Trybunał w szczególności uznał, iż wykładnia pojęcia „ruchu pojazdów” nie należy do oceny państw członkowskich i oznacza użytkowanie pojazdu zgodnie z jego „normalną funkcją”. Z tego wynika, zdaniem sądu odsyłającego, że państwa członkowskie nie mają możliwości ustanowienia wyjątków ani od odpowiedzialności ubezpieczycieli, ani od pojęcia „ruchu pojazdów”, oprócz tych wskazanych w art. 5 dyrektywy 2009/103 lub zgodnie z wyrokiem </a:t>
            </a:r>
            <a:r>
              <a:rPr lang="pl-PL" sz="2000" b="0" i="0" dirty="0" err="1">
                <a:solidFill>
                  <a:srgbClr val="000000"/>
                </a:solidFill>
                <a:effectLst/>
              </a:rPr>
              <a:t>Vnuk</a:t>
            </a:r>
            <a:r>
              <a:rPr lang="pl-PL" sz="2000" b="0" i="0" dirty="0">
                <a:solidFill>
                  <a:srgbClr val="000000"/>
                </a:solidFill>
                <a:effectLst/>
              </a:rPr>
              <a:t>, w przypadku gdy pojazd nie jest użytkowany zgodnie z jego normalną funkcją. Wyjątki od pojęcia „ruchu pojazdów” wskazane w art. 2 ust. 1 rozporządzenia w sprawie ubezpieczenia obowiązkowego dotyczące terenu niezdatnego lub nieużywanego powszechnie są zatem niezgodne z prawem Unii i nie powinny być stosowane.</a:t>
            </a:r>
          </a:p>
        </p:txBody>
      </p:sp>
      <p:sp>
        <p:nvSpPr>
          <p:cNvPr id="10" name="Text Placeholder 9">
            <a:extLst>
              <a:ext uri="{FF2B5EF4-FFF2-40B4-BE49-F238E27FC236}">
                <a16:creationId xmlns:a16="http://schemas.microsoft.com/office/drawing/2014/main" id="{8CDDCE82-BC2B-DABE-607C-D3A2009B2461}"/>
              </a:ext>
            </a:extLst>
          </p:cNvPr>
          <p:cNvSpPr>
            <a:spLocks noGrp="1"/>
          </p:cNvSpPr>
          <p:nvPr>
            <p:ph type="body" sz="quarter" idx="25"/>
          </p:nvPr>
        </p:nvSpPr>
        <p:spPr>
          <a:xfrm>
            <a:off x="0" y="151330"/>
            <a:ext cx="9410699" cy="691633"/>
          </a:xfrm>
        </p:spPr>
        <p:txBody>
          <a:bodyPr/>
          <a:lstStyle/>
          <a:p>
            <a:r>
              <a:rPr lang="en-US" dirty="0" err="1">
                <a:solidFill>
                  <a:srgbClr val="FFFF00"/>
                </a:solidFill>
              </a:rPr>
              <a:t>Sprawa</a:t>
            </a:r>
            <a:r>
              <a:rPr lang="en-US" dirty="0">
                <a:solidFill>
                  <a:srgbClr val="FFFF00"/>
                </a:solidFill>
              </a:rPr>
              <a:t> C-334/16 (</a:t>
            </a:r>
            <a:r>
              <a:rPr lang="pl-PL" b="1" i="1" dirty="0" err="1">
                <a:solidFill>
                  <a:srgbClr val="FFFF00"/>
                </a:solidFill>
                <a:effectLst/>
                <a:latin typeface="Calibri" panose="020F0502020204030204" pitchFamily="34" charset="0"/>
                <a:cs typeface="Calibri" panose="020F0502020204030204" pitchFamily="34" charset="0"/>
              </a:rPr>
              <a:t>Núñez</a:t>
            </a:r>
            <a:r>
              <a:rPr lang="pl-PL" b="1" i="1" dirty="0">
                <a:solidFill>
                  <a:srgbClr val="FFFF00"/>
                </a:solidFill>
                <a:effectLst/>
                <a:latin typeface="Calibri" panose="020F0502020204030204" pitchFamily="34" charset="0"/>
                <a:cs typeface="Calibri" panose="020F0502020204030204" pitchFamily="34" charset="0"/>
              </a:rPr>
              <a:t> </a:t>
            </a:r>
            <a:r>
              <a:rPr lang="pl-PL" b="1" i="1" dirty="0" err="1">
                <a:solidFill>
                  <a:srgbClr val="FFFF00"/>
                </a:solidFill>
                <a:effectLst/>
                <a:latin typeface="Calibri" panose="020F0502020204030204" pitchFamily="34" charset="0"/>
                <a:cs typeface="Calibri" panose="020F0502020204030204" pitchFamily="34" charset="0"/>
              </a:rPr>
              <a:t>Torreiro</a:t>
            </a:r>
            <a:r>
              <a:rPr lang="en-US" dirty="0">
                <a:solidFill>
                  <a:srgbClr val="FFFF00"/>
                </a:solidFill>
              </a:rPr>
              <a:t>)</a:t>
            </a:r>
          </a:p>
        </p:txBody>
      </p:sp>
    </p:spTree>
    <p:extLst>
      <p:ext uri="{BB962C8B-B14F-4D97-AF65-F5344CB8AC3E}">
        <p14:creationId xmlns:p14="http://schemas.microsoft.com/office/powerpoint/2010/main" val="3862661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3821A0-8898-A951-45EA-E943E6C1EB8B}"/>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88FEE078-0698-54C6-A5E1-8A325E3D8228}"/>
              </a:ext>
            </a:extLst>
          </p:cNvPr>
          <p:cNvSpPr>
            <a:spLocks noGrp="1"/>
          </p:cNvSpPr>
          <p:nvPr>
            <p:ph type="body" sz="quarter" idx="24"/>
          </p:nvPr>
        </p:nvSpPr>
        <p:spPr>
          <a:xfrm>
            <a:off x="0" y="971551"/>
            <a:ext cx="12192000" cy="5886450"/>
          </a:xfrm>
        </p:spPr>
        <p:txBody>
          <a:bodyPr>
            <a:normAutofit fontScale="92500" lnSpcReduction="20000"/>
          </a:bodyPr>
          <a:lstStyle/>
          <a:p>
            <a:pPr algn="l">
              <a:lnSpc>
                <a:spcPct val="120000"/>
              </a:lnSpc>
              <a:buNone/>
            </a:pPr>
            <a:r>
              <a:rPr lang="pl-PL" sz="2000" b="1" dirty="0">
                <a:latin typeface="Calibri" panose="020F0502020204030204" pitchFamily="34" charset="0"/>
                <a:cs typeface="Calibri" panose="020F0502020204030204" pitchFamily="34" charset="0"/>
              </a:rPr>
              <a:t>Prawo hiszpańskie:</a:t>
            </a:r>
          </a:p>
          <a:p>
            <a:pPr>
              <a:lnSpc>
                <a:spcPct val="120000"/>
              </a:lnSpc>
              <a:buFont typeface="Wingdings" pitchFamily="2" charset="2"/>
              <a:buChar char="à"/>
            </a:pPr>
            <a:r>
              <a:rPr lang="pl-PL" sz="1400" b="0" i="0" dirty="0">
                <a:solidFill>
                  <a:srgbClr val="000000"/>
                </a:solidFill>
                <a:effectLst/>
                <a:latin typeface="Calibri" panose="020F0502020204030204" pitchFamily="34" charset="0"/>
                <a:cs typeface="Calibri" panose="020F0502020204030204" pitchFamily="34" charset="0"/>
              </a:rPr>
              <a:t>ustawa o odpowiedzialności cywilnej i o ubezpieczeniu w związku z ruchem pojazdów mechanicznych (2007)  w art. 1 stanowi: </a:t>
            </a:r>
          </a:p>
          <a:p>
            <a:pPr marL="0" indent="0">
              <a:lnSpc>
                <a:spcPct val="120000"/>
              </a:lnSpc>
              <a:buNone/>
            </a:pPr>
            <a:r>
              <a:rPr lang="pl-PL" sz="1400" b="0" i="0" dirty="0">
                <a:solidFill>
                  <a:srgbClr val="000000"/>
                </a:solidFill>
                <a:effectLst/>
                <a:latin typeface="Calibri" panose="020F0502020204030204" pitchFamily="34" charset="0"/>
                <a:cs typeface="Calibri" panose="020F0502020204030204" pitchFamily="34" charset="0"/>
              </a:rPr>
              <a:t>„1.      Kierowca pojazdów silnikowych jest odpowiedzialny z tytułu ryzyka związanego z ich prowadzeniem, za szkody na osobie lub szkody na mieniu wyrządzone w związku z ruchem pojazdów.  Pojęcia »pojazdów silnikowych« i »okoliczności związanej z ruchem« określane są dla celów niniejszej ustawy w drodze rozporządzenia. W każdym wypadku za okoliczności związane  z ruchem nie uznaje się okoliczności wynikających z korzystania z pojazdu silnikowego jako narzędzia służącego do popełnienia umyślnego przestępstwa przeciwko osobom i mieniu”. </a:t>
            </a:r>
          </a:p>
          <a:p>
            <a:pPr marL="0" indent="0" algn="just">
              <a:lnSpc>
                <a:spcPct val="120000"/>
              </a:lnSpc>
              <a:spcAft>
                <a:spcPts val="1200"/>
              </a:spcAft>
              <a:buNone/>
            </a:pPr>
            <a:r>
              <a:rPr lang="pl-PL" sz="1400" b="0" i="0" dirty="0">
                <a:solidFill>
                  <a:srgbClr val="000000"/>
                </a:solidFill>
                <a:effectLst/>
                <a:latin typeface="Calibri" panose="020F0502020204030204" pitchFamily="34" charset="0"/>
                <a:cs typeface="Calibri" panose="020F0502020204030204" pitchFamily="34" charset="0"/>
                <a:sym typeface="Wingdings" pitchFamily="2" charset="2"/>
              </a:rPr>
              <a:t> </a:t>
            </a:r>
            <a:r>
              <a:rPr lang="pl-PL" sz="1400" b="0" i="0" dirty="0">
                <a:solidFill>
                  <a:srgbClr val="000000"/>
                </a:solidFill>
                <a:effectLst/>
                <a:latin typeface="Calibri" panose="020F0502020204030204" pitchFamily="34" charset="0"/>
                <a:cs typeface="Calibri" panose="020F0502020204030204" pitchFamily="34" charset="0"/>
              </a:rPr>
              <a:t>Artykuł 7 ust. 1  stanowi: „Ubezpieczyciel powinien w granicach obowiązkowego ubezpieczenia i z tego ubezpieczenia wypłacić poszkodowanemu kwotę odszkodowania za szkody poniesione na jego osobie i na jego mieniu oraz koszty i inne odszkodowania, do których ma prawo zgodnie z obowiązującymi przepisami. Zostanie on zwolniony z tego obowiązku jedynie w sytuacji, gdy udowodni, że okoliczność nie wiąże się z powstaniem odpowiedzialności cywilnej zgodnie z art. 1 niniejszej ustawy. Poszkodowanemu lub jego spadkobiercom przysługuje prawo do wytoczenia powództwa bezpośredniego celem domagania się od ubezpieczyciela wypłaty ww. odszkodowań, które przedawnia się z upływem roku”.</a:t>
            </a:r>
          </a:p>
          <a:p>
            <a:pPr marL="0" indent="0">
              <a:lnSpc>
                <a:spcPct val="120000"/>
              </a:lnSpc>
              <a:buNone/>
            </a:pPr>
            <a:r>
              <a:rPr lang="pl-PL" sz="1400" b="0" i="0" dirty="0">
                <a:solidFill>
                  <a:srgbClr val="000000"/>
                </a:solidFill>
                <a:effectLst/>
                <a:latin typeface="Calibri" panose="020F0502020204030204" pitchFamily="34" charset="0"/>
                <a:cs typeface="Calibri" panose="020F0502020204030204" pitchFamily="34" charset="0"/>
                <a:sym typeface="Wingdings" pitchFamily="2" charset="2"/>
              </a:rPr>
              <a:t> </a:t>
            </a:r>
            <a:r>
              <a:rPr lang="pl-PL" sz="1400" b="0" i="0" dirty="0">
                <a:solidFill>
                  <a:srgbClr val="000000"/>
                </a:solidFill>
                <a:effectLst/>
                <a:latin typeface="Calibri" panose="020F0502020204030204" pitchFamily="34" charset="0"/>
                <a:cs typeface="Calibri" panose="020F0502020204030204" pitchFamily="34" charset="0"/>
              </a:rPr>
              <a:t>rozporządzenie w sprawie obowiązkowego ubezpieczenia z tytułu odpowiedzialności cywilnej w związku z ruchem pojazdów mechanicznych (2008) stanowi w art. 2: „1.      Dla celów odpowiedzialności cywilnej w ruchu drogowym pojazdów silnikowych i objęcia obowiązkowym ubezpieczeniem regulowanym niniejszym rozporządzeniem okoliczności związane z ruchem oznaczają okoliczności wynikające z ryzyka związanego z prowadzeniem pojazdów silnikowych, do którego odnosi się poprzedni artykuł, zarówno w garażach i parkingach, jak i na drogach lub terenach publicznych i prywatnych zdatnych do ruchu pojazdów, miejskich lub międzymiastowych oraz drogach lub terenach, które choć nie są zdatne do tego celu, są powszechnie używane. 2. Za okoliczności związane z ruchem nie uważa się: a) okoliczności związanych z organizacją zawodów sportowych z pojazdami silnikowymi na specjalnie przeznaczonych na ten cel lub przysposobionych do tych zawodów obwodach […], b)      okoliczności związanych z realizacją robót przemysłowych lub rolniczych przez specjalnie do tego przeznaczone pojazdy silnikowe, z zastrzeżeniem stosowania ust. 1 w wypadku przemieszczania tych pojazdów po drogach lub terenach wskazanych w ust. 1, podczas gdy nie realizowały one robót przemysłowych lub rolniczych, do których są przeznaczone .W ramach spraw logistycznych rozmieszczania pojazdów roboty przemysłowe oznaczają roboty związane z załadunkiem, rozładunkiem, przechowywaniem i innymi zadaniami niezbędnymi do przeładunku pojazdów uważane za towary, z wyjątkiem przewozu dokonywanego po drogach, do których odnosi się ust. 1,c)      przemieszczania pojazdów silnikowych po drogach lub po terenach, na których nie znajdują zastosowania przepisy wskazane w ust. 1, takich jak tereny portów lub portów lotniczych. 3.      Za okoliczności związane z ruchem nie uznaje się również korzystania z pojazdu silnikowego jako narzędzia służącego do popełnienia umyślnego przestępstwa przeciwko osobom i mieniu. W każdym wypadku za okoliczności związane z ruchem uważane jest korzystanie z pojazdu silnikowego w jakikolwiek ze sposobów, o których mowa w kodeksie karnym, jako zachowanie noszące znamiona naruszenia bezpieczeństwa drogowego […]”.</a:t>
            </a:r>
          </a:p>
        </p:txBody>
      </p:sp>
      <p:sp>
        <p:nvSpPr>
          <p:cNvPr id="10" name="Text Placeholder 9">
            <a:extLst>
              <a:ext uri="{FF2B5EF4-FFF2-40B4-BE49-F238E27FC236}">
                <a16:creationId xmlns:a16="http://schemas.microsoft.com/office/drawing/2014/main" id="{D63BF450-1C3A-07AC-7658-5C751A80A21F}"/>
              </a:ext>
            </a:extLst>
          </p:cNvPr>
          <p:cNvSpPr>
            <a:spLocks noGrp="1"/>
          </p:cNvSpPr>
          <p:nvPr>
            <p:ph type="body" sz="quarter" idx="25"/>
          </p:nvPr>
        </p:nvSpPr>
        <p:spPr>
          <a:xfrm>
            <a:off x="0" y="151330"/>
            <a:ext cx="9410699" cy="691633"/>
          </a:xfrm>
        </p:spPr>
        <p:txBody>
          <a:bodyPr/>
          <a:lstStyle/>
          <a:p>
            <a:r>
              <a:rPr lang="en-US" dirty="0" err="1">
                <a:solidFill>
                  <a:srgbClr val="FFFF00"/>
                </a:solidFill>
              </a:rPr>
              <a:t>Sprawa</a:t>
            </a:r>
            <a:r>
              <a:rPr lang="en-US" dirty="0">
                <a:solidFill>
                  <a:srgbClr val="FFFF00"/>
                </a:solidFill>
              </a:rPr>
              <a:t> C-334/16 (</a:t>
            </a:r>
            <a:r>
              <a:rPr lang="pl-PL" b="1" i="1" dirty="0" err="1">
                <a:solidFill>
                  <a:srgbClr val="FFFF00"/>
                </a:solidFill>
                <a:effectLst/>
                <a:latin typeface="Calibri" panose="020F0502020204030204" pitchFamily="34" charset="0"/>
                <a:cs typeface="Calibri" panose="020F0502020204030204" pitchFamily="34" charset="0"/>
              </a:rPr>
              <a:t>Núñez</a:t>
            </a:r>
            <a:r>
              <a:rPr lang="pl-PL" b="1" i="1" dirty="0">
                <a:solidFill>
                  <a:srgbClr val="FFFF00"/>
                </a:solidFill>
                <a:effectLst/>
                <a:latin typeface="Calibri" panose="020F0502020204030204" pitchFamily="34" charset="0"/>
                <a:cs typeface="Calibri" panose="020F0502020204030204" pitchFamily="34" charset="0"/>
              </a:rPr>
              <a:t> </a:t>
            </a:r>
            <a:r>
              <a:rPr lang="pl-PL" b="1" i="1" dirty="0" err="1">
                <a:solidFill>
                  <a:srgbClr val="FFFF00"/>
                </a:solidFill>
                <a:effectLst/>
                <a:latin typeface="Calibri" panose="020F0502020204030204" pitchFamily="34" charset="0"/>
                <a:cs typeface="Calibri" panose="020F0502020204030204" pitchFamily="34" charset="0"/>
              </a:rPr>
              <a:t>Torreiro</a:t>
            </a:r>
            <a:r>
              <a:rPr lang="en-US" dirty="0">
                <a:solidFill>
                  <a:srgbClr val="FFFF00"/>
                </a:solidFill>
              </a:rPr>
              <a:t>)</a:t>
            </a:r>
          </a:p>
        </p:txBody>
      </p:sp>
    </p:spTree>
    <p:extLst>
      <p:ext uri="{BB962C8B-B14F-4D97-AF65-F5344CB8AC3E}">
        <p14:creationId xmlns:p14="http://schemas.microsoft.com/office/powerpoint/2010/main" val="2707357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DB0AE-FA11-A3D4-6ECA-A5B9683890C8}"/>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68F04967-C2C9-10F1-DD6B-27B6D54DA7B7}"/>
              </a:ext>
            </a:extLst>
          </p:cNvPr>
          <p:cNvSpPr>
            <a:spLocks noGrp="1"/>
          </p:cNvSpPr>
          <p:nvPr>
            <p:ph type="body" sz="quarter" idx="24"/>
          </p:nvPr>
        </p:nvSpPr>
        <p:spPr>
          <a:xfrm>
            <a:off x="0" y="1057275"/>
            <a:ext cx="12192000" cy="5800725"/>
          </a:xfrm>
        </p:spPr>
        <p:txBody>
          <a:bodyPr>
            <a:normAutofit/>
          </a:bodyPr>
          <a:lstStyle/>
          <a:p>
            <a:pPr algn="l">
              <a:buNone/>
            </a:pPr>
            <a:endParaRPr lang="pl-PL" sz="2000" b="0" i="0" dirty="0">
              <a:solidFill>
                <a:srgbClr val="000000"/>
              </a:solidFill>
              <a:effectLst/>
              <a:latin typeface="Calibri" panose="020F0502020204030204" pitchFamily="34" charset="0"/>
              <a:cs typeface="Calibri" panose="020F0502020204030204" pitchFamily="34" charset="0"/>
            </a:endParaRPr>
          </a:p>
          <a:p>
            <a:pPr algn="l">
              <a:buNone/>
            </a:pPr>
            <a:r>
              <a:rPr lang="pl-PL" sz="2000" dirty="0">
                <a:solidFill>
                  <a:srgbClr val="000000"/>
                </a:solidFill>
                <a:latin typeface="Calibri" panose="020F0502020204030204" pitchFamily="34" charset="0"/>
                <a:cs typeface="Calibri" panose="020F0502020204030204" pitchFamily="34" charset="0"/>
                <a:sym typeface="Wingdings" pitchFamily="2" charset="2"/>
              </a:rPr>
              <a:t> </a:t>
            </a:r>
            <a:r>
              <a:rPr lang="pl-PL" sz="2000" b="0" i="0" dirty="0">
                <a:solidFill>
                  <a:srgbClr val="000000"/>
                </a:solidFill>
                <a:effectLst/>
                <a:latin typeface="Calibri" panose="020F0502020204030204" pitchFamily="34" charset="0"/>
                <a:cs typeface="Calibri" panose="020F0502020204030204" pitchFamily="34" charset="0"/>
              </a:rPr>
              <a:t>Sąd </a:t>
            </a:r>
            <a:r>
              <a:rPr lang="pl-PL" sz="2000" dirty="0">
                <a:solidFill>
                  <a:srgbClr val="000000"/>
                </a:solidFill>
                <a:latin typeface="Calibri" panose="020F0502020204030204" pitchFamily="34" charset="0"/>
                <a:cs typeface="Calibri" panose="020F0502020204030204" pitchFamily="34" charset="0"/>
              </a:rPr>
              <a:t>O</a:t>
            </a:r>
            <a:r>
              <a:rPr lang="pl-PL" sz="2000" b="0" i="0" dirty="0">
                <a:solidFill>
                  <a:srgbClr val="000000"/>
                </a:solidFill>
                <a:effectLst/>
                <a:latin typeface="Calibri" panose="020F0502020204030204" pitchFamily="34" charset="0"/>
                <a:cs typeface="Calibri" panose="020F0502020204030204" pitchFamily="34" charset="0"/>
              </a:rPr>
              <a:t>kręgowy w </a:t>
            </a:r>
            <a:r>
              <a:rPr lang="pl-PL" sz="2000" b="0" i="0" dirty="0" err="1">
                <a:solidFill>
                  <a:srgbClr val="000000"/>
                </a:solidFill>
                <a:effectLst/>
                <a:latin typeface="Calibri" panose="020F0502020204030204" pitchFamily="34" charset="0"/>
                <a:cs typeface="Calibri" panose="020F0502020204030204" pitchFamily="34" charset="0"/>
              </a:rPr>
              <a:t>Albacete</a:t>
            </a:r>
            <a:r>
              <a:rPr lang="pl-PL" sz="2000" b="0" i="0" dirty="0">
                <a:solidFill>
                  <a:srgbClr val="000000"/>
                </a:solidFill>
                <a:effectLst/>
                <a:latin typeface="Calibri" panose="020F0502020204030204" pitchFamily="34" charset="0"/>
                <a:cs typeface="Calibri" panose="020F0502020204030204" pitchFamily="34" charset="0"/>
              </a:rPr>
              <a:t> postanowił zawiesić postępowanie i zwrócić się do Trybunału z następującymi pytaniami prejudycjalnymi:</a:t>
            </a:r>
          </a:p>
          <a:p>
            <a:pPr marL="720090" indent="-360045" algn="just">
              <a:spcAft>
                <a:spcPts val="1200"/>
              </a:spcAft>
              <a:buNone/>
            </a:pPr>
            <a:r>
              <a:rPr lang="pl-PL" sz="2000" b="0" i="0" dirty="0">
                <a:solidFill>
                  <a:srgbClr val="000000"/>
                </a:solidFill>
                <a:effectLst/>
                <a:latin typeface="Calibri" panose="020F0502020204030204" pitchFamily="34" charset="0"/>
                <a:cs typeface="Calibri" panose="020F0502020204030204" pitchFamily="34" charset="0"/>
              </a:rPr>
              <a:t>„1)      Czy pojęcie »ruchu pojazdów« – lub »okoliczności związanej z ruchem« – jako ryzyko ubezpieczenia odpowiedzialności cywilnej w związku z korzystaniem z pojazdów silnikowych i ruchem tych pojazdów, do którego odnosi się ustawodawstwo Unii (w szczególności dyrektywa 2009/103 w art. 3), może zostać określone w uregulowaniach krajowych państwa członkowskiego w sposób odmienny niż w uregulowaniach Unii?</a:t>
            </a:r>
          </a:p>
          <a:p>
            <a:pPr marL="720090" indent="-360045" algn="just">
              <a:spcAft>
                <a:spcPts val="1200"/>
              </a:spcAft>
              <a:buNone/>
            </a:pPr>
            <a:r>
              <a:rPr lang="pl-PL" sz="2000" b="0" i="0" dirty="0">
                <a:solidFill>
                  <a:srgbClr val="000000"/>
                </a:solidFill>
                <a:effectLst/>
                <a:latin typeface="Calibri" panose="020F0502020204030204" pitchFamily="34" charset="0"/>
                <a:cs typeface="Calibri" panose="020F0502020204030204" pitchFamily="34" charset="0"/>
              </a:rPr>
              <a:t>2)      W wypadku udzielenia odpowiedzi twierdzącej, czy z zakresu tego pojęcia mogą być wyłączone (oprócz określonych osób, tablic lub rodzajów pojazdów, jak przyznaje art. 5 dyrektywy 2009/103), w zależności od miejsc, w jakich ruch się odbywa, przypadki ruchu takie jak po drogach lub terenie »niezdatnym« do ruchu?</a:t>
            </a:r>
          </a:p>
          <a:p>
            <a:pPr marL="720090" indent="-360045" algn="just">
              <a:spcAft>
                <a:spcPts val="1200"/>
              </a:spcAft>
              <a:buNone/>
            </a:pPr>
            <a:r>
              <a:rPr lang="pl-PL" sz="2000" b="0" i="0" dirty="0">
                <a:solidFill>
                  <a:srgbClr val="000000"/>
                </a:solidFill>
                <a:effectLst/>
                <a:latin typeface="Calibri" panose="020F0502020204030204" pitchFamily="34" charset="0"/>
                <a:cs typeface="Calibri" panose="020F0502020204030204" pitchFamily="34" charset="0"/>
              </a:rPr>
              <a:t>3)      Czy ponadto z zakresu pojęcia »okoliczności związanej z ruchem« może być wyłączona określona aktywność pojazdu związana z celem, któremu pojazd ten służy (takim jak korzystanie w celach sportowych, przemysłowych lub rolniczych) lub związana z zamiarem kierowcy (takim jak popełnienie pojazdem umyślnego przestępstwa)?”. [na to pytanie nie odpowiedziano, gdyż nie pozostawało ono w związku z rozpatrywaną sprawą główną]</a:t>
            </a:r>
          </a:p>
          <a:p>
            <a:pPr>
              <a:buNone/>
            </a:pPr>
            <a:endParaRPr lang="en-US" sz="2400" dirty="0">
              <a:latin typeface="Calibri" panose="020F0502020204030204" pitchFamily="34" charset="0"/>
              <a:cs typeface="Calibri" panose="020F0502020204030204" pitchFamily="34" charset="0"/>
            </a:endParaRPr>
          </a:p>
        </p:txBody>
      </p:sp>
      <p:sp>
        <p:nvSpPr>
          <p:cNvPr id="10" name="Text Placeholder 9">
            <a:extLst>
              <a:ext uri="{FF2B5EF4-FFF2-40B4-BE49-F238E27FC236}">
                <a16:creationId xmlns:a16="http://schemas.microsoft.com/office/drawing/2014/main" id="{2B445678-7C10-6F66-077C-87B6D43F59F6}"/>
              </a:ext>
            </a:extLst>
          </p:cNvPr>
          <p:cNvSpPr>
            <a:spLocks noGrp="1"/>
          </p:cNvSpPr>
          <p:nvPr>
            <p:ph type="body" sz="quarter" idx="25"/>
          </p:nvPr>
        </p:nvSpPr>
        <p:spPr>
          <a:xfrm>
            <a:off x="0" y="151330"/>
            <a:ext cx="9410699" cy="691633"/>
          </a:xfrm>
        </p:spPr>
        <p:txBody>
          <a:bodyPr/>
          <a:lstStyle/>
          <a:p>
            <a:r>
              <a:rPr lang="en-US" dirty="0" err="1">
                <a:solidFill>
                  <a:srgbClr val="FFFF00"/>
                </a:solidFill>
              </a:rPr>
              <a:t>Sprawa</a:t>
            </a:r>
            <a:r>
              <a:rPr lang="en-US" dirty="0">
                <a:solidFill>
                  <a:srgbClr val="FFFF00"/>
                </a:solidFill>
              </a:rPr>
              <a:t> C-334/16 (</a:t>
            </a:r>
            <a:r>
              <a:rPr lang="pl-PL" b="1" i="1" dirty="0" err="1">
                <a:solidFill>
                  <a:srgbClr val="FFFF00"/>
                </a:solidFill>
                <a:effectLst/>
                <a:latin typeface="Calibri" panose="020F0502020204030204" pitchFamily="34" charset="0"/>
                <a:cs typeface="Calibri" panose="020F0502020204030204" pitchFamily="34" charset="0"/>
              </a:rPr>
              <a:t>Núñez</a:t>
            </a:r>
            <a:r>
              <a:rPr lang="pl-PL" b="1" i="1" dirty="0">
                <a:solidFill>
                  <a:srgbClr val="FFFF00"/>
                </a:solidFill>
                <a:effectLst/>
                <a:latin typeface="Calibri" panose="020F0502020204030204" pitchFamily="34" charset="0"/>
                <a:cs typeface="Calibri" panose="020F0502020204030204" pitchFamily="34" charset="0"/>
              </a:rPr>
              <a:t> </a:t>
            </a:r>
            <a:r>
              <a:rPr lang="pl-PL" b="1" i="1" dirty="0" err="1">
                <a:solidFill>
                  <a:srgbClr val="FFFF00"/>
                </a:solidFill>
                <a:effectLst/>
                <a:latin typeface="Calibri" panose="020F0502020204030204" pitchFamily="34" charset="0"/>
                <a:cs typeface="Calibri" panose="020F0502020204030204" pitchFamily="34" charset="0"/>
              </a:rPr>
              <a:t>Torreiro</a:t>
            </a:r>
            <a:r>
              <a:rPr lang="en-US" dirty="0">
                <a:solidFill>
                  <a:srgbClr val="FFFF00"/>
                </a:solidFill>
              </a:rPr>
              <a:t>)</a:t>
            </a:r>
          </a:p>
        </p:txBody>
      </p:sp>
    </p:spTree>
    <p:extLst>
      <p:ext uri="{BB962C8B-B14F-4D97-AF65-F5344CB8AC3E}">
        <p14:creationId xmlns:p14="http://schemas.microsoft.com/office/powerpoint/2010/main" val="3679294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CE948-9990-416D-CE6D-1EDB7B64DD44}"/>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94E61B84-0BE6-7E12-624C-BC0BED146A7A}"/>
              </a:ext>
            </a:extLst>
          </p:cNvPr>
          <p:cNvSpPr>
            <a:spLocks noGrp="1"/>
          </p:cNvSpPr>
          <p:nvPr>
            <p:ph type="body" sz="quarter" idx="24"/>
          </p:nvPr>
        </p:nvSpPr>
        <p:spPr>
          <a:xfrm>
            <a:off x="0" y="842963"/>
            <a:ext cx="12192000" cy="6015037"/>
          </a:xfrm>
        </p:spPr>
        <p:txBody>
          <a:bodyPr>
            <a:normAutofit fontScale="47500" lnSpcReduction="20000"/>
          </a:bodyPr>
          <a:lstStyle/>
          <a:p>
            <a:pPr marL="0" indent="0">
              <a:lnSpc>
                <a:spcPct val="120000"/>
              </a:lnSpc>
              <a:buNone/>
            </a:pPr>
            <a:r>
              <a:rPr lang="en-US" sz="5100" b="1" dirty="0" err="1">
                <a:latin typeface="Calibri" panose="020F0502020204030204" pitchFamily="34" charset="0"/>
                <a:cs typeface="Calibri" panose="020F0502020204030204" pitchFamily="34" charset="0"/>
              </a:rPr>
              <a:t>Wyrok</a:t>
            </a:r>
            <a:r>
              <a:rPr lang="en-US" sz="5100" b="1" dirty="0">
                <a:latin typeface="Calibri" panose="020F0502020204030204" pitchFamily="34" charset="0"/>
                <a:cs typeface="Calibri" panose="020F0502020204030204" pitchFamily="34" charset="0"/>
              </a:rPr>
              <a:t>: </a:t>
            </a:r>
            <a:r>
              <a:rPr lang="pl-PL" sz="3400" b="1" i="1" dirty="0">
                <a:solidFill>
                  <a:srgbClr val="000000"/>
                </a:solidFill>
                <a:effectLst/>
                <a:latin typeface="Calibri" panose="020F0502020204030204" pitchFamily="34" charset="0"/>
                <a:cs typeface="Calibri" panose="020F0502020204030204" pitchFamily="34" charset="0"/>
              </a:rPr>
              <a:t>kołowy pojazd wojskowy typu „</a:t>
            </a:r>
            <a:r>
              <a:rPr lang="pl-PL" sz="3400" b="1" i="1" dirty="0" err="1">
                <a:solidFill>
                  <a:srgbClr val="000000"/>
                </a:solidFill>
                <a:effectLst/>
                <a:latin typeface="Calibri" panose="020F0502020204030204" pitchFamily="34" charset="0"/>
                <a:cs typeface="Calibri" panose="020F0502020204030204" pitchFamily="34" charset="0"/>
              </a:rPr>
              <a:t>Aníbal</a:t>
            </a:r>
            <a:r>
              <a:rPr lang="pl-PL" sz="3400" b="1" i="1" dirty="0">
                <a:solidFill>
                  <a:srgbClr val="000000"/>
                </a:solidFill>
                <a:effectLst/>
                <a:latin typeface="Calibri" panose="020F0502020204030204" pitchFamily="34" charset="0"/>
                <a:cs typeface="Calibri" panose="020F0502020204030204" pitchFamily="34" charset="0"/>
              </a:rPr>
              <a:t>” taki jak rozpatrywany w postępowaniu głównym objęty jest zakresem pojęcia „pojazdu”</a:t>
            </a:r>
            <a:r>
              <a:rPr lang="pl-PL" sz="3400" b="0" i="0" dirty="0">
                <a:solidFill>
                  <a:srgbClr val="000000"/>
                </a:solidFill>
                <a:effectLst/>
                <a:latin typeface="Calibri" panose="020F0502020204030204" pitchFamily="34" charset="0"/>
                <a:cs typeface="Calibri" panose="020F0502020204030204" pitchFamily="34" charset="0"/>
              </a:rPr>
              <a:t>, o którym mowa w art. 1 pkt 1 dyrektywy 2009/103, gdyż stanowi on „pojazd silnikowy [mechaniczny] przeznaczony do podróżowania lądem oraz napędzany siłą mechaniczną, który nie porusza się po szynach”. Ponadto bezsporne jest, że ów pojazd normalnie znajduje się na terytorium państwa członkowskiego i nie jest objęty odstępstwem przyjętym na podstawie art. 5 tej dyrektywy.</a:t>
            </a:r>
          </a:p>
          <a:p>
            <a:pPr>
              <a:lnSpc>
                <a:spcPct val="120000"/>
              </a:lnSpc>
            </a:pPr>
            <a:r>
              <a:rPr lang="pl-PL" sz="3400" b="0" i="0" dirty="0">
                <a:solidFill>
                  <a:srgbClr val="000000"/>
                </a:solidFill>
                <a:effectLst/>
                <a:latin typeface="Calibri" panose="020F0502020204030204" pitchFamily="34" charset="0"/>
                <a:cs typeface="Calibri" panose="020F0502020204030204" pitchFamily="34" charset="0"/>
              </a:rPr>
              <a:t>art. 3 akapit pierwszy dyrektywy 2009/103 należy interpretować w ten sposób, że </a:t>
            </a:r>
            <a:r>
              <a:rPr lang="pl-PL" sz="3400" b="1" i="1" dirty="0">
                <a:solidFill>
                  <a:srgbClr val="000000"/>
                </a:solidFill>
                <a:effectLst/>
                <a:latin typeface="Calibri" panose="020F0502020204030204" pitchFamily="34" charset="0"/>
                <a:cs typeface="Calibri" panose="020F0502020204030204" pitchFamily="34" charset="0"/>
              </a:rPr>
              <a:t>zawarte w nim pojęcie „ruchu pojazdów” nie jest ograniczone do sytuacji ruchu drogowego, to znaczy ruchu na drodze publicznej, ale obejmuje każde używanie pojazdu, które jest zgodne z normalną funkcją tego pojazdu. Dodatkowo zakres rzeczonego pojęcia nie zależy od cech charakterystycznych terenu, na którym pojazd mechaniczny jest używany </a:t>
            </a:r>
            <a:r>
              <a:rPr lang="pl-PL" sz="3400" b="0" i="0" dirty="0">
                <a:solidFill>
                  <a:srgbClr val="000000"/>
                </a:solidFill>
                <a:effectLst/>
                <a:latin typeface="Calibri" panose="020F0502020204030204" pitchFamily="34" charset="0"/>
                <a:cs typeface="Calibri" panose="020F0502020204030204" pitchFamily="34" charset="0"/>
              </a:rPr>
              <a:t>(tak też w sprawie </a:t>
            </a:r>
            <a:r>
              <a:rPr lang="pl-PL" sz="3400" b="0" i="0" dirty="0" err="1">
                <a:solidFill>
                  <a:srgbClr val="000000"/>
                </a:solidFill>
                <a:effectLst/>
                <a:latin typeface="Calibri" panose="020F0502020204030204" pitchFamily="34" charset="0"/>
                <a:cs typeface="Calibri" panose="020F0502020204030204" pitchFamily="34" charset="0"/>
              </a:rPr>
              <a:t>Andrade</a:t>
            </a:r>
            <a:r>
              <a:rPr lang="pl-PL" sz="3400" b="0" i="0" dirty="0">
                <a:solidFill>
                  <a:srgbClr val="000000"/>
                </a:solidFill>
                <a:effectLst/>
                <a:latin typeface="Calibri" panose="020F0502020204030204" pitchFamily="34" charset="0"/>
                <a:cs typeface="Calibri" panose="020F0502020204030204" pitchFamily="34" charset="0"/>
              </a:rPr>
              <a:t>)</a:t>
            </a:r>
          </a:p>
          <a:p>
            <a:pPr>
              <a:lnSpc>
                <a:spcPct val="120000"/>
              </a:lnSpc>
            </a:pPr>
            <a:r>
              <a:rPr lang="pl-PL" sz="3400" b="0" i="1" dirty="0">
                <a:solidFill>
                  <a:srgbClr val="000000"/>
                </a:solidFill>
                <a:effectLst/>
                <a:latin typeface="Calibri" panose="020F0502020204030204" pitchFamily="34" charset="0"/>
                <a:cs typeface="Calibri" panose="020F0502020204030204" pitchFamily="34" charset="0"/>
              </a:rPr>
              <a:t>Okoliczność, że rozpatrywany pojazd poruszał się, gdy się przewrócił, po terenie przeznaczonym do przeprowadzania ćwiczeń wojskowych, na który to teren dostęp jakichkolwiek pojazdów niewojskowych jest zakazany, i na obszarze tego terenu, który nie był zdatny do ruchu pojazdów kołowych, nie może mieć żadnego wpływu na ten wniosek i w związku z tym na ograniczenie obowiązku ubezpieczenia, który wynika z tego przepisu.</a:t>
            </a:r>
          </a:p>
          <a:p>
            <a:pPr algn="l">
              <a:lnSpc>
                <a:spcPct val="120000"/>
              </a:lnSpc>
              <a:buNone/>
            </a:pPr>
            <a:endParaRPr lang="pl-PL" sz="3300" b="0" i="0" dirty="0">
              <a:solidFill>
                <a:srgbClr val="000000"/>
              </a:solidFill>
              <a:effectLst/>
              <a:latin typeface="Calibri" panose="020F0502020204030204" pitchFamily="34" charset="0"/>
              <a:cs typeface="Calibri" panose="020F0502020204030204" pitchFamily="34" charset="0"/>
            </a:endParaRPr>
          </a:p>
          <a:p>
            <a:pPr algn="just">
              <a:lnSpc>
                <a:spcPct val="120000"/>
              </a:lnSpc>
              <a:buNone/>
            </a:pPr>
            <a:r>
              <a:rPr lang="pl-PL" sz="3300" b="0" i="0" dirty="0">
                <a:solidFill>
                  <a:srgbClr val="000000"/>
                </a:solidFill>
                <a:effectLst/>
                <a:latin typeface="Calibri" panose="020F0502020204030204" pitchFamily="34" charset="0"/>
                <a:cs typeface="Calibri" panose="020F0502020204030204" pitchFamily="34" charset="0"/>
              </a:rPr>
              <a:t>Wniosek: </a:t>
            </a:r>
            <a:r>
              <a:rPr lang="pl-PL" sz="3300" b="1" i="0" dirty="0">
                <a:solidFill>
                  <a:srgbClr val="000000"/>
                </a:solidFill>
                <a:effectLst/>
                <a:latin typeface="Calibri" panose="020F0502020204030204" pitchFamily="34" charset="0"/>
                <a:cs typeface="Calibri" panose="020F0502020204030204" pitchFamily="34" charset="0"/>
              </a:rPr>
              <a:t>Artykuł 3 akapit pierwszy dyrektywy Parlamentu Europejskiego i Rady 2009/103/WE z dnia 16 września 2009 r. w sprawie ubezpieczenia od odpowiedzialności cywilnej za szkody powstałe w związku z ruchem pojazdów mechanicznych i egzekwowania obowiązku ubezpieczania od takiej odpowiedzialności należy interpretować w ten sposób, że stoi on na przeszkodzie uregulowaniu krajowemu takiemu jak rozpatrywane w postępowaniu głównym, które pozwala wykluczyć z zakresu objęcia obowiązkowym ubezpieczeniem szkody powstałe przy prowadzeniu pojazdów mechanicznych na drogach i terenach, które nie są „zdatne do ruchu”, z wyjątkiem tych, które choć nie są zdatne do tego celu, są jednak „powszechnie używane”.</a:t>
            </a:r>
            <a:endParaRPr lang="pl-PL" sz="3300" b="0" i="0" dirty="0">
              <a:solidFill>
                <a:srgbClr val="000000"/>
              </a:solidFill>
              <a:effectLst/>
              <a:latin typeface="Calibri" panose="020F0502020204030204" pitchFamily="34" charset="0"/>
              <a:cs typeface="Calibri" panose="020F0502020204030204" pitchFamily="34" charset="0"/>
            </a:endParaRPr>
          </a:p>
        </p:txBody>
      </p:sp>
      <p:sp>
        <p:nvSpPr>
          <p:cNvPr id="10" name="Text Placeholder 9">
            <a:extLst>
              <a:ext uri="{FF2B5EF4-FFF2-40B4-BE49-F238E27FC236}">
                <a16:creationId xmlns:a16="http://schemas.microsoft.com/office/drawing/2014/main" id="{6FF7E06D-929B-6ECE-9EB0-C42A55A7DA81}"/>
              </a:ext>
            </a:extLst>
          </p:cNvPr>
          <p:cNvSpPr>
            <a:spLocks noGrp="1"/>
          </p:cNvSpPr>
          <p:nvPr>
            <p:ph type="body" sz="quarter" idx="25"/>
          </p:nvPr>
        </p:nvSpPr>
        <p:spPr>
          <a:xfrm>
            <a:off x="0" y="151330"/>
            <a:ext cx="9410699" cy="691633"/>
          </a:xfrm>
        </p:spPr>
        <p:txBody>
          <a:bodyPr/>
          <a:lstStyle/>
          <a:p>
            <a:r>
              <a:rPr lang="en-US" dirty="0" err="1">
                <a:solidFill>
                  <a:srgbClr val="FFFF00"/>
                </a:solidFill>
              </a:rPr>
              <a:t>Sprawa</a:t>
            </a:r>
            <a:r>
              <a:rPr lang="en-US" dirty="0">
                <a:solidFill>
                  <a:srgbClr val="FFFF00"/>
                </a:solidFill>
              </a:rPr>
              <a:t> C-334/16 (</a:t>
            </a:r>
            <a:r>
              <a:rPr lang="pl-PL" b="1" i="1" dirty="0" err="1">
                <a:solidFill>
                  <a:srgbClr val="FFFF00"/>
                </a:solidFill>
                <a:effectLst/>
                <a:latin typeface="Calibri" panose="020F0502020204030204" pitchFamily="34" charset="0"/>
                <a:cs typeface="Calibri" panose="020F0502020204030204" pitchFamily="34" charset="0"/>
              </a:rPr>
              <a:t>Núñez</a:t>
            </a:r>
            <a:r>
              <a:rPr lang="pl-PL" b="1" i="1" dirty="0">
                <a:solidFill>
                  <a:srgbClr val="FFFF00"/>
                </a:solidFill>
                <a:effectLst/>
                <a:latin typeface="Calibri" panose="020F0502020204030204" pitchFamily="34" charset="0"/>
                <a:cs typeface="Calibri" panose="020F0502020204030204" pitchFamily="34" charset="0"/>
              </a:rPr>
              <a:t> </a:t>
            </a:r>
            <a:r>
              <a:rPr lang="pl-PL" b="1" i="1" dirty="0" err="1">
                <a:solidFill>
                  <a:srgbClr val="FFFF00"/>
                </a:solidFill>
                <a:effectLst/>
                <a:latin typeface="Calibri" panose="020F0502020204030204" pitchFamily="34" charset="0"/>
                <a:cs typeface="Calibri" panose="020F0502020204030204" pitchFamily="34" charset="0"/>
              </a:rPr>
              <a:t>Torreiro</a:t>
            </a:r>
            <a:r>
              <a:rPr lang="en-US" dirty="0">
                <a:solidFill>
                  <a:srgbClr val="FFFF00"/>
                </a:solidFill>
              </a:rPr>
              <a:t>)</a:t>
            </a:r>
          </a:p>
        </p:txBody>
      </p:sp>
    </p:spTree>
    <p:extLst>
      <p:ext uri="{BB962C8B-B14F-4D97-AF65-F5344CB8AC3E}">
        <p14:creationId xmlns:p14="http://schemas.microsoft.com/office/powerpoint/2010/main" val="1524897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24"/>
          </p:nvPr>
        </p:nvSpPr>
        <p:spPr>
          <a:xfrm>
            <a:off x="1" y="1057275"/>
            <a:ext cx="12192000" cy="5800725"/>
          </a:xfrm>
        </p:spPr>
        <p:txBody>
          <a:bodyPr>
            <a:normAutofit/>
          </a:bodyPr>
          <a:lstStyle/>
          <a:p>
            <a:pPr marL="360045" indent="-342265" algn="just">
              <a:lnSpc>
                <a:spcPct val="150000"/>
              </a:lnSpc>
              <a:spcAft>
                <a:spcPts val="1200"/>
              </a:spcAft>
              <a:buFont typeface="Arial" panose="020B0604020202020204" pitchFamily="34" charset="0"/>
              <a:buChar char="•"/>
            </a:pPr>
            <a:r>
              <a:rPr lang="pl-PL" sz="2000" b="0" i="0" dirty="0">
                <a:solidFill>
                  <a:srgbClr val="000000"/>
                </a:solidFill>
                <a:effectLst/>
                <a:latin typeface="Calibri" panose="020F0502020204030204" pitchFamily="34" charset="0"/>
                <a:cs typeface="Calibri" panose="020F0502020204030204" pitchFamily="34" charset="0"/>
              </a:rPr>
              <a:t>Wniosek o wydanie orzeczenia został złożony w ramach sporu pomiędzy „BTA </a:t>
            </a:r>
            <a:r>
              <a:rPr lang="pl-PL" sz="2000" b="0" i="0" dirty="0" err="1">
                <a:solidFill>
                  <a:srgbClr val="000000"/>
                </a:solidFill>
                <a:effectLst/>
                <a:latin typeface="Calibri" panose="020F0502020204030204" pitchFamily="34" charset="0"/>
                <a:cs typeface="Calibri" panose="020F0502020204030204" pitchFamily="34" charset="0"/>
              </a:rPr>
              <a:t>Baltic</a:t>
            </a:r>
            <a:r>
              <a:rPr lang="pl-PL" sz="2000" b="0" i="0" dirty="0">
                <a:solidFill>
                  <a:srgbClr val="000000"/>
                </a:solidFill>
                <a:effectLst/>
                <a:latin typeface="Calibri" panose="020F0502020204030204" pitchFamily="34" charset="0"/>
                <a:cs typeface="Calibri" panose="020F0502020204030204" pitchFamily="34" charset="0"/>
              </a:rPr>
              <a:t> </a:t>
            </a:r>
            <a:r>
              <a:rPr lang="pl-PL" sz="2000" b="0" i="0" dirty="0" err="1">
                <a:solidFill>
                  <a:srgbClr val="000000"/>
                </a:solidFill>
                <a:effectLst/>
                <a:latin typeface="Calibri" panose="020F0502020204030204" pitchFamily="34" charset="0"/>
                <a:cs typeface="Calibri" panose="020F0502020204030204" pitchFamily="34" charset="0"/>
              </a:rPr>
              <a:t>Insurance</a:t>
            </a:r>
            <a:r>
              <a:rPr lang="pl-PL" sz="2000" b="0" i="0" dirty="0">
                <a:solidFill>
                  <a:srgbClr val="000000"/>
                </a:solidFill>
                <a:effectLst/>
                <a:latin typeface="Calibri" panose="020F0502020204030204" pitchFamily="34" charset="0"/>
                <a:cs typeface="Calibri" panose="020F0502020204030204" pitchFamily="34" charset="0"/>
              </a:rPr>
              <a:t> Company” AS, dawniej „</a:t>
            </a:r>
            <a:r>
              <a:rPr lang="pl-PL" sz="2000" b="0" i="0" dirty="0" err="1">
                <a:solidFill>
                  <a:srgbClr val="000000"/>
                </a:solidFill>
                <a:effectLst/>
                <a:latin typeface="Calibri" panose="020F0502020204030204" pitchFamily="34" charset="0"/>
                <a:cs typeface="Calibri" panose="020F0502020204030204" pitchFamily="34" charset="0"/>
              </a:rPr>
              <a:t>Balcia</a:t>
            </a:r>
            <a:r>
              <a:rPr lang="pl-PL" sz="2000" b="0" i="0" dirty="0">
                <a:solidFill>
                  <a:srgbClr val="000000"/>
                </a:solidFill>
                <a:effectLst/>
                <a:latin typeface="Calibri" panose="020F0502020204030204" pitchFamily="34" charset="0"/>
                <a:cs typeface="Calibri" panose="020F0502020204030204" pitchFamily="34" charset="0"/>
              </a:rPr>
              <a:t> </a:t>
            </a:r>
            <a:r>
              <a:rPr lang="pl-PL" sz="2000" b="0" i="0" dirty="0" err="1">
                <a:solidFill>
                  <a:srgbClr val="000000"/>
                </a:solidFill>
                <a:effectLst/>
                <a:latin typeface="Calibri" panose="020F0502020204030204" pitchFamily="34" charset="0"/>
                <a:cs typeface="Calibri" panose="020F0502020204030204" pitchFamily="34" charset="0"/>
              </a:rPr>
              <a:t>Insurance</a:t>
            </a:r>
            <a:r>
              <a:rPr lang="pl-PL" sz="2000" b="0" i="0" dirty="0">
                <a:solidFill>
                  <a:srgbClr val="000000"/>
                </a:solidFill>
                <a:effectLst/>
                <a:latin typeface="Calibri" panose="020F0502020204030204" pitchFamily="34" charset="0"/>
                <a:cs typeface="Calibri" panose="020F0502020204030204" pitchFamily="34" charset="0"/>
              </a:rPr>
              <a:t>” SE (zwaną dalej „BTA”) a „</a:t>
            </a:r>
            <a:r>
              <a:rPr lang="pl-PL" sz="2000" b="0" i="0" dirty="0" err="1">
                <a:solidFill>
                  <a:srgbClr val="000000"/>
                </a:solidFill>
                <a:effectLst/>
                <a:latin typeface="Calibri" panose="020F0502020204030204" pitchFamily="34" charset="0"/>
                <a:cs typeface="Calibri" panose="020F0502020204030204" pitchFamily="34" charset="0"/>
              </a:rPr>
              <a:t>Baltijas</a:t>
            </a:r>
            <a:r>
              <a:rPr lang="pl-PL" sz="2000" b="0" i="0" dirty="0">
                <a:solidFill>
                  <a:srgbClr val="000000"/>
                </a:solidFill>
                <a:effectLst/>
                <a:latin typeface="Calibri" panose="020F0502020204030204" pitchFamily="34" charset="0"/>
                <a:cs typeface="Calibri" panose="020F0502020204030204" pitchFamily="34" charset="0"/>
              </a:rPr>
              <a:t> </a:t>
            </a:r>
            <a:r>
              <a:rPr lang="pl-PL" sz="2000" b="0" i="0" dirty="0" err="1">
                <a:solidFill>
                  <a:srgbClr val="000000"/>
                </a:solidFill>
                <a:effectLst/>
                <a:latin typeface="Calibri" panose="020F0502020204030204" pitchFamily="34" charset="0"/>
                <a:cs typeface="Calibri" panose="020F0502020204030204" pitchFamily="34" charset="0"/>
              </a:rPr>
              <a:t>Apdrošināšanas</a:t>
            </a:r>
            <a:r>
              <a:rPr lang="pl-PL" sz="2000" b="0" i="0" dirty="0">
                <a:solidFill>
                  <a:srgbClr val="000000"/>
                </a:solidFill>
                <a:effectLst/>
                <a:latin typeface="Calibri" panose="020F0502020204030204" pitchFamily="34" charset="0"/>
                <a:cs typeface="Calibri" panose="020F0502020204030204" pitchFamily="34" charset="0"/>
              </a:rPr>
              <a:t> </a:t>
            </a:r>
            <a:r>
              <a:rPr lang="pl-PL" sz="2000" b="0" i="0" dirty="0" err="1">
                <a:solidFill>
                  <a:srgbClr val="000000"/>
                </a:solidFill>
                <a:effectLst/>
                <a:latin typeface="Calibri" panose="020F0502020204030204" pitchFamily="34" charset="0"/>
                <a:cs typeface="Calibri" panose="020F0502020204030204" pitchFamily="34" charset="0"/>
              </a:rPr>
              <a:t>Nams</a:t>
            </a:r>
            <a:r>
              <a:rPr lang="pl-PL" sz="2000" b="0" i="0" dirty="0">
                <a:solidFill>
                  <a:srgbClr val="000000"/>
                </a:solidFill>
                <a:effectLst/>
                <a:latin typeface="Calibri" panose="020F0502020204030204" pitchFamily="34" charset="0"/>
                <a:cs typeface="Calibri" panose="020F0502020204030204" pitchFamily="34" charset="0"/>
              </a:rPr>
              <a:t>” AS (zwaną dalej „BAN”) w przedmiocie zwrotu świadczenia z tytułu ubezpieczenia wypłaconego przez BTA jednemu z jego klientów.</a:t>
            </a:r>
          </a:p>
          <a:p>
            <a:pPr algn="just">
              <a:lnSpc>
                <a:spcPct val="150000"/>
              </a:lnSpc>
              <a:spcAft>
                <a:spcPts val="1200"/>
              </a:spcAft>
              <a:buFont typeface="Arial" panose="020B0604020202020204" pitchFamily="34" charset="0"/>
              <a:buChar char="•"/>
            </a:pPr>
            <a:r>
              <a:rPr lang="lv-LV" sz="1800" b="0"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Prawo</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łotewskie</a:t>
            </a:r>
            <a:endParaRPr lang="lv-LV" sz="1800" b="0" i="1" dirty="0">
              <a:solidFill>
                <a:srgbClr val="000000"/>
              </a:solidFill>
              <a:effectLst/>
              <a:latin typeface="Calibri" panose="020F0502020204030204" pitchFamily="34" charset="0"/>
              <a:cs typeface="Calibri" panose="020F0502020204030204" pitchFamily="34" charset="0"/>
            </a:endParaRPr>
          </a:p>
          <a:p>
            <a:pPr marL="360045" indent="-342265" algn="just">
              <a:lnSpc>
                <a:spcPct val="150000"/>
              </a:lnSpc>
              <a:spcAft>
                <a:spcPts val="1200"/>
              </a:spcAft>
              <a:buNone/>
            </a:pPr>
            <a:r>
              <a:rPr lang="lv-LV" sz="1800" b="0" i="0" dirty="0" err="1">
                <a:solidFill>
                  <a:srgbClr val="000000"/>
                </a:solidFill>
                <a:effectLst/>
                <a:latin typeface="Calibri" panose="020F0502020204030204" pitchFamily="34" charset="0"/>
                <a:cs typeface="Calibri" panose="020F0502020204030204" pitchFamily="34" charset="0"/>
              </a:rPr>
              <a:t>Artykuł</a:t>
            </a:r>
            <a:r>
              <a:rPr lang="lv-LV" sz="1800" b="0" i="0" dirty="0">
                <a:solidFill>
                  <a:srgbClr val="000000"/>
                </a:solidFill>
                <a:effectLst/>
                <a:latin typeface="Calibri" panose="020F0502020204030204" pitchFamily="34" charset="0"/>
                <a:cs typeface="Calibri" panose="020F0502020204030204" pitchFamily="34" charset="0"/>
              </a:rPr>
              <a:t> 1 </a:t>
            </a:r>
            <a:r>
              <a:rPr lang="lv-LV" sz="1800" b="0" i="0" dirty="0" err="1">
                <a:solidFill>
                  <a:srgbClr val="000000"/>
                </a:solidFill>
                <a:effectLst/>
                <a:latin typeface="Calibri" panose="020F0502020204030204" pitchFamily="34" charset="0"/>
                <a:cs typeface="Calibri" panose="020F0502020204030204" pitchFamily="34" charset="0"/>
              </a:rPr>
              <a:t>ustawy</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obowiązkowym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ubezpieczeniu</a:t>
            </a:r>
            <a:r>
              <a:rPr lang="lv-LV" sz="1800" b="0" i="0" dirty="0">
                <a:solidFill>
                  <a:srgbClr val="000000"/>
                </a:solidFill>
                <a:effectLst/>
                <a:latin typeface="Calibri" panose="020F0502020204030204" pitchFamily="34" charset="0"/>
                <a:cs typeface="Calibri" panose="020F0502020204030204" pitchFamily="34" charset="0"/>
              </a:rPr>
              <a:t> od </a:t>
            </a:r>
            <a:r>
              <a:rPr lang="lv-LV" sz="1800" b="0" i="0" dirty="0" err="1">
                <a:solidFill>
                  <a:srgbClr val="000000"/>
                </a:solidFill>
                <a:effectLst/>
                <a:latin typeface="Calibri" panose="020F0502020204030204" pitchFamily="34" charset="0"/>
                <a:cs typeface="Calibri" panose="020F0502020204030204" pitchFamily="34" charset="0"/>
              </a:rPr>
              <a:t>odpowiedzialności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cywilnej</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właścicieli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pojazdów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lądowych</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stanowi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Użyte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ustawie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określenia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oznaczają</a:t>
            </a:r>
            <a:r>
              <a:rPr lang="lv-LV" sz="1800" b="0" i="0" dirty="0">
                <a:solidFill>
                  <a:srgbClr val="000000"/>
                </a:solidFill>
                <a:effectLst/>
                <a:latin typeface="Calibri" panose="020F0502020204030204" pitchFamily="34" charset="0"/>
                <a:cs typeface="Calibri" panose="020F0502020204030204" pitchFamily="34" charset="0"/>
              </a:rPr>
              <a:t>: […] 2)     </a:t>
            </a:r>
            <a:r>
              <a:rPr lang="lv-LV" sz="1800" b="0" i="0" dirty="0" err="1">
                <a:solidFill>
                  <a:srgbClr val="000000"/>
                </a:solidFill>
                <a:effectLst/>
                <a:latin typeface="Calibri" panose="020F0502020204030204" pitchFamily="34" charset="0"/>
                <a:cs typeface="Calibri" panose="020F0502020204030204" pitchFamily="34" charset="0"/>
              </a:rPr>
              <a:t>zdarzenie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którego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skutki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są</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objęte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ubezpieczeniem</a:t>
            </a:r>
            <a:r>
              <a:rPr lang="lv-LV" sz="1800" b="0"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wypadek</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ruchu</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drogowym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związku</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którym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przewiduje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się</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wypłatę</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odszkodowania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ubezpieczenia</a:t>
            </a:r>
            <a:r>
              <a:rPr lang="lv-LV" sz="1800" b="0" i="0" dirty="0">
                <a:solidFill>
                  <a:srgbClr val="000000"/>
                </a:solidFill>
                <a:effectLst/>
                <a:latin typeface="Calibri" panose="020F0502020204030204" pitchFamily="34" charset="0"/>
                <a:cs typeface="Calibri" panose="020F0502020204030204" pitchFamily="34" charset="0"/>
              </a:rPr>
              <a:t>. […]”. </a:t>
            </a:r>
            <a:r>
              <a:rPr lang="lv-LV" sz="1800" b="0" i="0" dirty="0" err="1">
                <a:solidFill>
                  <a:srgbClr val="000000"/>
                </a:solidFill>
                <a:effectLst/>
                <a:latin typeface="Calibri" panose="020F0502020204030204" pitchFamily="34" charset="0"/>
                <a:cs typeface="Calibri" panose="020F0502020204030204" pitchFamily="34" charset="0"/>
              </a:rPr>
              <a:t>Artykuł</a:t>
            </a:r>
            <a:r>
              <a:rPr lang="lv-LV" sz="1800" b="0" i="0" dirty="0">
                <a:solidFill>
                  <a:srgbClr val="000000"/>
                </a:solidFill>
                <a:effectLst/>
                <a:latin typeface="Calibri" panose="020F0502020204030204" pitchFamily="34" charset="0"/>
                <a:cs typeface="Calibri" panose="020F0502020204030204" pitchFamily="34" charset="0"/>
              </a:rPr>
              <a:t> 3 </a:t>
            </a:r>
            <a:r>
              <a:rPr lang="lv-LV" sz="1800" b="0" i="0" dirty="0" err="1">
                <a:solidFill>
                  <a:srgbClr val="000000"/>
                </a:solidFill>
                <a:effectLst/>
                <a:latin typeface="Calibri" panose="020F0502020204030204" pitchFamily="34" charset="0"/>
                <a:cs typeface="Calibri" panose="020F0502020204030204" pitchFamily="34" charset="0"/>
              </a:rPr>
              <a:t>tej</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ustawy</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stanowi</a:t>
            </a:r>
            <a:r>
              <a:rPr lang="lv-LV" sz="1800" b="0" i="0" dirty="0">
                <a:solidFill>
                  <a:srgbClr val="000000"/>
                </a:solidFill>
                <a:effectLst/>
                <a:latin typeface="Calibri" panose="020F0502020204030204" pitchFamily="34" charset="0"/>
                <a:cs typeface="Calibri" panose="020F0502020204030204" pitchFamily="34" charset="0"/>
              </a:rPr>
              <a:t>: „1. </a:t>
            </a:r>
            <a:r>
              <a:rPr lang="lv-LV" sz="1800" b="0" i="0" dirty="0" err="1">
                <a:solidFill>
                  <a:srgbClr val="000000"/>
                </a:solidFill>
                <a:effectLst/>
                <a:latin typeface="Calibri" panose="020F0502020204030204" pitchFamily="34" charset="0"/>
                <a:cs typeface="Calibri" panose="020F0502020204030204" pitchFamily="34" charset="0"/>
              </a:rPr>
              <a:t>Przedmiotem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obowiązkowego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ubezpieczenia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jest</a:t>
            </a:r>
            <a:r>
              <a:rPr lang="lv-LV" sz="1800" b="0"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odpowiedzialność</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cywilna</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właściciela</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pojazdu</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lub</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jego</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uprawnionego</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użytkownika</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zwana</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dalej</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odpowiedzialnością</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cywilną</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właściciela</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za</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szkody</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spowodowane</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wobec</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osób</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trzecich</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wskutek</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wypadku</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ruchu</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drogowym</a:t>
            </a:r>
            <a:r>
              <a:rPr lang="lv-LV" sz="1800" b="1" i="0" dirty="0">
                <a:solidFill>
                  <a:srgbClr val="000000"/>
                </a:solidFill>
                <a:effectLst/>
                <a:latin typeface="Calibri" panose="020F0502020204030204" pitchFamily="34" charset="0"/>
                <a:cs typeface="Calibri" panose="020F0502020204030204" pitchFamily="34" charset="0"/>
              </a:rPr>
              <a:t>. </a:t>
            </a:r>
            <a:r>
              <a:rPr lang="lv-LV" sz="1800" b="0" i="0" dirty="0">
                <a:solidFill>
                  <a:srgbClr val="000000"/>
                </a:solidFill>
                <a:effectLst/>
                <a:latin typeface="Calibri" panose="020F0502020204030204" pitchFamily="34" charset="0"/>
                <a:cs typeface="Calibri" panose="020F0502020204030204" pitchFamily="34" charset="0"/>
              </a:rPr>
              <a:t>2. </a:t>
            </a:r>
            <a:r>
              <a:rPr lang="lv-LV" sz="1800" b="0" i="0" dirty="0" err="1">
                <a:solidFill>
                  <a:srgbClr val="000000"/>
                </a:solidFill>
                <a:effectLst/>
                <a:latin typeface="Calibri" panose="020F0502020204030204" pitchFamily="34" charset="0"/>
                <a:cs typeface="Calibri" panose="020F0502020204030204" pitchFamily="34" charset="0"/>
              </a:rPr>
              <a:t>Wszyscy</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właściciele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pojazdów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są</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zobowiązani</a:t>
            </a:r>
            <a:r>
              <a:rPr lang="lv-LV" sz="1800" b="0" i="0" dirty="0">
                <a:solidFill>
                  <a:srgbClr val="000000"/>
                </a:solidFill>
                <a:effectLst/>
                <a:latin typeface="Calibri" panose="020F0502020204030204" pitchFamily="34" charset="0"/>
                <a:cs typeface="Calibri" panose="020F0502020204030204" pitchFamily="34" charset="0"/>
              </a:rPr>
              <a:t> do </a:t>
            </a:r>
            <a:r>
              <a:rPr lang="lv-LV" sz="1800" b="0" i="0" dirty="0" err="1">
                <a:solidFill>
                  <a:srgbClr val="000000"/>
                </a:solidFill>
                <a:effectLst/>
                <a:latin typeface="Calibri" panose="020F0502020204030204" pitchFamily="34" charset="0"/>
                <a:cs typeface="Calibri" panose="020F0502020204030204" pitchFamily="34" charset="0"/>
              </a:rPr>
              <a:t>posiadania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ubezpieczenia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odpowiedzialności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cywilnej</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właściciela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dla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każdego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pojazdu</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wykorzystywanego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ruchu</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drogowym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drodze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zawarcia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odpowiedniej</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umowy</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ubezpieczenia</a:t>
            </a:r>
            <a:r>
              <a:rPr lang="lv-LV" sz="1800" b="0" i="0" dirty="0">
                <a:solidFill>
                  <a:srgbClr val="000000"/>
                </a:solidFill>
                <a:effectLst/>
                <a:latin typeface="Calibri" panose="020F0502020204030204" pitchFamily="34" charset="0"/>
                <a:cs typeface="Calibri" panose="020F0502020204030204" pitchFamily="34" charset="0"/>
              </a:rPr>
              <a:t>. […]”.</a:t>
            </a:r>
          </a:p>
        </p:txBody>
      </p:sp>
      <p:sp>
        <p:nvSpPr>
          <p:cNvPr id="10" name="Text Placeholder 9"/>
          <p:cNvSpPr>
            <a:spLocks noGrp="1"/>
          </p:cNvSpPr>
          <p:nvPr>
            <p:ph type="body" sz="quarter" idx="25"/>
          </p:nvPr>
        </p:nvSpPr>
        <p:spPr>
          <a:xfrm>
            <a:off x="1" y="0"/>
            <a:ext cx="8229600" cy="814387"/>
          </a:xfrm>
        </p:spPr>
        <p:txBody>
          <a:bodyPr/>
          <a:lstStyle/>
          <a:p>
            <a:r>
              <a:rPr lang="en-US" dirty="0" err="1">
                <a:solidFill>
                  <a:srgbClr val="FFFF00"/>
                </a:solidFill>
              </a:rPr>
              <a:t>Sprawa</a:t>
            </a:r>
            <a:r>
              <a:rPr lang="en-US" dirty="0">
                <a:solidFill>
                  <a:srgbClr val="FFFF00"/>
                </a:solidFill>
              </a:rPr>
              <a:t> C-648/17 (</a:t>
            </a:r>
            <a:r>
              <a:rPr lang="en-US" i="1" dirty="0">
                <a:solidFill>
                  <a:srgbClr val="FFFF00"/>
                </a:solidFill>
              </a:rPr>
              <a:t>BTA Baltic Insurance</a:t>
            </a:r>
            <a:r>
              <a:rPr lang="en-US" dirty="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907568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90071-4439-1818-300B-8D83AB891A24}"/>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E0348174-2E52-4DD9-6FD3-076A6D5EE572}"/>
              </a:ext>
            </a:extLst>
          </p:cNvPr>
          <p:cNvSpPr>
            <a:spLocks noGrp="1"/>
          </p:cNvSpPr>
          <p:nvPr>
            <p:ph type="body" sz="quarter" idx="24"/>
          </p:nvPr>
        </p:nvSpPr>
        <p:spPr>
          <a:xfrm>
            <a:off x="1" y="1057275"/>
            <a:ext cx="12192000" cy="5800725"/>
          </a:xfrm>
        </p:spPr>
        <p:txBody>
          <a:bodyPr>
            <a:normAutofit/>
          </a:bodyPr>
          <a:lstStyle/>
          <a:p>
            <a:pPr marL="360680" indent="-342900" algn="just">
              <a:spcAft>
                <a:spcPts val="1200"/>
              </a:spcAft>
              <a:buFont typeface="Arial" panose="020B0604020202020204" pitchFamily="34" charset="0"/>
              <a:buChar char="•"/>
            </a:pPr>
            <a:r>
              <a:rPr lang="pl-PL" b="0" i="0" dirty="0">
                <a:solidFill>
                  <a:srgbClr val="000000"/>
                </a:solidFill>
                <a:effectLst/>
                <a:latin typeface="Calibri" panose="020F0502020204030204" pitchFamily="34" charset="0"/>
                <a:cs typeface="Calibri" panose="020F0502020204030204" pitchFamily="34" charset="0"/>
              </a:rPr>
              <a:t>W dniu 24 października 2008 r. </a:t>
            </a:r>
            <a:r>
              <a:rPr lang="pl-PL" b="0" i="0" u="sng" dirty="0">
                <a:solidFill>
                  <a:srgbClr val="000000"/>
                </a:solidFill>
                <a:effectLst/>
                <a:latin typeface="Calibri" panose="020F0502020204030204" pitchFamily="34" charset="0"/>
                <a:cs typeface="Calibri" panose="020F0502020204030204" pitchFamily="34" charset="0"/>
              </a:rPr>
              <a:t>pasażer</a:t>
            </a:r>
            <a:r>
              <a:rPr lang="pl-PL" b="0" i="0" dirty="0">
                <a:solidFill>
                  <a:srgbClr val="000000"/>
                </a:solidFill>
                <a:effectLst/>
                <a:latin typeface="Calibri" panose="020F0502020204030204" pitchFamily="34" charset="0"/>
                <a:cs typeface="Calibri" panose="020F0502020204030204" pitchFamily="34" charset="0"/>
              </a:rPr>
              <a:t> </a:t>
            </a:r>
            <a:r>
              <a:rPr lang="pl-PL" b="0" i="0" u="sng" dirty="0">
                <a:solidFill>
                  <a:srgbClr val="000000"/>
                </a:solidFill>
                <a:effectLst/>
                <a:latin typeface="Calibri" panose="020F0502020204030204" pitchFamily="34" charset="0"/>
                <a:cs typeface="Calibri" panose="020F0502020204030204" pitchFamily="34" charset="0"/>
              </a:rPr>
              <a:t>stojącego na parkingu </a:t>
            </a:r>
            <a:r>
              <a:rPr lang="pl-PL" b="0" i="0" dirty="0">
                <a:solidFill>
                  <a:srgbClr val="000000"/>
                </a:solidFill>
                <a:effectLst/>
                <a:latin typeface="Calibri" panose="020F0502020204030204" pitchFamily="34" charset="0"/>
                <a:cs typeface="Calibri" panose="020F0502020204030204" pitchFamily="34" charset="0"/>
              </a:rPr>
              <a:t>supermarketu pojazdu uszkodził przy otwieraniu tylnych prawych drzwi tego pojazdu tylną część lewego boku sąsiedniego pojazdu</a:t>
            </a:r>
          </a:p>
          <a:p>
            <a:pPr marL="360680" indent="-342900" algn="just">
              <a:spcAft>
                <a:spcPts val="1200"/>
              </a:spcAft>
              <a:buFont typeface="Arial" panose="020B0604020202020204" pitchFamily="34" charset="0"/>
              <a:buChar char="•"/>
            </a:pPr>
            <a:r>
              <a:rPr lang="pl-PL" b="0" i="0" dirty="0">
                <a:solidFill>
                  <a:srgbClr val="000000"/>
                </a:solidFill>
                <a:effectLst/>
                <a:latin typeface="Calibri" panose="020F0502020204030204" pitchFamily="34" charset="0"/>
                <a:cs typeface="Calibri" panose="020F0502020204030204" pitchFamily="34" charset="0"/>
              </a:rPr>
              <a:t>Właściciel drugiego pojazdu i kierowca pierwszego pojazdu wypełnili na miejscu wypadku wspólne oświadczenie o zdarzeniu drogowym, w którym kierowca pierwszego pojazdu przyznał się do winy i wskazał, że to pasażer pierwszego pojazdu uderzył jego drzwiami w drugi pojazd.</a:t>
            </a:r>
          </a:p>
          <a:p>
            <a:pPr marL="360680" indent="-342900" algn="just">
              <a:spcAft>
                <a:spcPts val="1200"/>
              </a:spcAft>
              <a:buFont typeface="Arial" panose="020B0604020202020204" pitchFamily="34" charset="0"/>
              <a:buChar char="•"/>
            </a:pPr>
            <a:r>
              <a:rPr lang="pl-PL" b="0" i="0" dirty="0">
                <a:solidFill>
                  <a:srgbClr val="000000"/>
                </a:solidFill>
                <a:effectLst/>
                <a:latin typeface="Calibri" panose="020F0502020204030204" pitchFamily="34" charset="0"/>
                <a:cs typeface="Calibri" panose="020F0502020204030204" pitchFamily="34" charset="0"/>
              </a:rPr>
              <a:t>BTA zawarła umowę dobrowolnego ubezpieczenia z właścicielem drugiego pojazdu. Od odpowiedzialności cywilnej za szkody powstałe w związku z ruchem pojazdów pierwszy pojazd był ubezpieczony w BAN.</a:t>
            </a:r>
          </a:p>
          <a:p>
            <a:pPr marL="360680" indent="-342900" algn="just">
              <a:spcAft>
                <a:spcPts val="1200"/>
              </a:spcAft>
              <a:buFont typeface="Arial" panose="020B0604020202020204" pitchFamily="34" charset="0"/>
              <a:buChar char="•"/>
            </a:pPr>
            <a:r>
              <a:rPr lang="pl-PL" b="0" i="0" dirty="0">
                <a:solidFill>
                  <a:srgbClr val="000000"/>
                </a:solidFill>
                <a:effectLst/>
                <a:latin typeface="Calibri" panose="020F0502020204030204" pitchFamily="34" charset="0"/>
                <a:cs typeface="Calibri" panose="020F0502020204030204" pitchFamily="34" charset="0"/>
              </a:rPr>
              <a:t>BTA wypłaciła swojemu klientowi, właścicielowi uszkodzonego pojazdu, na podstawie zawartej z nim umowy ubezpieczenia, kwotę 47,42 LVL (</a:t>
            </a:r>
            <a:r>
              <a:rPr lang="pl-PL" b="0" i="0" dirty="0" err="1">
                <a:solidFill>
                  <a:srgbClr val="000000"/>
                </a:solidFill>
                <a:effectLst/>
                <a:latin typeface="Calibri" panose="020F0502020204030204" pitchFamily="34" charset="0"/>
                <a:cs typeface="Calibri" panose="020F0502020204030204" pitchFamily="34" charset="0"/>
              </a:rPr>
              <a:t>łatów</a:t>
            </a:r>
            <a:r>
              <a:rPr lang="pl-PL" b="0" i="0" dirty="0">
                <a:solidFill>
                  <a:srgbClr val="000000"/>
                </a:solidFill>
                <a:effectLst/>
                <a:latin typeface="Calibri" panose="020F0502020204030204" pitchFamily="34" charset="0"/>
                <a:cs typeface="Calibri" panose="020F0502020204030204" pitchFamily="34" charset="0"/>
              </a:rPr>
              <a:t> łotewskich) (około 67,47 EUR), odpowiadającą kosztom naprawy szkód wyrządzonych jego pojazdowi po odliczeniu franszyzy. Spółka ta zażądała następnie od BAN zwrotu poniesionych w ten sposób kosztów.</a:t>
            </a:r>
          </a:p>
          <a:p>
            <a:pPr marL="360680" indent="-342900" algn="just">
              <a:spcAft>
                <a:spcPts val="1200"/>
              </a:spcAft>
              <a:buFont typeface="Arial" panose="020B0604020202020204" pitchFamily="34" charset="0"/>
              <a:buChar char="•"/>
            </a:pPr>
            <a:r>
              <a:rPr lang="pl-PL" b="0" i="0" dirty="0">
                <a:solidFill>
                  <a:srgbClr val="000000"/>
                </a:solidFill>
                <a:effectLst/>
                <a:latin typeface="Calibri" panose="020F0502020204030204" pitchFamily="34" charset="0"/>
                <a:cs typeface="Calibri" panose="020F0502020204030204" pitchFamily="34" charset="0"/>
              </a:rPr>
              <a:t>BAN odmówił zwrotu tych kosztów, ponieważ – jego zdaniem – wypadku, który ma miejsce, gdy oba pojazdy są unieruchomione, nie można uznać za „zdarzenie, którego skutki są objęte ubezpieczeniem” w rozumieniu ustawy o obowiązkowym ubezpieczeniu.</a:t>
            </a:r>
          </a:p>
          <a:p>
            <a:pPr marL="360680" indent="-342900" algn="just">
              <a:spcAft>
                <a:spcPts val="1200"/>
              </a:spcAft>
            </a:pPr>
            <a:r>
              <a:rPr lang="pl-PL" b="0" i="0" dirty="0">
                <a:solidFill>
                  <a:srgbClr val="000000"/>
                </a:solidFill>
                <a:effectLst/>
                <a:latin typeface="Calibri" panose="020F0502020204030204" pitchFamily="34" charset="0"/>
                <a:cs typeface="Calibri" panose="020F0502020204030204" pitchFamily="34" charset="0"/>
              </a:rPr>
              <a:t>BTA pozwała wówczas BAN, żądając zwrotu kwoty odszkodowania wypłaconego przez nią właścicielowi drugiego pojazdu. Sąd pierwszej instancji i sąd apelacyjny uwzględniły pozew.</a:t>
            </a:r>
          </a:p>
        </p:txBody>
      </p:sp>
      <p:sp>
        <p:nvSpPr>
          <p:cNvPr id="10" name="Text Placeholder 9">
            <a:extLst>
              <a:ext uri="{FF2B5EF4-FFF2-40B4-BE49-F238E27FC236}">
                <a16:creationId xmlns:a16="http://schemas.microsoft.com/office/drawing/2014/main" id="{1EE64229-EC42-DB5F-10EA-222F574F21E8}"/>
              </a:ext>
            </a:extLst>
          </p:cNvPr>
          <p:cNvSpPr>
            <a:spLocks noGrp="1"/>
          </p:cNvSpPr>
          <p:nvPr>
            <p:ph type="body" sz="quarter" idx="25"/>
          </p:nvPr>
        </p:nvSpPr>
        <p:spPr>
          <a:xfrm>
            <a:off x="1" y="14288"/>
            <a:ext cx="8229600" cy="814387"/>
          </a:xfrm>
        </p:spPr>
        <p:txBody>
          <a:bodyPr/>
          <a:lstStyle/>
          <a:p>
            <a:r>
              <a:rPr lang="en-US" dirty="0" err="1">
                <a:solidFill>
                  <a:srgbClr val="FFFF00"/>
                </a:solidFill>
              </a:rPr>
              <a:t>Sprawa</a:t>
            </a:r>
            <a:r>
              <a:rPr lang="en-US" dirty="0">
                <a:solidFill>
                  <a:srgbClr val="FFFF00"/>
                </a:solidFill>
              </a:rPr>
              <a:t> C-648/17 (</a:t>
            </a:r>
            <a:r>
              <a:rPr lang="en-US" i="1" dirty="0">
                <a:solidFill>
                  <a:srgbClr val="FFFF00"/>
                </a:solidFill>
              </a:rPr>
              <a:t>BTA Baltic Insurance</a:t>
            </a:r>
            <a:r>
              <a:rPr lang="en-US" dirty="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4264789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21"/>
          </p:nvPr>
        </p:nvSpPr>
        <p:spPr>
          <a:xfrm>
            <a:off x="0" y="1075738"/>
            <a:ext cx="12191999" cy="5631418"/>
          </a:xfrm>
        </p:spPr>
        <p:txBody>
          <a:bodyPr>
            <a:noAutofit/>
          </a:bodyPr>
          <a:lstStyle/>
          <a:p>
            <a:pPr>
              <a:lnSpc>
                <a:spcPct val="100000"/>
              </a:lnSpc>
            </a:pPr>
            <a:endParaRPr lang="en-US" sz="2200" dirty="0">
              <a:latin typeface="Calibri" panose="020F0502020204030204" pitchFamily="34" charset="0"/>
              <a:cs typeface="Calibri" panose="020F0502020204030204" pitchFamily="34" charset="0"/>
            </a:endParaRPr>
          </a:p>
          <a:p>
            <a:pPr>
              <a:lnSpc>
                <a:spcPct val="100000"/>
              </a:lnSpc>
            </a:pPr>
            <a:r>
              <a:rPr lang="en-US" sz="2200" dirty="0">
                <a:latin typeface="Calibri" panose="020F0502020204030204" pitchFamily="34" charset="0"/>
                <a:cs typeface="Calibri" panose="020F0502020204030204" pitchFamily="34" charset="0"/>
              </a:rPr>
              <a:t>“</a:t>
            </a:r>
            <a:r>
              <a:rPr lang="en-US" sz="2200" dirty="0" err="1">
                <a:latin typeface="Calibri" panose="020F0502020204030204" pitchFamily="34" charset="0"/>
                <a:cs typeface="Calibri" panose="020F0502020204030204" pitchFamily="34" charset="0"/>
              </a:rPr>
              <a:t>pojazd</a:t>
            </a:r>
            <a:r>
              <a:rPr lang="en-US" sz="2200" dirty="0">
                <a:latin typeface="Calibri" panose="020F0502020204030204" pitchFamily="34" charset="0"/>
                <a:cs typeface="Calibri" panose="020F0502020204030204" pitchFamily="34" charset="0"/>
              </a:rPr>
              <a:t>” – </a:t>
            </a:r>
            <a:r>
              <a:rPr lang="en-US" sz="2200" dirty="0" err="1">
                <a:latin typeface="Calibri" panose="020F0502020204030204" pitchFamily="34" charset="0"/>
                <a:cs typeface="Calibri" panose="020F0502020204030204" pitchFamily="34" charset="0"/>
              </a:rPr>
              <a:t>definicja</a:t>
            </a:r>
            <a:r>
              <a:rPr lang="en-US" sz="2200" dirty="0">
                <a:latin typeface="Calibri" panose="020F0502020204030204" pitchFamily="34" charset="0"/>
                <a:cs typeface="Calibri" panose="020F0502020204030204" pitchFamily="34" charset="0"/>
              </a:rPr>
              <a:t> w </a:t>
            </a:r>
            <a:r>
              <a:rPr lang="en-US" sz="2200" dirty="0" err="1">
                <a:latin typeface="Calibri" panose="020F0502020204030204" pitchFamily="34" charset="0"/>
                <a:cs typeface="Calibri" panose="020F0502020204030204" pitchFamily="34" charset="0"/>
              </a:rPr>
              <a:t>prawie</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europejskim</a:t>
            </a:r>
            <a:r>
              <a:rPr lang="en-US" sz="2200" dirty="0">
                <a:latin typeface="Calibri" panose="020F0502020204030204" pitchFamily="34" charset="0"/>
                <a:cs typeface="Calibri" panose="020F0502020204030204" pitchFamily="34" charset="0"/>
              </a:rPr>
              <a:t>: </a:t>
            </a:r>
            <a:r>
              <a:rPr lang="pl-PL" sz="2000" b="0" i="0" dirty="0">
                <a:solidFill>
                  <a:srgbClr val="000000"/>
                </a:solidFill>
                <a:effectLst/>
                <a:latin typeface="Calibri" panose="020F0502020204030204" pitchFamily="34" charset="0"/>
                <a:cs typeface="Calibri" panose="020F0502020204030204" pitchFamily="34" charset="0"/>
              </a:rPr>
              <a:t>każdy pojazd silnikowy przeznaczony do podróżowania lądem oraz napędzany siłą mechaniczną, niejeżdżący po szynach, oraz każd</a:t>
            </a:r>
            <a:r>
              <a:rPr lang="pl-PL" sz="2000" dirty="0">
                <a:solidFill>
                  <a:srgbClr val="000000"/>
                </a:solidFill>
                <a:latin typeface="Calibri" panose="020F0502020204030204" pitchFamily="34" charset="0"/>
                <a:cs typeface="Calibri" panose="020F0502020204030204" pitchFamily="34" charset="0"/>
              </a:rPr>
              <a:t>a</a:t>
            </a:r>
            <a:r>
              <a:rPr lang="pl-PL" sz="2000" b="0" i="0" dirty="0">
                <a:solidFill>
                  <a:srgbClr val="000000"/>
                </a:solidFill>
                <a:effectLst/>
                <a:latin typeface="Calibri" panose="020F0502020204030204" pitchFamily="34" charset="0"/>
                <a:cs typeface="Calibri" panose="020F0502020204030204" pitchFamily="34" charset="0"/>
              </a:rPr>
              <a:t> przyczepa zespolon</a:t>
            </a:r>
            <a:r>
              <a:rPr lang="pl-PL" sz="2000" dirty="0">
                <a:solidFill>
                  <a:srgbClr val="000000"/>
                </a:solidFill>
                <a:latin typeface="Calibri" panose="020F0502020204030204" pitchFamily="34" charset="0"/>
                <a:cs typeface="Calibri" panose="020F0502020204030204" pitchFamily="34" charset="0"/>
              </a:rPr>
              <a:t>a</a:t>
            </a:r>
            <a:r>
              <a:rPr lang="pl-PL" sz="2000" b="0" i="0" dirty="0">
                <a:solidFill>
                  <a:srgbClr val="000000"/>
                </a:solidFill>
                <a:effectLst/>
                <a:latin typeface="Calibri" panose="020F0502020204030204" pitchFamily="34" charset="0"/>
                <a:cs typeface="Calibri" panose="020F0502020204030204" pitchFamily="34" charset="0"/>
              </a:rPr>
              <a:t> lub nie</a:t>
            </a:r>
            <a:endParaRPr lang="en-US" sz="2200" dirty="0">
              <a:latin typeface="Calibri" panose="020F0502020204030204" pitchFamily="34" charset="0"/>
              <a:cs typeface="Calibri" panose="020F0502020204030204" pitchFamily="34" charset="0"/>
            </a:endParaRPr>
          </a:p>
          <a:p>
            <a:pPr>
              <a:lnSpc>
                <a:spcPct val="100000"/>
              </a:lnSpc>
            </a:pPr>
            <a:endParaRPr lang="en-US" sz="2200" dirty="0">
              <a:latin typeface="Calibri" panose="020F0502020204030204" pitchFamily="34" charset="0"/>
              <a:cs typeface="Calibri" panose="020F0502020204030204" pitchFamily="34" charset="0"/>
            </a:endParaRPr>
          </a:p>
          <a:p>
            <a:pPr>
              <a:lnSpc>
                <a:spcPct val="100000"/>
              </a:lnSpc>
            </a:pPr>
            <a:r>
              <a:rPr lang="en-US" sz="2200" dirty="0">
                <a:latin typeface="Calibri" panose="020F0502020204030204" pitchFamily="34" charset="0"/>
                <a:cs typeface="Calibri" panose="020F0502020204030204" pitchFamily="34" charset="0"/>
              </a:rPr>
              <a:t>“</a:t>
            </a:r>
            <a:r>
              <a:rPr lang="en-US" sz="2200" dirty="0" err="1">
                <a:latin typeface="Calibri" panose="020F0502020204030204" pitchFamily="34" charset="0"/>
                <a:cs typeface="Calibri" panose="020F0502020204030204" pitchFamily="34" charset="0"/>
              </a:rPr>
              <a:t>ruch</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pojazdu</a:t>
            </a:r>
            <a:r>
              <a:rPr lang="en-US" sz="2200" dirty="0">
                <a:latin typeface="Calibri" panose="020F0502020204030204" pitchFamily="34" charset="0"/>
                <a:cs typeface="Calibri" panose="020F0502020204030204" pitchFamily="34" charset="0"/>
              </a:rPr>
              <a:t>” – </a:t>
            </a:r>
            <a:r>
              <a:rPr lang="en-US" sz="2200" dirty="0" err="1">
                <a:latin typeface="Calibri" panose="020F0502020204030204" pitchFamily="34" charset="0"/>
                <a:cs typeface="Calibri" panose="020F0502020204030204" pitchFamily="34" charset="0"/>
              </a:rPr>
              <a:t>problemy</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terminologiczne</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związane</a:t>
            </a:r>
            <a:r>
              <a:rPr lang="en-US" sz="2200" dirty="0">
                <a:latin typeface="Calibri" panose="020F0502020204030204" pitchFamily="34" charset="0"/>
                <a:cs typeface="Calibri" panose="020F0502020204030204" pitchFamily="34" charset="0"/>
              </a:rPr>
              <a:t> z </a:t>
            </a:r>
            <a:r>
              <a:rPr lang="en-US" sz="2200" dirty="0" err="1">
                <a:latin typeface="Calibri" panose="020F0502020204030204" pitchFamily="34" charset="0"/>
                <a:cs typeface="Calibri" panose="020F0502020204030204" pitchFamily="34" charset="0"/>
              </a:rPr>
              <a:t>różnymi</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tłumaczeniami</a:t>
            </a:r>
            <a:r>
              <a:rPr lang="en-US" sz="2200" dirty="0">
                <a:latin typeface="Calibri" panose="020F0502020204030204" pitchFamily="34" charset="0"/>
                <a:cs typeface="Calibri" panose="020F0502020204030204" pitchFamily="34" charset="0"/>
              </a:rPr>
              <a:t>/</a:t>
            </a:r>
            <a:r>
              <a:rPr lang="en-US" sz="2200" dirty="0" err="1">
                <a:latin typeface="Calibri" panose="020F0502020204030204" pitchFamily="34" charset="0"/>
                <a:cs typeface="Calibri" panose="020F0502020204030204" pitchFamily="34" charset="0"/>
              </a:rPr>
              <a:t>pojęciami</a:t>
            </a:r>
            <a:r>
              <a:rPr lang="en-US" sz="2200" dirty="0">
                <a:latin typeface="Calibri" panose="020F0502020204030204" pitchFamily="34" charset="0"/>
                <a:cs typeface="Calibri" panose="020F0502020204030204" pitchFamily="34" charset="0"/>
              </a:rPr>
              <a:t> w </a:t>
            </a:r>
            <a:r>
              <a:rPr lang="en-US" sz="2200" dirty="0" err="1">
                <a:latin typeface="Calibri" panose="020F0502020204030204" pitchFamily="34" charset="0"/>
                <a:cs typeface="Calibri" panose="020F0502020204030204" pitchFamily="34" charset="0"/>
              </a:rPr>
              <a:t>dyrektywie</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oraz</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ustawodawstwach</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krajowych</a:t>
            </a:r>
            <a:endParaRPr lang="en-US" sz="2200" dirty="0">
              <a:latin typeface="Calibri" panose="020F0502020204030204" pitchFamily="34" charset="0"/>
              <a:cs typeface="Calibri" panose="020F0502020204030204" pitchFamily="34" charset="0"/>
            </a:endParaRPr>
          </a:p>
          <a:p>
            <a:pPr>
              <a:lnSpc>
                <a:spcPct val="100000"/>
              </a:lnSpc>
            </a:pPr>
            <a:endParaRPr lang="en-US" sz="2200" dirty="0">
              <a:latin typeface="Calibri" panose="020F0502020204030204" pitchFamily="34" charset="0"/>
              <a:cs typeface="Calibri" panose="020F0502020204030204" pitchFamily="34" charset="0"/>
            </a:endParaRPr>
          </a:p>
          <a:p>
            <a:pPr>
              <a:lnSpc>
                <a:spcPct val="100000"/>
              </a:lnSpc>
            </a:pPr>
            <a:r>
              <a:rPr lang="en-US" sz="2200" dirty="0" err="1">
                <a:latin typeface="Calibri" panose="020F0502020204030204" pitchFamily="34" charset="0"/>
                <a:cs typeface="Calibri" panose="020F0502020204030204" pitchFamily="34" charset="0"/>
              </a:rPr>
              <a:t>Różny</a:t>
            </a:r>
            <a:r>
              <a:rPr lang="en-US" sz="2200" dirty="0">
                <a:latin typeface="Calibri" panose="020F0502020204030204" pitchFamily="34" charset="0"/>
                <a:cs typeface="Calibri" panose="020F0502020204030204" pitchFamily="34" charset="0"/>
              </a:rPr>
              <a:t> (?) </a:t>
            </a:r>
            <a:r>
              <a:rPr lang="en-US" sz="2200" dirty="0" err="1">
                <a:latin typeface="Calibri" panose="020F0502020204030204" pitchFamily="34" charset="0"/>
                <a:cs typeface="Calibri" panose="020F0502020204030204" pitchFamily="34" charset="0"/>
              </a:rPr>
              <a:t>zakres</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odpowiedzialności</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ubezpieczycieli</a:t>
            </a:r>
            <a:r>
              <a:rPr lang="en-US" sz="2200" dirty="0">
                <a:latin typeface="Calibri" panose="020F0502020204030204" pitchFamily="34" charset="0"/>
                <a:cs typeface="Calibri" panose="020F0502020204030204" pitchFamily="34" charset="0"/>
              </a:rPr>
              <a:t> w </a:t>
            </a:r>
            <a:r>
              <a:rPr lang="en-US" sz="2200" dirty="0" err="1">
                <a:latin typeface="Calibri" panose="020F0502020204030204" pitchFamily="34" charset="0"/>
                <a:cs typeface="Calibri" panose="020F0502020204030204" pitchFamily="34" charset="0"/>
              </a:rPr>
              <a:t>ramach</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obowiązkowego</a:t>
            </a:r>
            <a:r>
              <a:rPr lang="en-US" sz="2200" dirty="0">
                <a:latin typeface="Calibri" panose="020F0502020204030204" pitchFamily="34" charset="0"/>
                <a:cs typeface="Calibri" panose="020F0502020204030204" pitchFamily="34" charset="0"/>
              </a:rPr>
              <a:t> </a:t>
            </a:r>
            <a:r>
              <a:rPr lang="en-US" sz="2200" dirty="0" err="1">
                <a:latin typeface="Calibri" panose="020F0502020204030204" pitchFamily="34" charset="0"/>
                <a:cs typeface="Calibri" panose="020F0502020204030204" pitchFamily="34" charset="0"/>
              </a:rPr>
              <a:t>ubezpieczenia</a:t>
            </a:r>
            <a:r>
              <a:rPr lang="en-US" sz="2200" dirty="0">
                <a:latin typeface="Calibri" panose="020F0502020204030204" pitchFamily="34" charset="0"/>
                <a:cs typeface="Calibri" panose="020F0502020204030204" pitchFamily="34" charset="0"/>
              </a:rPr>
              <a:t> OC</a:t>
            </a:r>
          </a:p>
          <a:p>
            <a:pPr>
              <a:lnSpc>
                <a:spcPct val="100000"/>
              </a:lnSpc>
            </a:pPr>
            <a:endParaRPr lang="en-US" sz="2200" dirty="0">
              <a:latin typeface="Calibri" panose="020F0502020204030204" pitchFamily="34" charset="0"/>
              <a:cs typeface="Calibri" panose="020F0502020204030204" pitchFamily="34" charset="0"/>
            </a:endParaRPr>
          </a:p>
          <a:p>
            <a:pPr marL="342900" indent="-342900">
              <a:lnSpc>
                <a:spcPct val="100000"/>
              </a:lnSpc>
              <a:buFont typeface="Wingdings" pitchFamily="2" charset="2"/>
              <a:buChar char="à"/>
            </a:pPr>
            <a:r>
              <a:rPr lang="en-US" sz="2200" dirty="0">
                <a:latin typeface="Calibri" panose="020F0502020204030204" pitchFamily="34" charset="0"/>
                <a:cs typeface="Calibri" panose="020F0502020204030204" pitchFamily="34" charset="0"/>
                <a:sym typeface="Wingdings" pitchFamily="2" charset="2"/>
              </a:rPr>
              <a:t>Potrzeba </a:t>
            </a:r>
            <a:r>
              <a:rPr lang="en-US" sz="2200" dirty="0" err="1">
                <a:latin typeface="Calibri" panose="020F0502020204030204" pitchFamily="34" charset="0"/>
                <a:cs typeface="Calibri" panose="020F0502020204030204" pitchFamily="34" charset="0"/>
                <a:sym typeface="Wingdings" pitchFamily="2" charset="2"/>
              </a:rPr>
              <a:t>wykładni</a:t>
            </a:r>
            <a:r>
              <a:rPr lang="en-US" sz="2200" dirty="0">
                <a:latin typeface="Calibri" panose="020F0502020204030204" pitchFamily="34" charset="0"/>
                <a:cs typeface="Calibri" panose="020F0502020204030204" pitchFamily="34" charset="0"/>
                <a:sym typeface="Wingdings" pitchFamily="2" charset="2"/>
              </a:rPr>
              <a:t> </a:t>
            </a:r>
            <a:r>
              <a:rPr lang="en-US" sz="2200" dirty="0" err="1">
                <a:latin typeface="Calibri" panose="020F0502020204030204" pitchFamily="34" charset="0"/>
                <a:cs typeface="Calibri" panose="020F0502020204030204" pitchFamily="34" charset="0"/>
                <a:sym typeface="Wingdings" pitchFamily="2" charset="2"/>
              </a:rPr>
              <a:t>przepisów</a:t>
            </a:r>
            <a:r>
              <a:rPr lang="en-US" sz="2200" dirty="0">
                <a:latin typeface="Calibri" panose="020F0502020204030204" pitchFamily="34" charset="0"/>
                <a:cs typeface="Calibri" panose="020F0502020204030204" pitchFamily="34" charset="0"/>
                <a:sym typeface="Wingdings" pitchFamily="2" charset="2"/>
              </a:rPr>
              <a:t> </a:t>
            </a:r>
            <a:r>
              <a:rPr lang="en-US" sz="2200" dirty="0" err="1">
                <a:latin typeface="Calibri" panose="020F0502020204030204" pitchFamily="34" charset="0"/>
                <a:cs typeface="Calibri" panose="020F0502020204030204" pitchFamily="34" charset="0"/>
                <a:sym typeface="Wingdings" pitchFamily="2" charset="2"/>
              </a:rPr>
              <a:t>dyrektyw</a:t>
            </a:r>
            <a:r>
              <a:rPr lang="en-US" sz="2200" dirty="0">
                <a:latin typeface="Calibri" panose="020F0502020204030204" pitchFamily="34" charset="0"/>
                <a:cs typeface="Calibri" panose="020F0502020204030204" pitchFamily="34" charset="0"/>
                <a:sym typeface="Wingdings" pitchFamily="2" charset="2"/>
              </a:rPr>
              <a:t> </a:t>
            </a:r>
            <a:r>
              <a:rPr lang="en-US" sz="2200" dirty="0" err="1">
                <a:latin typeface="Calibri" panose="020F0502020204030204" pitchFamily="34" charset="0"/>
                <a:cs typeface="Calibri" panose="020F0502020204030204" pitchFamily="34" charset="0"/>
                <a:sym typeface="Wingdings" pitchFamily="2" charset="2"/>
              </a:rPr>
              <a:t>przez</a:t>
            </a:r>
            <a:r>
              <a:rPr lang="en-US" sz="2200" dirty="0">
                <a:latin typeface="Calibri" panose="020F0502020204030204" pitchFamily="34" charset="0"/>
                <a:cs typeface="Calibri" panose="020F0502020204030204" pitchFamily="34" charset="0"/>
                <a:sym typeface="Wingdings" pitchFamily="2" charset="2"/>
              </a:rPr>
              <a:t> TSUE</a:t>
            </a:r>
          </a:p>
          <a:p>
            <a:pPr marL="1028700" lvl="1" indent="-342900">
              <a:lnSpc>
                <a:spcPct val="100000"/>
              </a:lnSpc>
              <a:buFont typeface="Wingdings" pitchFamily="2" charset="2"/>
              <a:buChar char="à"/>
            </a:pPr>
            <a:r>
              <a:rPr lang="en-US" sz="2200" dirty="0" err="1">
                <a:latin typeface="Calibri" panose="020F0502020204030204" pitchFamily="34" charset="0"/>
                <a:cs typeface="Calibri" panose="020F0502020204030204" pitchFamily="34" charset="0"/>
                <a:sym typeface="Wingdings" pitchFamily="2" charset="2"/>
              </a:rPr>
              <a:t>Dyrektywa</a:t>
            </a:r>
            <a:r>
              <a:rPr lang="en-US" sz="2200" dirty="0">
                <a:latin typeface="Calibri" panose="020F0502020204030204" pitchFamily="34" charset="0"/>
                <a:cs typeface="Calibri" panose="020F0502020204030204" pitchFamily="34" charset="0"/>
                <a:sym typeface="Wingdings" pitchFamily="2" charset="2"/>
              </a:rPr>
              <a:t> 72/166/WE</a:t>
            </a:r>
          </a:p>
          <a:p>
            <a:pPr marL="1028700" lvl="1" indent="-342900">
              <a:lnSpc>
                <a:spcPct val="100000"/>
              </a:lnSpc>
              <a:buFont typeface="Wingdings" pitchFamily="2" charset="2"/>
              <a:buChar char="à"/>
            </a:pPr>
            <a:r>
              <a:rPr lang="en-US" sz="2200" dirty="0" err="1">
                <a:latin typeface="Calibri" panose="020F0502020204030204" pitchFamily="34" charset="0"/>
                <a:cs typeface="Calibri" panose="020F0502020204030204" pitchFamily="34" charset="0"/>
                <a:sym typeface="Wingdings" pitchFamily="2" charset="2"/>
              </a:rPr>
              <a:t>Dyrektywa</a:t>
            </a:r>
            <a:r>
              <a:rPr lang="en-US" sz="2200" dirty="0">
                <a:latin typeface="Calibri" panose="020F0502020204030204" pitchFamily="34" charset="0"/>
                <a:cs typeface="Calibri" panose="020F0502020204030204" pitchFamily="34" charset="0"/>
                <a:sym typeface="Wingdings" pitchFamily="2" charset="2"/>
              </a:rPr>
              <a:t> 2009/103</a:t>
            </a:r>
            <a:endParaRPr lang="en-US" sz="2200" dirty="0">
              <a:latin typeface="Calibri" panose="020F0502020204030204" pitchFamily="34" charset="0"/>
              <a:cs typeface="Calibri" panose="020F0502020204030204" pitchFamily="34" charset="0"/>
            </a:endParaRPr>
          </a:p>
        </p:txBody>
      </p:sp>
      <p:sp>
        <p:nvSpPr>
          <p:cNvPr id="15" name="Text Placeholder 14"/>
          <p:cNvSpPr>
            <a:spLocks noGrp="1"/>
          </p:cNvSpPr>
          <p:nvPr>
            <p:ph type="body" sz="quarter" idx="22"/>
          </p:nvPr>
        </p:nvSpPr>
        <p:spPr>
          <a:xfrm>
            <a:off x="208157" y="150845"/>
            <a:ext cx="7078468" cy="497805"/>
          </a:xfrm>
        </p:spPr>
        <p:txBody>
          <a:bodyPr>
            <a:normAutofit fontScale="25000" lnSpcReduction="20000"/>
          </a:bodyPr>
          <a:lstStyle/>
          <a:p>
            <a:endParaRPr lang="en-US" dirty="0"/>
          </a:p>
          <a:p>
            <a:r>
              <a:rPr lang="en-US" sz="11200" dirty="0" err="1">
                <a:solidFill>
                  <a:srgbClr val="FFFF00"/>
                </a:solidFill>
              </a:rPr>
              <a:t>Wprowadzenie</a:t>
            </a:r>
            <a:endParaRPr lang="en-US" sz="7200" dirty="0">
              <a:solidFill>
                <a:srgbClr val="FFFF00"/>
              </a:solidFill>
            </a:endParaRPr>
          </a:p>
        </p:txBody>
      </p:sp>
    </p:spTree>
    <p:extLst>
      <p:ext uri="{BB962C8B-B14F-4D97-AF65-F5344CB8AC3E}">
        <p14:creationId xmlns:p14="http://schemas.microsoft.com/office/powerpoint/2010/main" val="1865430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F24F46-3163-E45F-3FE6-A9CABC7B5E8B}"/>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8CBC6651-89ED-AD73-874D-ECB3823677A6}"/>
              </a:ext>
            </a:extLst>
          </p:cNvPr>
          <p:cNvSpPr>
            <a:spLocks noGrp="1"/>
          </p:cNvSpPr>
          <p:nvPr>
            <p:ph type="body" sz="quarter" idx="24"/>
          </p:nvPr>
        </p:nvSpPr>
        <p:spPr>
          <a:xfrm>
            <a:off x="1" y="1057275"/>
            <a:ext cx="12192000" cy="5800725"/>
          </a:xfrm>
        </p:spPr>
        <p:txBody>
          <a:bodyPr>
            <a:normAutofit fontScale="85000" lnSpcReduction="10000"/>
          </a:bodyPr>
          <a:lstStyle/>
          <a:p>
            <a:pPr marL="360045" indent="-342265" algn="just">
              <a:lnSpc>
                <a:spcPct val="120000"/>
              </a:lnSpc>
              <a:spcAft>
                <a:spcPts val="1200"/>
              </a:spcAft>
              <a:buFont typeface="Arial" panose="020B0604020202020204" pitchFamily="34" charset="0"/>
              <a:buChar char="•"/>
            </a:pPr>
            <a:r>
              <a:rPr lang="lv-LV" sz="1800" b="0" i="0" dirty="0" err="1">
                <a:solidFill>
                  <a:srgbClr val="000000"/>
                </a:solidFill>
                <a:effectLst/>
                <a:latin typeface="Calibri" panose="020F0502020204030204" pitchFamily="34" charset="0"/>
                <a:cs typeface="Calibri" panose="020F0502020204030204" pitchFamily="34" charset="0"/>
              </a:rPr>
              <a:t>Orzekający</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ponownie</a:t>
            </a:r>
            <a:r>
              <a:rPr lang="lv-LV" sz="1800" b="0"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sąd</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okręgowy</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Rydze</a:t>
            </a:r>
            <a:r>
              <a:rPr lang="lv-LV" sz="1800" b="1" dirty="0">
                <a:solidFill>
                  <a:srgbClr val="000000"/>
                </a:solidFill>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oddalił</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wyrokiem</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z</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dnia</a:t>
            </a:r>
            <a:r>
              <a:rPr lang="lv-LV" sz="1800" b="1" i="0" dirty="0">
                <a:solidFill>
                  <a:srgbClr val="000000"/>
                </a:solidFill>
                <a:effectLst/>
                <a:latin typeface="Calibri" panose="020F0502020204030204" pitchFamily="34" charset="0"/>
                <a:cs typeface="Calibri" panose="020F0502020204030204" pitchFamily="34" charset="0"/>
              </a:rPr>
              <a:t> 20 </a:t>
            </a:r>
            <a:r>
              <a:rPr lang="lv-LV" sz="1800" b="1" i="0" dirty="0" err="1">
                <a:solidFill>
                  <a:srgbClr val="000000"/>
                </a:solidFill>
                <a:effectLst/>
                <a:latin typeface="Calibri" panose="020F0502020204030204" pitchFamily="34" charset="0"/>
                <a:cs typeface="Calibri" panose="020F0502020204030204" pitchFamily="34" charset="0"/>
              </a:rPr>
              <a:t>maja</a:t>
            </a:r>
            <a:r>
              <a:rPr lang="lv-LV" sz="1800" b="1" i="0" dirty="0">
                <a:solidFill>
                  <a:srgbClr val="000000"/>
                </a:solidFill>
                <a:effectLst/>
                <a:latin typeface="Calibri" panose="020F0502020204030204" pitchFamily="34" charset="0"/>
                <a:cs typeface="Calibri" panose="020F0502020204030204" pitchFamily="34" charset="0"/>
              </a:rPr>
              <a:t> 2014 </a:t>
            </a:r>
            <a:r>
              <a:rPr lang="lv-LV" sz="1800" b="1" i="0" dirty="0" err="1">
                <a:solidFill>
                  <a:srgbClr val="000000"/>
                </a:solidFill>
                <a:effectLst/>
                <a:latin typeface="Calibri" panose="020F0502020204030204" pitchFamily="34" charset="0"/>
                <a:cs typeface="Calibri" panose="020F0502020204030204" pitchFamily="34" charset="0"/>
              </a:rPr>
              <a:t>r</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skargę</a:t>
            </a:r>
            <a:r>
              <a:rPr lang="lv-LV" sz="1800" b="1" i="0" dirty="0">
                <a:solidFill>
                  <a:srgbClr val="000000"/>
                </a:solidFill>
                <a:effectLst/>
                <a:latin typeface="Calibri" panose="020F0502020204030204" pitchFamily="34" charset="0"/>
                <a:cs typeface="Calibri" panose="020F0502020204030204" pitchFamily="34" charset="0"/>
              </a:rPr>
              <a:t> BTA </a:t>
            </a:r>
            <a:r>
              <a:rPr lang="lv-LV" sz="1800" b="1" i="0" dirty="0" err="1">
                <a:solidFill>
                  <a:srgbClr val="000000"/>
                </a:solidFill>
                <a:effectLst/>
                <a:latin typeface="Calibri" panose="020F0502020204030204" pitchFamily="34" charset="0"/>
                <a:cs typeface="Calibri" panose="020F0502020204030204" pitchFamily="34" charset="0"/>
              </a:rPr>
              <a:t>ze</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względu</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na</a:t>
            </a:r>
            <a:r>
              <a:rPr lang="lv-LV" sz="1800" b="1" i="0" dirty="0">
                <a:solidFill>
                  <a:srgbClr val="000000"/>
                </a:solidFill>
                <a:effectLst/>
                <a:latin typeface="Calibri" panose="020F0502020204030204" pitchFamily="34" charset="0"/>
                <a:cs typeface="Calibri" panose="020F0502020204030204" pitchFamily="34" charset="0"/>
              </a:rPr>
              <a:t> to, </a:t>
            </a:r>
            <a:r>
              <a:rPr lang="lv-LV" sz="1800" b="1" i="0" dirty="0" err="1">
                <a:solidFill>
                  <a:srgbClr val="000000"/>
                </a:solidFill>
                <a:effectLst/>
                <a:latin typeface="Calibri" panose="020F0502020204030204" pitchFamily="34" charset="0"/>
                <a:cs typeface="Calibri" panose="020F0502020204030204" pitchFamily="34" charset="0"/>
              </a:rPr>
              <a:t>że</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wypadek</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ruchu</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drogowym</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ma</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miejsce</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tylko</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wtedy</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gdy</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przynajmniej</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jeden</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z</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uczestniczących</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nim</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pojazdów</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jest</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ruchu</a:t>
            </a:r>
            <a:r>
              <a:rPr lang="lv-LV" sz="1800" b="1" i="0" dirty="0">
                <a:solidFill>
                  <a:srgbClr val="000000"/>
                </a:solidFill>
                <a:effectLst/>
                <a:latin typeface="Calibri" panose="020F0502020204030204" pitchFamily="34" charset="0"/>
                <a:cs typeface="Calibri" panose="020F0502020204030204" pitchFamily="34" charset="0"/>
              </a:rPr>
              <a:t>, i </a:t>
            </a:r>
            <a:r>
              <a:rPr lang="lv-LV" sz="1800" b="1" i="0" dirty="0" err="1">
                <a:solidFill>
                  <a:srgbClr val="000000"/>
                </a:solidFill>
                <a:effectLst/>
                <a:latin typeface="Calibri" panose="020F0502020204030204" pitchFamily="34" charset="0"/>
                <a:cs typeface="Calibri" panose="020F0502020204030204" pitchFamily="34" charset="0"/>
              </a:rPr>
              <a:t>że</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konsekwencji</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w</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niniejszej</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sprawie</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nie</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zaszło</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zdarzenie</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którego</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skutki</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były</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objęte</a:t>
            </a:r>
            <a:r>
              <a:rPr lang="lv-LV" sz="1800" b="1" i="0" dirty="0">
                <a:solidFill>
                  <a:srgbClr val="000000"/>
                </a:solidFill>
                <a:effectLst/>
                <a:latin typeface="Calibri" panose="020F0502020204030204" pitchFamily="34" charset="0"/>
                <a:cs typeface="Calibri" panose="020F0502020204030204" pitchFamily="34" charset="0"/>
              </a:rPr>
              <a:t> </a:t>
            </a:r>
            <a:r>
              <a:rPr lang="lv-LV" sz="1800" b="1" i="0" dirty="0" err="1">
                <a:solidFill>
                  <a:srgbClr val="000000"/>
                </a:solidFill>
                <a:effectLst/>
                <a:latin typeface="Calibri" panose="020F0502020204030204" pitchFamily="34" charset="0"/>
                <a:cs typeface="Calibri" panose="020F0502020204030204" pitchFamily="34" charset="0"/>
              </a:rPr>
              <a:t>przez</a:t>
            </a:r>
            <a:r>
              <a:rPr lang="lv-LV" sz="1800" b="1" i="0" dirty="0">
                <a:solidFill>
                  <a:srgbClr val="000000"/>
                </a:solidFill>
                <a:effectLst/>
                <a:latin typeface="Calibri" panose="020F0502020204030204" pitchFamily="34" charset="0"/>
                <a:cs typeface="Calibri" panose="020F0502020204030204" pitchFamily="34" charset="0"/>
              </a:rPr>
              <a:t> BAN </a:t>
            </a:r>
            <a:r>
              <a:rPr lang="lv-LV" sz="1800" b="1" i="0" dirty="0" err="1">
                <a:solidFill>
                  <a:srgbClr val="000000"/>
                </a:solidFill>
                <a:effectLst/>
                <a:latin typeface="Calibri" panose="020F0502020204030204" pitchFamily="34" charset="0"/>
                <a:cs typeface="Calibri" panose="020F0502020204030204" pitchFamily="34" charset="0"/>
              </a:rPr>
              <a:t>ubezpieczeniem</a:t>
            </a:r>
            <a:r>
              <a:rPr lang="lv-LV" sz="1800" b="1" i="0" dirty="0">
                <a:solidFill>
                  <a:srgbClr val="000000"/>
                </a:solidFill>
                <a:effectLst/>
                <a:latin typeface="Calibri" panose="020F0502020204030204" pitchFamily="34" charset="0"/>
                <a:cs typeface="Calibri" panose="020F0502020204030204" pitchFamily="34" charset="0"/>
              </a:rPr>
              <a:t>.</a:t>
            </a:r>
            <a:r>
              <a:rPr lang="lv-LV" sz="1800" b="0" i="0"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Sąd</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ten</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uznał</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ponadto</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że</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odpowiedzialność</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cywilną</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za</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spowodowanie</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szkód</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w</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drugim</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pojeździe</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ponosi</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nie</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kierowca</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pierwszego</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pojazdu</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lecz</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jego</a:t>
            </a:r>
            <a:r>
              <a:rPr lang="lv-LV" sz="1800" b="1" i="1" dirty="0">
                <a:solidFill>
                  <a:srgbClr val="000000"/>
                </a:solidFill>
                <a:effectLst/>
                <a:latin typeface="Calibri" panose="020F0502020204030204" pitchFamily="34" charset="0"/>
                <a:cs typeface="Calibri" panose="020F0502020204030204" pitchFamily="34" charset="0"/>
              </a:rPr>
              <a:t> </a:t>
            </a:r>
            <a:r>
              <a:rPr lang="lv-LV" sz="1800" b="1" i="1" dirty="0" err="1">
                <a:solidFill>
                  <a:srgbClr val="000000"/>
                </a:solidFill>
                <a:effectLst/>
                <a:latin typeface="Calibri" panose="020F0502020204030204" pitchFamily="34" charset="0"/>
                <a:cs typeface="Calibri" panose="020F0502020204030204" pitchFamily="34" charset="0"/>
              </a:rPr>
              <a:t>pasażer</a:t>
            </a:r>
            <a:r>
              <a:rPr lang="lv-LV" sz="1800" b="0" i="0" dirty="0">
                <a:solidFill>
                  <a:srgbClr val="000000"/>
                </a:solidFill>
                <a:effectLst/>
                <a:latin typeface="Calibri" panose="020F0502020204030204" pitchFamily="34" charset="0"/>
                <a:cs typeface="Calibri" panose="020F0502020204030204" pitchFamily="34" charset="0"/>
              </a:rPr>
              <a:t>.</a:t>
            </a:r>
          </a:p>
          <a:p>
            <a:pPr marL="360045" indent="-342265" algn="just">
              <a:lnSpc>
                <a:spcPct val="120000"/>
              </a:lnSpc>
              <a:spcAft>
                <a:spcPts val="1200"/>
              </a:spcAft>
              <a:buFont typeface="Arial" panose="020B0604020202020204" pitchFamily="34" charset="0"/>
              <a:buChar char="•"/>
            </a:pPr>
            <a:r>
              <a:rPr lang="lv-LV" sz="1800" b="0" i="0" dirty="0">
                <a:solidFill>
                  <a:srgbClr val="000000"/>
                </a:solidFill>
                <a:effectLst/>
                <a:latin typeface="Calibri" panose="020F0502020204030204" pitchFamily="34" charset="0"/>
                <a:cs typeface="Calibri" panose="020F0502020204030204" pitchFamily="34" charset="0"/>
              </a:rPr>
              <a:t>BTA </a:t>
            </a:r>
            <a:r>
              <a:rPr lang="lv-LV" sz="1800" b="0" i="0" dirty="0" err="1">
                <a:solidFill>
                  <a:srgbClr val="000000"/>
                </a:solidFill>
                <a:effectLst/>
                <a:latin typeface="Calibri" panose="020F0502020204030204" pitchFamily="34" charset="0"/>
                <a:cs typeface="Calibri" panose="020F0502020204030204" pitchFamily="34" charset="0"/>
              </a:rPr>
              <a:t>wniosła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skargę</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kasacyjną</a:t>
            </a:r>
            <a:r>
              <a:rPr lang="lv-LV" sz="1800" b="0" i="0" dirty="0">
                <a:solidFill>
                  <a:srgbClr val="000000"/>
                </a:solidFill>
                <a:effectLst/>
                <a:latin typeface="Calibri" panose="020F0502020204030204" pitchFamily="34" charset="0"/>
                <a:cs typeface="Calibri" panose="020F0502020204030204" pitchFamily="34" charset="0"/>
              </a:rPr>
              <a:t> od </a:t>
            </a:r>
            <a:r>
              <a:rPr lang="lv-LV" sz="1800" b="0" i="0" dirty="0" err="1">
                <a:solidFill>
                  <a:srgbClr val="000000"/>
                </a:solidFill>
                <a:effectLst/>
                <a:latin typeface="Calibri" panose="020F0502020204030204" pitchFamily="34" charset="0"/>
                <a:cs typeface="Calibri" panose="020F0502020204030204" pitchFamily="34" charset="0"/>
              </a:rPr>
              <a:t>tego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wyroku</a:t>
            </a:r>
            <a:r>
              <a:rPr lang="lv-LV" sz="1800" b="0" i="0" dirty="0">
                <a:solidFill>
                  <a:srgbClr val="000000"/>
                </a:solidFill>
                <a:effectLst/>
                <a:latin typeface="Calibri" panose="020F0502020204030204" pitchFamily="34" charset="0"/>
                <a:cs typeface="Calibri" panose="020F0502020204030204" pitchFamily="34" charset="0"/>
              </a:rPr>
              <a:t> do </a:t>
            </a:r>
            <a:r>
              <a:rPr lang="lv-LV" sz="1800" b="0" i="0" dirty="0" err="1">
                <a:solidFill>
                  <a:srgbClr val="000000"/>
                </a:solidFill>
                <a:effectLst/>
                <a:latin typeface="Calibri" panose="020F0502020204030204" pitchFamily="34" charset="0"/>
                <a:cs typeface="Calibri" panose="020F0502020204030204" pitchFamily="34" charset="0"/>
              </a:rPr>
              <a:t>Sądu</a:t>
            </a:r>
            <a:r>
              <a:rPr lang="lv-LV" sz="1800" b="0" i="0" dirty="0">
                <a:solidFill>
                  <a:srgbClr val="000000"/>
                </a:solidFill>
                <a:effectLst/>
                <a:latin typeface="Calibri" panose="020F0502020204030204" pitchFamily="34" charset="0"/>
                <a:cs typeface="Calibri" panose="020F0502020204030204" pitchFamily="34" charset="0"/>
              </a:rPr>
              <a:t> </a:t>
            </a:r>
            <a:r>
              <a:rPr lang="lv-LV" sz="1800" dirty="0" err="1">
                <a:solidFill>
                  <a:srgbClr val="000000"/>
                </a:solidFill>
                <a:latin typeface="Calibri" panose="020F0502020204030204" pitchFamily="34" charset="0"/>
                <a:cs typeface="Calibri" panose="020F0502020204030204" pitchFamily="34" charset="0"/>
              </a:rPr>
              <a:t>N</a:t>
            </a:r>
            <a:r>
              <a:rPr lang="lv-LV" sz="1800" b="0" i="0" dirty="0" err="1">
                <a:solidFill>
                  <a:srgbClr val="000000"/>
                </a:solidFill>
                <a:effectLst/>
                <a:latin typeface="Calibri" panose="020F0502020204030204" pitchFamily="34" charset="0"/>
                <a:cs typeface="Calibri" panose="020F0502020204030204" pitchFamily="34" charset="0"/>
              </a:rPr>
              <a:t>ajwyższego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Na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poparcie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swej</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skargi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podniosła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ona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szczególności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że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wykładnia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pojęcia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zdarzenia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którego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skutki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są</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objęte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ubezpieczeniem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przyjęta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przez</a:t>
            </a:r>
            <a:r>
              <a:rPr lang="lv-LV" sz="1800" b="0" i="0" dirty="0">
                <a:solidFill>
                  <a:srgbClr val="000000"/>
                </a:solidFill>
                <a:effectLst/>
                <a:latin typeface="Calibri" panose="020F0502020204030204" pitchFamily="34" charset="0"/>
                <a:cs typeface="Calibri" panose="020F0502020204030204" pitchFamily="34" charset="0"/>
              </a:rPr>
              <a:t> SO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Rydze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jest</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sprzeczna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celem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ochrony</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osób</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poszkodowanych</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wypadkach</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spowodowanych</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przez</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pojazdy</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mechaniczne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realizowanym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przez</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uregulowania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Unii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dziedzinie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ubezpieczenia</a:t>
            </a:r>
            <a:r>
              <a:rPr lang="lv-LV" sz="1800" b="0" i="0" dirty="0">
                <a:solidFill>
                  <a:srgbClr val="000000"/>
                </a:solidFill>
                <a:effectLst/>
                <a:latin typeface="Calibri" panose="020F0502020204030204" pitchFamily="34" charset="0"/>
                <a:cs typeface="Calibri" panose="020F0502020204030204" pitchFamily="34" charset="0"/>
              </a:rPr>
              <a:t> od </a:t>
            </a:r>
            <a:r>
              <a:rPr lang="lv-LV" sz="1800" b="0" i="0" dirty="0" err="1">
                <a:solidFill>
                  <a:srgbClr val="000000"/>
                </a:solidFill>
                <a:effectLst/>
                <a:latin typeface="Calibri" panose="020F0502020204030204" pitchFamily="34" charset="0"/>
                <a:cs typeface="Calibri" panose="020F0502020204030204" pitchFamily="34" charset="0"/>
              </a:rPr>
              <a:t>odpowiedzialności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cywilnej</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wynikającej</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ruchu</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tych</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pojazdów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że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korzystanie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takiego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pojazdu</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może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wchodzić</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zakres</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pojęcia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ruchu</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pojazdów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nawet</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jeżeli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jest</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on</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nieruchomy</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oraz</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że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właściciel</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pojazdu</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odpowiada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za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szkody</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wyrządzone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osobom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trzecim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przez</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pasażerów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ramach</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użytkowania</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pojazdu</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więc</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szkody</a:t>
            </a:r>
            <a:r>
              <a:rPr lang="lv-LV" sz="1800" b="0" i="0" dirty="0">
                <a:solidFill>
                  <a:srgbClr val="000000"/>
                </a:solidFill>
                <a:effectLst/>
                <a:latin typeface="Calibri" panose="020F0502020204030204" pitchFamily="34" charset="0"/>
                <a:cs typeface="Calibri" panose="020F0502020204030204" pitchFamily="34" charset="0"/>
              </a:rPr>
              <a:t> te </a:t>
            </a:r>
            <a:r>
              <a:rPr lang="lv-LV" sz="1800" b="0" i="0" dirty="0" err="1">
                <a:solidFill>
                  <a:srgbClr val="000000"/>
                </a:solidFill>
                <a:effectLst/>
                <a:latin typeface="Calibri" panose="020F0502020204030204" pitchFamily="34" charset="0"/>
                <a:cs typeface="Calibri" panose="020F0502020204030204" pitchFamily="34" charset="0"/>
              </a:rPr>
              <a:t>są</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objęte</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ubezpieczeniem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odpowiedzialności</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cywilnej</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dotyczącym</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tego</a:t>
            </a:r>
            <a:r>
              <a:rPr lang="lv-LV" sz="1800" b="0" i="0" dirty="0">
                <a:solidFill>
                  <a:srgbClr val="000000"/>
                </a:solidFill>
                <a:effectLst/>
                <a:latin typeface="Calibri" panose="020F0502020204030204" pitchFamily="34" charset="0"/>
                <a:cs typeface="Calibri" panose="020F0502020204030204" pitchFamily="34" charset="0"/>
              </a:rPr>
              <a:t> </a:t>
            </a:r>
            <a:r>
              <a:rPr lang="lv-LV" sz="1800" b="0" i="0" dirty="0" err="1">
                <a:solidFill>
                  <a:srgbClr val="000000"/>
                </a:solidFill>
                <a:effectLst/>
                <a:latin typeface="Calibri" panose="020F0502020204030204" pitchFamily="34" charset="0"/>
                <a:cs typeface="Calibri" panose="020F0502020204030204" pitchFamily="34" charset="0"/>
              </a:rPr>
              <a:t>pojazdu</a:t>
            </a:r>
            <a:r>
              <a:rPr lang="lv-LV" sz="1800" b="0" i="0" dirty="0">
                <a:solidFill>
                  <a:srgbClr val="000000"/>
                </a:solidFill>
                <a:effectLst/>
                <a:latin typeface="Calibri" panose="020F0502020204030204" pitchFamily="34" charset="0"/>
                <a:cs typeface="Calibri" panose="020F0502020204030204" pitchFamily="34" charset="0"/>
              </a:rPr>
              <a:t>.</a:t>
            </a:r>
          </a:p>
          <a:p>
            <a:pPr marL="360045" indent="-342265" algn="just">
              <a:lnSpc>
                <a:spcPct val="120000"/>
              </a:lnSpc>
              <a:spcAft>
                <a:spcPts val="1200"/>
              </a:spcAft>
              <a:buFont typeface="Arial" panose="020B0604020202020204" pitchFamily="34" charset="0"/>
              <a:buChar char="•"/>
            </a:pPr>
            <a:r>
              <a:rPr lang="lv-LV" sz="1900" b="1" i="0" dirty="0" err="1">
                <a:solidFill>
                  <a:srgbClr val="000000"/>
                </a:solidFill>
                <a:effectLst/>
                <a:latin typeface="Calibri" panose="020F0502020204030204" pitchFamily="34" charset="0"/>
                <a:cs typeface="Calibri" panose="020F0502020204030204" pitchFamily="34" charset="0"/>
              </a:rPr>
              <a:t>Sąd</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odsyłający</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powziął</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wątpliwość</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czy</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czynność</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polegająca</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na</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otwarciu</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drzwi</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stojącego</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pojazdu</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stanowi</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użytkowanie</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pojazdu</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które</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jest</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zgodne</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ze</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zwykłą</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funkcją</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tego</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pojazdu</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w</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rozumieniu</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wyroku</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z</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dnia</a:t>
            </a:r>
            <a:r>
              <a:rPr lang="lv-LV" sz="1900" b="1" i="0" dirty="0">
                <a:solidFill>
                  <a:srgbClr val="000000"/>
                </a:solidFill>
                <a:effectLst/>
                <a:latin typeface="Calibri" panose="020F0502020204030204" pitchFamily="34" charset="0"/>
                <a:cs typeface="Calibri" panose="020F0502020204030204" pitchFamily="34" charset="0"/>
              </a:rPr>
              <a:t> 4 </a:t>
            </a:r>
            <a:r>
              <a:rPr lang="lv-LV" sz="1900" b="1" i="0" dirty="0" err="1">
                <a:solidFill>
                  <a:srgbClr val="000000"/>
                </a:solidFill>
                <a:effectLst/>
                <a:latin typeface="Calibri" panose="020F0502020204030204" pitchFamily="34" charset="0"/>
                <a:cs typeface="Calibri" panose="020F0502020204030204" pitchFamily="34" charset="0"/>
              </a:rPr>
              <a:t>września</a:t>
            </a:r>
            <a:r>
              <a:rPr lang="lv-LV" sz="1900" b="1" i="0" dirty="0">
                <a:solidFill>
                  <a:srgbClr val="000000"/>
                </a:solidFill>
                <a:effectLst/>
                <a:latin typeface="Calibri" panose="020F0502020204030204" pitchFamily="34" charset="0"/>
                <a:cs typeface="Calibri" panose="020F0502020204030204" pitchFamily="34" charset="0"/>
              </a:rPr>
              <a:t> 2014 </a:t>
            </a:r>
            <a:r>
              <a:rPr lang="lv-LV" sz="1900" b="1" i="0" dirty="0" err="1">
                <a:solidFill>
                  <a:srgbClr val="000000"/>
                </a:solidFill>
                <a:effectLst/>
                <a:latin typeface="Calibri" panose="020F0502020204030204" pitchFamily="34" charset="0"/>
                <a:cs typeface="Calibri" panose="020F0502020204030204" pitchFamily="34" charset="0"/>
              </a:rPr>
              <a:t>r</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Vnuk</a:t>
            </a:r>
            <a:r>
              <a:rPr lang="lv-LV" sz="1900" b="1" i="0" dirty="0">
                <a:solidFill>
                  <a:srgbClr val="000000"/>
                </a:solidFill>
                <a:effectLst/>
                <a:latin typeface="Calibri" panose="020F0502020204030204" pitchFamily="34" charset="0"/>
                <a:cs typeface="Calibri" panose="020F0502020204030204" pitchFamily="34" charset="0"/>
              </a:rPr>
              <a:t> (C‑162/13, EU:C:2014:2146), i </a:t>
            </a:r>
            <a:r>
              <a:rPr lang="lv-LV" sz="1900" b="1" i="0" dirty="0" err="1">
                <a:solidFill>
                  <a:srgbClr val="000000"/>
                </a:solidFill>
                <a:effectLst/>
                <a:latin typeface="Calibri" panose="020F0502020204030204" pitchFamily="34" charset="0"/>
                <a:cs typeface="Calibri" panose="020F0502020204030204" pitchFamily="34" charset="0"/>
              </a:rPr>
              <a:t>czy</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w</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związku</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z</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tym</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wchodzi</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w</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zakres</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pojęcia</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ruchu</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pojazdów</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w</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rozumieniu</a:t>
            </a:r>
            <a:r>
              <a:rPr lang="lv-LV" sz="1900" b="1" i="0" dirty="0">
                <a:solidFill>
                  <a:srgbClr val="000000"/>
                </a:solidFill>
                <a:effectLst/>
                <a:latin typeface="Calibri" panose="020F0502020204030204" pitchFamily="34" charset="0"/>
                <a:cs typeface="Calibri" panose="020F0502020204030204" pitchFamily="34" charset="0"/>
              </a:rPr>
              <a:t> art. 3 </a:t>
            </a:r>
            <a:r>
              <a:rPr lang="lv-LV" sz="1900" b="1" i="0" dirty="0" err="1">
                <a:solidFill>
                  <a:srgbClr val="000000"/>
                </a:solidFill>
                <a:effectLst/>
                <a:latin typeface="Calibri" panose="020F0502020204030204" pitchFamily="34" charset="0"/>
                <a:cs typeface="Calibri" panose="020F0502020204030204" pitchFamily="34" charset="0"/>
              </a:rPr>
              <a:t>ust</a:t>
            </a:r>
            <a:r>
              <a:rPr lang="lv-LV" sz="1900" b="1" i="0" dirty="0">
                <a:solidFill>
                  <a:srgbClr val="000000"/>
                </a:solidFill>
                <a:effectLst/>
                <a:latin typeface="Calibri" panose="020F0502020204030204" pitchFamily="34" charset="0"/>
                <a:cs typeface="Calibri" panose="020F0502020204030204" pitchFamily="34" charset="0"/>
              </a:rPr>
              <a:t>. 1 </a:t>
            </a:r>
            <a:r>
              <a:rPr lang="lv-LV" sz="1900" b="1" i="0" dirty="0" err="1">
                <a:solidFill>
                  <a:srgbClr val="000000"/>
                </a:solidFill>
                <a:effectLst/>
                <a:latin typeface="Calibri" panose="020F0502020204030204" pitchFamily="34" charset="0"/>
                <a:cs typeface="Calibri" panose="020F0502020204030204" pitchFamily="34" charset="0"/>
              </a:rPr>
              <a:t>pierwszej</a:t>
            </a:r>
            <a:r>
              <a:rPr lang="lv-LV" sz="1900" b="1" i="0" dirty="0">
                <a:solidFill>
                  <a:srgbClr val="000000"/>
                </a:solidFill>
                <a:effectLst/>
                <a:latin typeface="Calibri" panose="020F0502020204030204" pitchFamily="34" charset="0"/>
                <a:cs typeface="Calibri" panose="020F0502020204030204" pitchFamily="34" charset="0"/>
              </a:rPr>
              <a:t> </a:t>
            </a:r>
            <a:r>
              <a:rPr lang="lv-LV" sz="1900" b="1" i="0" dirty="0" err="1">
                <a:solidFill>
                  <a:srgbClr val="000000"/>
                </a:solidFill>
                <a:effectLst/>
                <a:latin typeface="Calibri" panose="020F0502020204030204" pitchFamily="34" charset="0"/>
                <a:cs typeface="Calibri" panose="020F0502020204030204" pitchFamily="34" charset="0"/>
              </a:rPr>
              <a:t>dyrektywy</a:t>
            </a:r>
            <a:r>
              <a:rPr lang="lv-LV" sz="1900" b="1" i="0" dirty="0">
                <a:solidFill>
                  <a:srgbClr val="000000"/>
                </a:solidFill>
                <a:effectLst/>
                <a:latin typeface="Calibri" panose="020F0502020204030204" pitchFamily="34" charset="0"/>
                <a:cs typeface="Calibri" panose="020F0502020204030204" pitchFamily="34" charset="0"/>
              </a:rPr>
              <a:t>.</a:t>
            </a:r>
          </a:p>
          <a:p>
            <a:pPr marL="360045" indent="-342265" algn="just">
              <a:lnSpc>
                <a:spcPct val="12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Sąd odsyłający zauważył w tym względzie, że szeroka definicja, którą Trybunał przyjął dla tego pojęcia w sprawi </a:t>
            </a:r>
            <a:r>
              <a:rPr lang="pl-PL" sz="1800" b="0" i="0" dirty="0" err="1">
                <a:solidFill>
                  <a:srgbClr val="000000"/>
                </a:solidFill>
                <a:effectLst/>
                <a:latin typeface="Calibri" panose="020F0502020204030204" pitchFamily="34" charset="0"/>
                <a:cs typeface="Calibri" panose="020F0502020204030204" pitchFamily="34" charset="0"/>
              </a:rPr>
              <a:t>Vnuk</a:t>
            </a:r>
            <a:r>
              <a:rPr lang="pl-PL" sz="1800" b="0" i="0" dirty="0">
                <a:solidFill>
                  <a:srgbClr val="000000"/>
                </a:solidFill>
                <a:effectLst/>
                <a:latin typeface="Calibri" panose="020F0502020204030204" pitchFamily="34" charset="0"/>
                <a:cs typeface="Calibri" panose="020F0502020204030204" pitchFamily="34" charset="0"/>
              </a:rPr>
              <a:t>, przemawia za udzieleniem odpowiedzi twierdzącej na to pytanie. Wsiadanie i wysiadanie pasażerów pojazdu jest bowiem, zdaniem tego sądu, przejawem korzystania z niego, i nie można z niego w pełni korzystać, jeżeli pasażerowie w nim zostaną.</a:t>
            </a:r>
          </a:p>
          <a:p>
            <a:pPr marL="360045" indent="-342265" algn="just">
              <a:lnSpc>
                <a:spcPct val="12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W przypadku udzielenia odpowiedzi twierdzącej na to pytanie sąd odsyłający zastanawia się, czy pojęcie „ruchu pojazdów” zawarte w art. 3 ust. 1 pierwszej dyrektywy obejmuje także przypadki, gdy pasażer to korzysta z samochodu.</a:t>
            </a:r>
          </a:p>
        </p:txBody>
      </p:sp>
      <p:sp>
        <p:nvSpPr>
          <p:cNvPr id="10" name="Text Placeholder 9">
            <a:extLst>
              <a:ext uri="{FF2B5EF4-FFF2-40B4-BE49-F238E27FC236}">
                <a16:creationId xmlns:a16="http://schemas.microsoft.com/office/drawing/2014/main" id="{40C375CC-FD4E-A385-6487-E835476A9E85}"/>
              </a:ext>
            </a:extLst>
          </p:cNvPr>
          <p:cNvSpPr>
            <a:spLocks noGrp="1"/>
          </p:cNvSpPr>
          <p:nvPr>
            <p:ph type="body" sz="quarter" idx="25"/>
          </p:nvPr>
        </p:nvSpPr>
        <p:spPr>
          <a:xfrm>
            <a:off x="1" y="0"/>
            <a:ext cx="8229600" cy="814387"/>
          </a:xfrm>
        </p:spPr>
        <p:txBody>
          <a:bodyPr/>
          <a:lstStyle/>
          <a:p>
            <a:r>
              <a:rPr lang="en-US" dirty="0" err="1">
                <a:solidFill>
                  <a:srgbClr val="FFFF00"/>
                </a:solidFill>
              </a:rPr>
              <a:t>Sprawa</a:t>
            </a:r>
            <a:r>
              <a:rPr lang="en-US" dirty="0">
                <a:solidFill>
                  <a:srgbClr val="FFFF00"/>
                </a:solidFill>
              </a:rPr>
              <a:t> C-648/17 (</a:t>
            </a:r>
            <a:r>
              <a:rPr lang="en-US" i="1" dirty="0">
                <a:solidFill>
                  <a:srgbClr val="FFFF00"/>
                </a:solidFill>
              </a:rPr>
              <a:t>BTA Baltic Insurance</a:t>
            </a:r>
            <a:r>
              <a:rPr lang="en-US" dirty="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1772969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9E1D44-555C-7994-3A79-D10FE393090B}"/>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D9A9772C-FAF9-3751-3F39-F3D2867401E3}"/>
              </a:ext>
            </a:extLst>
          </p:cNvPr>
          <p:cNvSpPr>
            <a:spLocks noGrp="1"/>
          </p:cNvSpPr>
          <p:nvPr>
            <p:ph type="body" sz="quarter" idx="24"/>
          </p:nvPr>
        </p:nvSpPr>
        <p:spPr>
          <a:xfrm>
            <a:off x="1" y="1124263"/>
            <a:ext cx="12192000" cy="5733738"/>
          </a:xfrm>
        </p:spPr>
        <p:txBody>
          <a:bodyPr>
            <a:normAutofit fontScale="92500"/>
          </a:bodyPr>
          <a:lstStyle/>
          <a:p>
            <a:pPr marL="360045" indent="-342265" algn="just">
              <a:lnSpc>
                <a:spcPct val="150000"/>
              </a:lnSpc>
              <a:spcAft>
                <a:spcPts val="1200"/>
              </a:spcAft>
              <a:buFont typeface="Arial" panose="020B0604020202020204" pitchFamily="34" charset="0"/>
              <a:buChar char="•"/>
            </a:pPr>
            <a:r>
              <a:rPr lang="pl-PL" sz="2000" b="1" i="0" u="sng" dirty="0">
                <a:solidFill>
                  <a:srgbClr val="000000"/>
                </a:solidFill>
                <a:effectLst/>
                <a:latin typeface="Calibri" panose="020F0502020204030204" pitchFamily="34" charset="0"/>
                <a:cs typeface="Calibri" panose="020F0502020204030204" pitchFamily="34" charset="0"/>
              </a:rPr>
              <a:t>Zdaniem </a:t>
            </a:r>
            <a:r>
              <a:rPr lang="pl-PL" sz="2000" b="1" u="sng" dirty="0">
                <a:solidFill>
                  <a:srgbClr val="000000"/>
                </a:solidFill>
                <a:latin typeface="Calibri" panose="020F0502020204030204" pitchFamily="34" charset="0"/>
                <a:cs typeface="Calibri" panose="020F0502020204030204" pitchFamily="34" charset="0"/>
              </a:rPr>
              <a:t>Trybunału </a:t>
            </a:r>
            <a:r>
              <a:rPr lang="pl-PL" sz="2000" b="1" i="0" u="sng" dirty="0">
                <a:solidFill>
                  <a:srgbClr val="000000"/>
                </a:solidFill>
                <a:effectLst/>
                <a:latin typeface="Calibri" panose="020F0502020204030204" pitchFamily="34" charset="0"/>
                <a:cs typeface="Calibri" panose="020F0502020204030204" pitchFamily="34" charset="0"/>
              </a:rPr>
              <a:t>czynność otwarcia drzwi pojazdu stanowi użytkowanie środka transportu zgodne z jego funkcją</a:t>
            </a:r>
            <a:r>
              <a:rPr lang="pl-PL" sz="1800" b="0" i="0" dirty="0">
                <a:solidFill>
                  <a:srgbClr val="000000"/>
                </a:solidFill>
                <a:effectLst/>
                <a:latin typeface="Calibri" panose="020F0502020204030204" pitchFamily="34" charset="0"/>
                <a:cs typeface="Calibri" panose="020F0502020204030204" pitchFamily="34" charset="0"/>
              </a:rPr>
              <a:t>, ponieważ umożliwia w szczególności wsiadanie lub wysiadanie osób, które będą się przemieszczały, oraz załadunek i wyładunek przedmiotów, które będą przewożone tym pojazdem. Wniosku tego nie podważa okoliczność, że wypadek miał miejsce podczas postoju pojazdów będących przedmiotem sporu w postępowaniu głównym i że stały one wtedy na parkingu.</a:t>
            </a:r>
          </a:p>
          <a:p>
            <a:pPr marL="360045" indent="-342265" algn="just">
              <a:lnSpc>
                <a:spcPct val="15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Należy bowiem przypomnieć, po pierwsze, iż fakt, że pojazd uczestniczący w wypadku był nieruchomy w chwili, w której wypadek nastąpił, nie wyklucza sam w sobie, że użytkowanie tego pojazdu w takiej chwili może być związane z jego funkcją jako środka transportu i w rezultacie być objęte zakresem pojęcia „ruchu pojazdów” w rozumieniu art. 3 ust. 1 pierwszej dyrektywy (tak wyrok </a:t>
            </a:r>
            <a:r>
              <a:rPr lang="pl-PL" sz="1800" b="0" i="0" dirty="0" err="1">
                <a:solidFill>
                  <a:srgbClr val="000000"/>
                </a:solidFill>
                <a:effectLst/>
                <a:latin typeface="Calibri" panose="020F0502020204030204" pitchFamily="34" charset="0"/>
                <a:cs typeface="Calibri" panose="020F0502020204030204" pitchFamily="34" charset="0"/>
              </a:rPr>
              <a:t>ws</a:t>
            </a:r>
            <a:r>
              <a:rPr lang="pl-PL" sz="1800" b="0" i="0" dirty="0">
                <a:solidFill>
                  <a:srgbClr val="000000"/>
                </a:solidFill>
                <a:effectLst/>
                <a:latin typeface="Calibri" panose="020F0502020204030204" pitchFamily="34" charset="0"/>
                <a:cs typeface="Calibri" panose="020F0502020204030204" pitchFamily="34" charset="0"/>
              </a:rPr>
              <a:t>. </a:t>
            </a:r>
            <a:r>
              <a:rPr lang="pl-PL" sz="1800" b="0" i="0" dirty="0" err="1">
                <a:solidFill>
                  <a:srgbClr val="000000"/>
                </a:solidFill>
                <a:effectLst/>
                <a:latin typeface="Calibri" panose="020F0502020204030204" pitchFamily="34" charset="0"/>
                <a:cs typeface="Calibri" panose="020F0502020204030204" pitchFamily="34" charset="0"/>
              </a:rPr>
              <a:t>Rodrigues</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Andrade</a:t>
            </a:r>
            <a:r>
              <a:rPr lang="pl-PL" sz="1800" b="0" i="0" dirty="0">
                <a:solidFill>
                  <a:srgbClr val="000000"/>
                </a:solidFill>
                <a:effectLst/>
                <a:latin typeface="Calibri" panose="020F0502020204030204" pitchFamily="34" charset="0"/>
                <a:cs typeface="Calibri" panose="020F0502020204030204" pitchFamily="34" charset="0"/>
              </a:rPr>
              <a:t>, C‑514/16). Otwarcie drzwi następuje zaś zazwyczaj wyłącznie podczas postoju pojazdu.</a:t>
            </a:r>
          </a:p>
          <a:p>
            <a:pPr marL="360045" indent="-342265" algn="just">
              <a:lnSpc>
                <a:spcPct val="150000"/>
              </a:lnSpc>
              <a:spcAft>
                <a:spcPts val="1200"/>
              </a:spcAft>
              <a:buFont typeface="Arial" panose="020B0604020202020204" pitchFamily="34" charset="0"/>
              <a:buChar char="•"/>
            </a:pPr>
            <a:r>
              <a:rPr lang="pl-PL" sz="2000" b="1" i="0" u="sng" dirty="0">
                <a:solidFill>
                  <a:srgbClr val="000000"/>
                </a:solidFill>
                <a:effectLst/>
                <a:latin typeface="Calibri" panose="020F0502020204030204" pitchFamily="34" charset="0"/>
                <a:cs typeface="Calibri" panose="020F0502020204030204" pitchFamily="34" charset="0"/>
              </a:rPr>
              <a:t>Trybunał orzekł również, że kwestia, czy silnik danego pojazdu był czy nie był włączony w chwili zajścia wypadku, też nie jest rozstrzygająca</a:t>
            </a:r>
            <a:r>
              <a:rPr lang="pl-PL" sz="1800" b="0" i="0" u="sng" dirty="0">
                <a:solidFill>
                  <a:srgbClr val="000000"/>
                </a:solidFill>
                <a:effectLst/>
                <a:latin typeface="Calibri" panose="020F0502020204030204" pitchFamily="34" charset="0"/>
                <a:cs typeface="Calibri" panose="020F0502020204030204" pitchFamily="34" charset="0"/>
              </a:rPr>
              <a:t> </a:t>
            </a:r>
            <a:r>
              <a:rPr lang="pl-PL" sz="1800" b="0" i="0" dirty="0">
                <a:solidFill>
                  <a:srgbClr val="000000"/>
                </a:solidFill>
                <a:effectLst/>
                <a:latin typeface="Calibri" panose="020F0502020204030204" pitchFamily="34" charset="0"/>
                <a:cs typeface="Calibri" panose="020F0502020204030204" pitchFamily="34" charset="0"/>
              </a:rPr>
              <a:t>(tak też </a:t>
            </a:r>
            <a:r>
              <a:rPr lang="pl-PL" sz="1800" b="0" i="0" dirty="0" err="1">
                <a:solidFill>
                  <a:srgbClr val="000000"/>
                </a:solidFill>
                <a:effectLst/>
                <a:latin typeface="Calibri" panose="020F0502020204030204" pitchFamily="34" charset="0"/>
                <a:cs typeface="Calibri" panose="020F0502020204030204" pitchFamily="34" charset="0"/>
              </a:rPr>
              <a:t>Rodrigues</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Andrade</a:t>
            </a:r>
            <a:r>
              <a:rPr lang="pl-PL" sz="1800" b="0" i="0" dirty="0">
                <a:solidFill>
                  <a:srgbClr val="000000"/>
                </a:solidFill>
                <a:effectLst/>
                <a:latin typeface="Calibri" panose="020F0502020204030204" pitchFamily="34" charset="0"/>
                <a:cs typeface="Calibri" panose="020F0502020204030204" pitchFamily="34" charset="0"/>
              </a:rPr>
              <a:t>, C‑514/16). Z kolei w odniesieniu do okoliczności, że rozpatrywane w postępowaniu głównym pojazdy znajdowały się na parkingu, należy przypomnieć, że zakres pojęcia „ruchu pojazdów” w rozumieniu art. 3 ust. 1 pierwszej dyrektywy nie zależy od cech terenu, na którym pojazd jest użytkowany</a:t>
            </a:r>
          </a:p>
        </p:txBody>
      </p:sp>
      <p:sp>
        <p:nvSpPr>
          <p:cNvPr id="10" name="Text Placeholder 9">
            <a:extLst>
              <a:ext uri="{FF2B5EF4-FFF2-40B4-BE49-F238E27FC236}">
                <a16:creationId xmlns:a16="http://schemas.microsoft.com/office/drawing/2014/main" id="{2BFFFEA7-C19D-8CA4-DE24-CA3BBF0CF569}"/>
              </a:ext>
            </a:extLst>
          </p:cNvPr>
          <p:cNvSpPr>
            <a:spLocks noGrp="1"/>
          </p:cNvSpPr>
          <p:nvPr>
            <p:ph type="body" sz="quarter" idx="25"/>
          </p:nvPr>
        </p:nvSpPr>
        <p:spPr>
          <a:xfrm>
            <a:off x="1" y="0"/>
            <a:ext cx="8229600" cy="814387"/>
          </a:xfrm>
        </p:spPr>
        <p:txBody>
          <a:bodyPr/>
          <a:lstStyle/>
          <a:p>
            <a:r>
              <a:rPr lang="en-US" dirty="0" err="1">
                <a:solidFill>
                  <a:srgbClr val="FFFF00"/>
                </a:solidFill>
              </a:rPr>
              <a:t>Sprawa</a:t>
            </a:r>
            <a:r>
              <a:rPr lang="en-US" dirty="0">
                <a:solidFill>
                  <a:srgbClr val="FFFF00"/>
                </a:solidFill>
              </a:rPr>
              <a:t> C-648/17 (</a:t>
            </a:r>
            <a:r>
              <a:rPr lang="en-US" i="1" dirty="0">
                <a:solidFill>
                  <a:srgbClr val="FFFF00"/>
                </a:solidFill>
              </a:rPr>
              <a:t>BTA Baltic Insurance</a:t>
            </a:r>
            <a:r>
              <a:rPr lang="en-US" dirty="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3594052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9C7144-2ED5-43FE-B6FE-50EA62E0AA58}"/>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1B794115-148F-B4B1-1180-C633469018B7}"/>
              </a:ext>
            </a:extLst>
          </p:cNvPr>
          <p:cNvSpPr>
            <a:spLocks noGrp="1"/>
          </p:cNvSpPr>
          <p:nvPr>
            <p:ph type="body" sz="quarter" idx="24"/>
          </p:nvPr>
        </p:nvSpPr>
        <p:spPr>
          <a:xfrm>
            <a:off x="1" y="1034321"/>
            <a:ext cx="12192000" cy="5823679"/>
          </a:xfrm>
        </p:spPr>
        <p:txBody>
          <a:bodyPr>
            <a:normAutofit/>
          </a:bodyPr>
          <a:lstStyle/>
          <a:p>
            <a:pPr marL="360045" indent="-342265" algn="just">
              <a:lnSpc>
                <a:spcPct val="15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Jeżeli chodzi o okoliczność, że wypadek rozpatrywany w postępowaniu głównym nie jest wynikiem działania kierowcy pierwszego pojazdu, lecz pasażera, należy przede wszystkim wskazać, </a:t>
            </a:r>
            <a:r>
              <a:rPr lang="pl-PL" sz="1800" b="1" i="0" dirty="0">
                <a:solidFill>
                  <a:srgbClr val="000000"/>
                </a:solidFill>
                <a:effectLst/>
                <a:latin typeface="Calibri" panose="020F0502020204030204" pitchFamily="34" charset="0"/>
                <a:cs typeface="Calibri" panose="020F0502020204030204" pitchFamily="34" charset="0"/>
              </a:rPr>
              <a:t>że art. 3 ust. 1 pierwszej dyrektywy stanowi ogólnie, że ubezpieczeniem powinna być objęta „odpowiedzialność cywilna odnosząca się do ruchu pojazdów normalnie przebywających na jego terytorium [każdego państwa członkowskiego]”</a:t>
            </a:r>
            <a:r>
              <a:rPr lang="pl-PL" sz="1800" b="0" i="0" dirty="0">
                <a:solidFill>
                  <a:srgbClr val="000000"/>
                </a:solidFill>
                <a:effectLst/>
                <a:latin typeface="Calibri" panose="020F0502020204030204" pitchFamily="34" charset="0"/>
                <a:cs typeface="Calibri" panose="020F0502020204030204" pitchFamily="34" charset="0"/>
              </a:rPr>
              <a:t>. Tym samym, w przeciwieństwie do stanowiska przedstawionego przez rząd polski w przedmiocie odpowiedzi na pytanie drugie, </a:t>
            </a:r>
            <a:r>
              <a:rPr lang="pl-PL" sz="1800" b="1" i="1" dirty="0">
                <a:solidFill>
                  <a:srgbClr val="000000"/>
                </a:solidFill>
                <a:effectLst/>
                <a:latin typeface="Calibri" panose="020F0502020204030204" pitchFamily="34" charset="0"/>
                <a:cs typeface="Calibri" panose="020F0502020204030204" pitchFamily="34" charset="0"/>
              </a:rPr>
              <a:t>ani ten przepis, ani inne przepisy dyrektyw dotyczących obowiązkowego ubezpieczenia nie ograniczają zakresu obowiązkowego ubezpieczenia od odpowiedzialności cywilnej do określonej kategorii osób, takich jak kierowca pojazdu.</a:t>
            </a:r>
          </a:p>
          <a:p>
            <a:pPr marL="360045" indent="-342265" algn="just">
              <a:lnSpc>
                <a:spcPct val="15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 Natomiast art. 2 ust. 1 drugiej dyrektywy, który odwołuje się do „użytkowania [lub prowadzenia] pojazdu”, i art. 3 tej dyrektywy, który odnosi się do „kierowcy lub każdej innej osoby, która ponosi odpowiedzialność cywilną za szkodę objętą ubezpieczeniem [obowiązkowym]”, wskazują na to, </a:t>
            </a:r>
            <a:r>
              <a:rPr lang="pl-PL" sz="1800" b="1" i="0" dirty="0">
                <a:solidFill>
                  <a:srgbClr val="000000"/>
                </a:solidFill>
                <a:effectLst/>
                <a:latin typeface="Calibri" panose="020F0502020204030204" pitchFamily="34" charset="0"/>
                <a:cs typeface="Calibri" panose="020F0502020204030204" pitchFamily="34" charset="0"/>
              </a:rPr>
              <a:t>że </a:t>
            </a:r>
            <a:r>
              <a:rPr lang="pl-PL" sz="1800" b="1" i="0" u="sng" dirty="0">
                <a:solidFill>
                  <a:srgbClr val="000000"/>
                </a:solidFill>
                <a:effectLst/>
                <a:latin typeface="Calibri" panose="020F0502020204030204" pitchFamily="34" charset="0"/>
                <a:cs typeface="Calibri" panose="020F0502020204030204" pitchFamily="34" charset="0"/>
              </a:rPr>
              <a:t>omawiane ubezpieczenie dotyczy odpowiedzialności cywilnej wynikającej nie tylko z kierowania pojazdami, ale również z innych sposobów użytkowania tych pojazdów oraz z korzystania z nich przez osoby niebędące kierowcą</a:t>
            </a:r>
            <a:r>
              <a:rPr lang="pl-PL" sz="1800" b="0" i="0" u="sng" dirty="0">
                <a:solidFill>
                  <a:srgbClr val="000000"/>
                </a:solidFill>
                <a:effectLst/>
                <a:latin typeface="Calibri" panose="020F0502020204030204" pitchFamily="34" charset="0"/>
                <a:cs typeface="Calibri" panose="020F0502020204030204" pitchFamily="34" charset="0"/>
              </a:rPr>
              <a:t>.</a:t>
            </a:r>
          </a:p>
        </p:txBody>
      </p:sp>
      <p:sp>
        <p:nvSpPr>
          <p:cNvPr id="10" name="Text Placeholder 9">
            <a:extLst>
              <a:ext uri="{FF2B5EF4-FFF2-40B4-BE49-F238E27FC236}">
                <a16:creationId xmlns:a16="http://schemas.microsoft.com/office/drawing/2014/main" id="{83CB4CBB-F3DD-62BE-3926-6913986C5B46}"/>
              </a:ext>
            </a:extLst>
          </p:cNvPr>
          <p:cNvSpPr>
            <a:spLocks noGrp="1"/>
          </p:cNvSpPr>
          <p:nvPr>
            <p:ph type="body" sz="quarter" idx="25"/>
          </p:nvPr>
        </p:nvSpPr>
        <p:spPr>
          <a:xfrm>
            <a:off x="1" y="0"/>
            <a:ext cx="8229600" cy="814387"/>
          </a:xfrm>
        </p:spPr>
        <p:txBody>
          <a:bodyPr/>
          <a:lstStyle/>
          <a:p>
            <a:r>
              <a:rPr lang="en-US" dirty="0" err="1">
                <a:solidFill>
                  <a:srgbClr val="FFFF00"/>
                </a:solidFill>
              </a:rPr>
              <a:t>Sprawa</a:t>
            </a:r>
            <a:r>
              <a:rPr lang="en-US" dirty="0">
                <a:solidFill>
                  <a:srgbClr val="FFFF00"/>
                </a:solidFill>
              </a:rPr>
              <a:t> C-648/17 (</a:t>
            </a:r>
            <a:r>
              <a:rPr lang="en-US" i="1" dirty="0">
                <a:solidFill>
                  <a:srgbClr val="FFFF00"/>
                </a:solidFill>
              </a:rPr>
              <a:t>BTA Baltic Insurance</a:t>
            </a:r>
            <a:r>
              <a:rPr lang="en-US" dirty="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2448501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C669AD-F7C7-D62B-16AE-A027E99C0246}"/>
              </a:ext>
            </a:extLst>
          </p:cNvPr>
          <p:cNvSpPr>
            <a:spLocks noGrp="1"/>
          </p:cNvSpPr>
          <p:nvPr>
            <p:ph type="title"/>
          </p:nvPr>
        </p:nvSpPr>
        <p:spPr>
          <a:xfrm>
            <a:off x="838200" y="2399286"/>
            <a:ext cx="10515600" cy="2852737"/>
          </a:xfrm>
        </p:spPr>
        <p:txBody>
          <a:bodyPr>
            <a:normAutofit fontScale="90000"/>
          </a:bodyPr>
          <a:lstStyle/>
          <a:p>
            <a:pPr marL="0" indent="0" algn="ctr"/>
            <a:br>
              <a:rPr lang="en-US" dirty="0"/>
            </a:br>
            <a:br>
              <a:rPr lang="en-US" dirty="0"/>
            </a:br>
            <a:br>
              <a:rPr lang="en-US" dirty="0"/>
            </a:br>
            <a:br>
              <a:rPr lang="en-US" dirty="0"/>
            </a:br>
            <a:br>
              <a:rPr lang="en-US" dirty="0"/>
            </a:br>
            <a:r>
              <a:rPr lang="en-US" sz="6000" dirty="0" err="1">
                <a:latin typeface="Calibri" panose="020F0502020204030204" pitchFamily="34" charset="0"/>
                <a:cs typeface="Calibri" panose="020F0502020204030204" pitchFamily="34" charset="0"/>
              </a:rPr>
              <a:t>Wnioski</a:t>
            </a:r>
            <a:br>
              <a:rPr lang="en-US" sz="6000" dirty="0"/>
            </a:br>
            <a:endParaRPr lang="pl-PL" dirty="0"/>
          </a:p>
        </p:txBody>
      </p:sp>
    </p:spTree>
    <p:extLst>
      <p:ext uri="{BB962C8B-B14F-4D97-AF65-F5344CB8AC3E}">
        <p14:creationId xmlns:p14="http://schemas.microsoft.com/office/powerpoint/2010/main" val="159636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24"/>
          </p:nvPr>
        </p:nvSpPr>
        <p:spPr>
          <a:xfrm>
            <a:off x="128588" y="985838"/>
            <a:ext cx="11944350" cy="5572125"/>
          </a:xfrm>
        </p:spPr>
        <p:txBody>
          <a:bodyPr>
            <a:normAutofit/>
          </a:bodyPr>
          <a:lstStyle/>
          <a:p>
            <a:pPr algn="just">
              <a:lnSpc>
                <a:spcPct val="100000"/>
              </a:lnSpc>
            </a:pPr>
            <a:r>
              <a:rPr lang="en-US" b="1" dirty="0" err="1">
                <a:solidFill>
                  <a:srgbClr val="0070C0"/>
                </a:solidFill>
                <a:latin typeface="Calibri" panose="020F0502020204030204" pitchFamily="34" charset="0"/>
                <a:cs typeface="Calibri" panose="020F0502020204030204" pitchFamily="34" charset="0"/>
              </a:rPr>
              <a:t>Fakty</a:t>
            </a:r>
            <a:r>
              <a:rPr lang="en-US" b="1" dirty="0">
                <a:solidFill>
                  <a:srgbClr val="0070C0"/>
                </a:solidFill>
                <a:latin typeface="Calibri" panose="020F0502020204030204" pitchFamily="34" charset="0"/>
                <a:cs typeface="Calibri" panose="020F0502020204030204" pitchFamily="34" charset="0"/>
              </a:rPr>
              <a:t> :</a:t>
            </a:r>
            <a:r>
              <a:rPr lang="pl-PL" b="0" i="0" dirty="0">
                <a:solidFill>
                  <a:srgbClr val="000000"/>
                </a:solidFill>
                <a:effectLst/>
                <a:latin typeface="Calibri" panose="020F0502020204030204" pitchFamily="34" charset="0"/>
                <a:cs typeface="Calibri" panose="020F0502020204030204" pitchFamily="34" charset="0"/>
              </a:rPr>
              <a:t> w dniu 13 sierpnia 2007 r., w czasie zbierania siana w belach w pomieszczeniu gospodarczym, traktor ciągnący przyczepę, poruszając się na wstecznym biegu w podwórzu gospodarstwa rolnego w celu umieszczenia przyczepy w tym pomieszczeniu, uderzył w drabinę, na której znajdował się D. </a:t>
            </a:r>
            <a:r>
              <a:rPr lang="pl-PL" b="0" i="0" dirty="0" err="1">
                <a:solidFill>
                  <a:srgbClr val="000000"/>
                </a:solidFill>
                <a:effectLst/>
                <a:latin typeface="Calibri" panose="020F0502020204030204" pitchFamily="34" charset="0"/>
                <a:cs typeface="Calibri" panose="020F0502020204030204" pitchFamily="34" charset="0"/>
              </a:rPr>
              <a:t>Vnuk</a:t>
            </a:r>
            <a:r>
              <a:rPr lang="pl-PL" b="0" i="0" dirty="0">
                <a:solidFill>
                  <a:srgbClr val="000000"/>
                </a:solidFill>
                <a:effectLst/>
                <a:latin typeface="Calibri" panose="020F0502020204030204" pitchFamily="34" charset="0"/>
                <a:cs typeface="Calibri" panose="020F0502020204030204" pitchFamily="34" charset="0"/>
              </a:rPr>
              <a:t>, powodując jego upadek. </a:t>
            </a:r>
            <a:r>
              <a:rPr lang="pl-PL" b="0" i="0" dirty="0" err="1">
                <a:solidFill>
                  <a:srgbClr val="000000"/>
                </a:solidFill>
                <a:effectLst/>
                <a:latin typeface="Calibri" panose="020F0502020204030204" pitchFamily="34" charset="0"/>
                <a:cs typeface="Calibri" panose="020F0502020204030204" pitchFamily="34" charset="0"/>
              </a:rPr>
              <a:t>Damijan</a:t>
            </a:r>
            <a:r>
              <a:rPr lang="pl-PL" b="0" i="0" dirty="0">
                <a:solidFill>
                  <a:srgbClr val="000000"/>
                </a:solidFill>
                <a:effectLst/>
                <a:latin typeface="Calibri" panose="020F0502020204030204" pitchFamily="34" charset="0"/>
                <a:cs typeface="Calibri" panose="020F0502020204030204" pitchFamily="34" charset="0"/>
              </a:rPr>
              <a:t> </a:t>
            </a:r>
            <a:r>
              <a:rPr lang="pl-PL" b="0" i="0" dirty="0" err="1">
                <a:solidFill>
                  <a:srgbClr val="000000"/>
                </a:solidFill>
                <a:effectLst/>
                <a:latin typeface="Calibri" panose="020F0502020204030204" pitchFamily="34" charset="0"/>
                <a:cs typeface="Calibri" panose="020F0502020204030204" pitchFamily="34" charset="0"/>
              </a:rPr>
              <a:t>Vnuk</a:t>
            </a:r>
            <a:r>
              <a:rPr lang="pl-PL" b="0" i="0" dirty="0">
                <a:solidFill>
                  <a:srgbClr val="000000"/>
                </a:solidFill>
                <a:effectLst/>
                <a:latin typeface="Calibri" panose="020F0502020204030204" pitchFamily="34" charset="0"/>
                <a:cs typeface="Calibri" panose="020F0502020204030204" pitchFamily="34" charset="0"/>
              </a:rPr>
              <a:t> wniósł następnie pozew przeciwko </a:t>
            </a:r>
            <a:r>
              <a:rPr lang="pl-PL" b="0" i="0" dirty="0" err="1">
                <a:solidFill>
                  <a:srgbClr val="000000"/>
                </a:solidFill>
                <a:effectLst/>
                <a:latin typeface="Calibri" panose="020F0502020204030204" pitchFamily="34" charset="0"/>
                <a:cs typeface="Calibri" panose="020F0502020204030204" pitchFamily="34" charset="0"/>
              </a:rPr>
              <a:t>Zavarovalnicy</a:t>
            </a:r>
            <a:r>
              <a:rPr lang="pl-PL" b="0" i="0" dirty="0">
                <a:solidFill>
                  <a:srgbClr val="000000"/>
                </a:solidFill>
                <a:effectLst/>
                <a:latin typeface="Calibri" panose="020F0502020204030204" pitchFamily="34" charset="0"/>
                <a:cs typeface="Calibri" panose="020F0502020204030204" pitchFamily="34" charset="0"/>
              </a:rPr>
              <a:t> </a:t>
            </a:r>
            <a:r>
              <a:rPr lang="pl-PL" b="0" i="0" dirty="0" err="1">
                <a:solidFill>
                  <a:srgbClr val="000000"/>
                </a:solidFill>
                <a:effectLst/>
                <a:latin typeface="Calibri" panose="020F0502020204030204" pitchFamily="34" charset="0"/>
                <a:cs typeface="Calibri" panose="020F0502020204030204" pitchFamily="34" charset="0"/>
              </a:rPr>
              <a:t>Triglav</a:t>
            </a:r>
            <a:r>
              <a:rPr lang="pl-PL" b="0" i="0" dirty="0">
                <a:solidFill>
                  <a:srgbClr val="000000"/>
                </a:solidFill>
                <a:effectLst/>
                <a:latin typeface="Calibri" panose="020F0502020204030204" pitchFamily="34" charset="0"/>
                <a:cs typeface="Calibri" panose="020F0502020204030204" pitchFamily="34" charset="0"/>
              </a:rPr>
              <a:t>, z którym właściciel traktora zawarł umowę obowiązkowego ubezpieczenia</a:t>
            </a:r>
          </a:p>
          <a:p>
            <a:pPr marL="360045" algn="just">
              <a:lnSpc>
                <a:spcPct val="100000"/>
              </a:lnSpc>
              <a:spcAft>
                <a:spcPts val="1200"/>
              </a:spcAft>
            </a:pPr>
            <a:r>
              <a:rPr lang="pl-PL" b="0" i="0" dirty="0">
                <a:solidFill>
                  <a:srgbClr val="000000"/>
                </a:solidFill>
                <a:effectLst/>
                <a:latin typeface="Calibri" panose="020F0502020204030204" pitchFamily="34" charset="0"/>
                <a:cs typeface="Calibri" panose="020F0502020204030204" pitchFamily="34" charset="0"/>
              </a:rPr>
              <a:t>Zarówno sąd pierwszej instancji, jak i sąd apelacyjny oddaliły jego skargę. Uznały one w istocie, że zasadniczym celem obowiązkowego ubezpieczenia jest uspołecznienie ryzyka oraz ochrona poszkodowanych i pasażerów w publicznym ruchu drogowym. </a:t>
            </a:r>
            <a:r>
              <a:rPr lang="pl-PL" b="1" i="1" u="sng" dirty="0">
                <a:solidFill>
                  <a:srgbClr val="000000"/>
                </a:solidFill>
                <a:effectLst/>
                <a:latin typeface="Calibri" panose="020F0502020204030204" pitchFamily="34" charset="0"/>
                <a:cs typeface="Calibri" panose="020F0502020204030204" pitchFamily="34" charset="0"/>
              </a:rPr>
              <a:t>Według sądów </a:t>
            </a:r>
            <a:r>
              <a:rPr lang="pl-PL" b="1" i="1" dirty="0">
                <a:solidFill>
                  <a:srgbClr val="000000"/>
                </a:solidFill>
                <a:effectLst/>
                <a:latin typeface="Calibri" panose="020F0502020204030204" pitchFamily="34" charset="0"/>
                <a:cs typeface="Calibri" panose="020F0502020204030204" pitchFamily="34" charset="0"/>
              </a:rPr>
              <a:t>okoliczności wypadku, w którym D. </a:t>
            </a:r>
            <a:r>
              <a:rPr lang="pl-PL" b="1" i="1" dirty="0" err="1">
                <a:solidFill>
                  <a:srgbClr val="000000"/>
                </a:solidFill>
                <a:effectLst/>
                <a:latin typeface="Calibri" panose="020F0502020204030204" pitchFamily="34" charset="0"/>
                <a:cs typeface="Calibri" panose="020F0502020204030204" pitchFamily="34" charset="0"/>
              </a:rPr>
              <a:t>Vnuk</a:t>
            </a:r>
            <a:r>
              <a:rPr lang="pl-PL" b="1" i="1" dirty="0">
                <a:solidFill>
                  <a:srgbClr val="000000"/>
                </a:solidFill>
                <a:effectLst/>
                <a:latin typeface="Calibri" panose="020F0502020204030204" pitchFamily="34" charset="0"/>
                <a:cs typeface="Calibri" panose="020F0502020204030204" pitchFamily="34" charset="0"/>
              </a:rPr>
              <a:t> był osobą poszkodowaną, nie stanowią typowej sytuacji w ramach ruchu pojazdów mechanicznych, a szkoda poniesiona przez D. </a:t>
            </a:r>
            <a:r>
              <a:rPr lang="pl-PL" b="1" i="1" dirty="0" err="1">
                <a:solidFill>
                  <a:srgbClr val="000000"/>
                </a:solidFill>
                <a:effectLst/>
                <a:latin typeface="Calibri" panose="020F0502020204030204" pitchFamily="34" charset="0"/>
                <a:cs typeface="Calibri" panose="020F0502020204030204" pitchFamily="34" charset="0"/>
              </a:rPr>
              <a:t>Vnuka</a:t>
            </a:r>
            <a:r>
              <a:rPr lang="pl-PL" b="1" i="1" dirty="0">
                <a:solidFill>
                  <a:srgbClr val="000000"/>
                </a:solidFill>
                <a:effectLst/>
                <a:latin typeface="Calibri" panose="020F0502020204030204" pitchFamily="34" charset="0"/>
                <a:cs typeface="Calibri" panose="020F0502020204030204" pitchFamily="34" charset="0"/>
              </a:rPr>
              <a:t> nie powstała w związku z prowadzeniem pojazdu na drogach publicznych przeznaczonej do ruchu pojazdów. Ponadto w okolicznościach, których dotyczy spór przed sądem krajowym, traktor nie był użytkowany jako pojazd, lecz jako maszyna robocza</a:t>
            </a:r>
            <a:r>
              <a:rPr lang="pl-PL" b="0" i="0" dirty="0">
                <a:solidFill>
                  <a:srgbClr val="000000"/>
                </a:solidFill>
                <a:effectLst/>
                <a:latin typeface="Calibri" panose="020F0502020204030204" pitchFamily="34" charset="0"/>
                <a:cs typeface="Calibri" panose="020F0502020204030204" pitchFamily="34" charset="0"/>
              </a:rPr>
              <a:t>. Tymczasem takie użytkowanie nie jest objęte obowiązkowym ubezpieczeniem, gdyż obejmuje ono wyłącznie wypadki związane z ruchem pojazdów, a mianowicie, które nastąpiły podczas używania pojazdów mechanicznych w ruchu drogowym.</a:t>
            </a:r>
          </a:p>
          <a:p>
            <a:pPr marL="0" indent="0" algn="just">
              <a:spcAft>
                <a:spcPts val="1200"/>
              </a:spcAft>
              <a:buNone/>
            </a:pPr>
            <a:r>
              <a:rPr lang="pl-PL" b="0" i="0" dirty="0">
                <a:solidFill>
                  <a:srgbClr val="000000"/>
                </a:solidFill>
                <a:effectLst/>
                <a:latin typeface="Calibri" panose="020F0502020204030204" pitchFamily="34" charset="0"/>
                <a:cs typeface="Calibri" panose="020F0502020204030204" pitchFamily="34" charset="0"/>
              </a:rPr>
              <a:t>  </a:t>
            </a:r>
            <a:r>
              <a:rPr lang="pl-PL" b="0" i="0" dirty="0">
                <a:solidFill>
                  <a:srgbClr val="000000"/>
                </a:solidFill>
                <a:effectLst/>
                <a:latin typeface="Calibri" panose="020F0502020204030204" pitchFamily="34" charset="0"/>
                <a:cs typeface="Calibri" panose="020F0502020204030204" pitchFamily="34" charset="0"/>
                <a:sym typeface="Wingdings" pitchFamily="2" charset="2"/>
              </a:rPr>
              <a:t> </a:t>
            </a:r>
            <a:r>
              <a:rPr lang="pl-PL" b="0" i="0" dirty="0">
                <a:solidFill>
                  <a:srgbClr val="000000"/>
                </a:solidFill>
                <a:effectLst/>
                <a:latin typeface="Calibri" panose="020F0502020204030204" pitchFamily="34" charset="0"/>
                <a:cs typeface="Calibri" panose="020F0502020204030204" pitchFamily="34" charset="0"/>
              </a:rPr>
              <a:t>Skarga D. </a:t>
            </a:r>
            <a:r>
              <a:rPr lang="pl-PL" b="0" i="0" dirty="0" err="1">
                <a:solidFill>
                  <a:srgbClr val="000000"/>
                </a:solidFill>
                <a:effectLst/>
                <a:latin typeface="Calibri" panose="020F0502020204030204" pitchFamily="34" charset="0"/>
                <a:cs typeface="Calibri" panose="020F0502020204030204" pitchFamily="34" charset="0"/>
              </a:rPr>
              <a:t>Vnuka</a:t>
            </a:r>
            <a:r>
              <a:rPr lang="pl-PL" b="0" i="0" dirty="0">
                <a:solidFill>
                  <a:srgbClr val="000000"/>
                </a:solidFill>
                <a:effectLst/>
                <a:latin typeface="Calibri" panose="020F0502020204030204" pitchFamily="34" charset="0"/>
                <a:cs typeface="Calibri" panose="020F0502020204030204" pitchFamily="34" charset="0"/>
              </a:rPr>
              <a:t> w przedmiocie rewizji od wyroku drugiej instancji została przyjęta przez sąd odsyłający.</a:t>
            </a:r>
          </a:p>
          <a:p>
            <a:pPr marL="0" indent="0" algn="just">
              <a:spcAft>
                <a:spcPts val="1200"/>
              </a:spcAft>
              <a:buNone/>
            </a:pPr>
            <a:endParaRPr lang="pl-PL" b="0" i="0" dirty="0">
              <a:solidFill>
                <a:srgbClr val="000000"/>
              </a:solidFill>
              <a:effectLst/>
              <a:latin typeface="Calibri" panose="020F0502020204030204" pitchFamily="34" charset="0"/>
              <a:cs typeface="Calibri" panose="020F0502020204030204" pitchFamily="34" charset="0"/>
            </a:endParaRPr>
          </a:p>
        </p:txBody>
      </p:sp>
      <p:sp>
        <p:nvSpPr>
          <p:cNvPr id="10" name="Text Placeholder 9"/>
          <p:cNvSpPr>
            <a:spLocks noGrp="1"/>
          </p:cNvSpPr>
          <p:nvPr>
            <p:ph type="body" sz="quarter" idx="25"/>
          </p:nvPr>
        </p:nvSpPr>
        <p:spPr>
          <a:xfrm>
            <a:off x="0" y="112566"/>
            <a:ext cx="9054059" cy="711893"/>
          </a:xfrm>
        </p:spPr>
        <p:txBody>
          <a:bodyPr>
            <a:normAutofit fontScale="47500" lnSpcReduction="20000"/>
          </a:bodyPr>
          <a:lstStyle/>
          <a:p>
            <a:r>
              <a:rPr lang="en-US" sz="5900" dirty="0" err="1">
                <a:solidFill>
                  <a:srgbClr val="FFFF00"/>
                </a:solidFill>
              </a:rPr>
              <a:t>Sprawa</a:t>
            </a:r>
            <a:r>
              <a:rPr lang="en-US" sz="5900" dirty="0">
                <a:solidFill>
                  <a:srgbClr val="FFFF00"/>
                </a:solidFill>
              </a:rPr>
              <a:t> C-162/13 (</a:t>
            </a:r>
            <a:r>
              <a:rPr lang="en-US" sz="5900" i="1" dirty="0" err="1">
                <a:solidFill>
                  <a:srgbClr val="FFFF00"/>
                </a:solidFill>
              </a:rPr>
              <a:t>D.Vnuk</a:t>
            </a:r>
            <a:r>
              <a:rPr lang="en-US" sz="5900" i="1" dirty="0">
                <a:solidFill>
                  <a:srgbClr val="FFFF00"/>
                </a:solidFill>
              </a:rPr>
              <a:t>) </a:t>
            </a:r>
            <a:r>
              <a:rPr lang="en-US" sz="5900" dirty="0">
                <a:solidFill>
                  <a:srgbClr val="FFFF00"/>
                </a:solidFill>
              </a:rPr>
              <a:t>[</a:t>
            </a:r>
            <a:r>
              <a:rPr lang="en-US" sz="5900" dirty="0" err="1">
                <a:solidFill>
                  <a:srgbClr val="FFFF00"/>
                </a:solidFill>
              </a:rPr>
              <a:t>Słowenia</a:t>
            </a:r>
            <a:r>
              <a:rPr lang="en-US" sz="5900" dirty="0">
                <a:solidFill>
                  <a:srgbClr val="FFFF00"/>
                </a:solidFill>
              </a:rPr>
              <a:t>]</a:t>
            </a:r>
          </a:p>
          <a:p>
            <a:r>
              <a:rPr lang="en-US" dirty="0">
                <a:solidFill>
                  <a:srgbClr val="FFFF00"/>
                </a:solidFill>
                <a:latin typeface="Calibri" panose="020F0502020204030204" pitchFamily="34" charset="0"/>
                <a:cs typeface="Calibri" panose="020F0502020204030204" pitchFamily="34" charset="0"/>
              </a:rPr>
              <a:t> </a:t>
            </a:r>
            <a:r>
              <a:rPr lang="en-US" dirty="0" err="1">
                <a:solidFill>
                  <a:srgbClr val="FFFF00"/>
                </a:solidFill>
                <a:latin typeface="Calibri" panose="020F0502020204030204" pitchFamily="34" charset="0"/>
                <a:cs typeface="Calibri" panose="020F0502020204030204" pitchFamily="34" charset="0"/>
              </a:rPr>
              <a:t>Wypadek</a:t>
            </a:r>
            <a:r>
              <a:rPr lang="en-US" dirty="0">
                <a:solidFill>
                  <a:srgbClr val="FFFF00"/>
                </a:solidFill>
                <a:latin typeface="Calibri" panose="020F0502020204030204" pitchFamily="34" charset="0"/>
                <a:cs typeface="Calibri" panose="020F0502020204030204" pitchFamily="34" charset="0"/>
              </a:rPr>
              <a:t> </a:t>
            </a:r>
            <a:r>
              <a:rPr lang="en-US" dirty="0" err="1">
                <a:solidFill>
                  <a:srgbClr val="FFFF00"/>
                </a:solidFill>
                <a:latin typeface="Calibri" panose="020F0502020204030204" pitchFamily="34" charset="0"/>
                <a:cs typeface="Calibri" panose="020F0502020204030204" pitchFamily="34" charset="0"/>
              </a:rPr>
              <a:t>spowodowany</a:t>
            </a:r>
            <a:r>
              <a:rPr lang="en-US" dirty="0">
                <a:solidFill>
                  <a:srgbClr val="FFFF00"/>
                </a:solidFill>
                <a:latin typeface="Calibri" panose="020F0502020204030204" pitchFamily="34" charset="0"/>
                <a:cs typeface="Calibri" panose="020F0502020204030204" pitchFamily="34" charset="0"/>
              </a:rPr>
              <a:t> </a:t>
            </a:r>
            <a:r>
              <a:rPr lang="en-US" dirty="0" err="1">
                <a:solidFill>
                  <a:srgbClr val="FFFF00"/>
                </a:solidFill>
                <a:latin typeface="Calibri" panose="020F0502020204030204" pitchFamily="34" charset="0"/>
                <a:cs typeface="Calibri" panose="020F0502020204030204" pitchFamily="34" charset="0"/>
              </a:rPr>
              <a:t>przez</a:t>
            </a:r>
            <a:r>
              <a:rPr lang="en-US" dirty="0">
                <a:solidFill>
                  <a:srgbClr val="FFFF00"/>
                </a:solidFill>
                <a:latin typeface="Calibri" panose="020F0502020204030204" pitchFamily="34" charset="0"/>
                <a:cs typeface="Calibri" panose="020F0502020204030204" pitchFamily="34" charset="0"/>
              </a:rPr>
              <a:t> </a:t>
            </a:r>
            <a:r>
              <a:rPr lang="en-US" dirty="0" err="1">
                <a:solidFill>
                  <a:srgbClr val="FFFF00"/>
                </a:solidFill>
                <a:latin typeface="Calibri" panose="020F0502020204030204" pitchFamily="34" charset="0"/>
                <a:cs typeface="Calibri" panose="020F0502020204030204" pitchFamily="34" charset="0"/>
              </a:rPr>
              <a:t>traktor</a:t>
            </a:r>
            <a:r>
              <a:rPr lang="en-US" dirty="0">
                <a:solidFill>
                  <a:srgbClr val="FFFF00"/>
                </a:solidFill>
                <a:latin typeface="Calibri" panose="020F0502020204030204" pitchFamily="34" charset="0"/>
                <a:cs typeface="Calibri" panose="020F0502020204030204" pitchFamily="34" charset="0"/>
              </a:rPr>
              <a:t> z </a:t>
            </a:r>
            <a:r>
              <a:rPr lang="en-US" dirty="0" err="1">
                <a:solidFill>
                  <a:srgbClr val="FFFF00"/>
                </a:solidFill>
                <a:latin typeface="Calibri" panose="020F0502020204030204" pitchFamily="34" charset="0"/>
                <a:cs typeface="Calibri" panose="020F0502020204030204" pitchFamily="34" charset="0"/>
              </a:rPr>
              <a:t>przyczepą</a:t>
            </a:r>
            <a:r>
              <a:rPr lang="en-US" dirty="0">
                <a:solidFill>
                  <a:srgbClr val="FFFF00"/>
                </a:solidFill>
                <a:latin typeface="Calibri" panose="020F0502020204030204" pitchFamily="34" charset="0"/>
                <a:cs typeface="Calibri" panose="020F0502020204030204" pitchFamily="34" charset="0"/>
              </a:rPr>
              <a:t> w </a:t>
            </a:r>
            <a:r>
              <a:rPr lang="en-US" dirty="0" err="1">
                <a:solidFill>
                  <a:srgbClr val="FFFF00"/>
                </a:solidFill>
                <a:latin typeface="Calibri" panose="020F0502020204030204" pitchFamily="34" charset="0"/>
                <a:cs typeface="Calibri" panose="020F0502020204030204" pitchFamily="34" charset="0"/>
              </a:rPr>
              <a:t>czasie</a:t>
            </a:r>
            <a:r>
              <a:rPr lang="en-US" dirty="0">
                <a:solidFill>
                  <a:srgbClr val="FFFF00"/>
                </a:solidFill>
                <a:latin typeface="Calibri" panose="020F0502020204030204" pitchFamily="34" charset="0"/>
                <a:cs typeface="Calibri" panose="020F0502020204030204" pitchFamily="34" charset="0"/>
              </a:rPr>
              <a:t> </a:t>
            </a:r>
            <a:r>
              <a:rPr lang="en-US" dirty="0" err="1">
                <a:solidFill>
                  <a:srgbClr val="FFFF00"/>
                </a:solidFill>
                <a:latin typeface="Calibri" panose="020F0502020204030204" pitchFamily="34" charset="0"/>
                <a:cs typeface="Calibri" panose="020F0502020204030204" pitchFamily="34" charset="0"/>
              </a:rPr>
              <a:t>zbierania</a:t>
            </a:r>
            <a:r>
              <a:rPr lang="en-US" dirty="0">
                <a:solidFill>
                  <a:srgbClr val="FFFF00"/>
                </a:solidFill>
                <a:latin typeface="Calibri" panose="020F0502020204030204" pitchFamily="34" charset="0"/>
                <a:cs typeface="Calibri" panose="020F0502020204030204" pitchFamily="34" charset="0"/>
              </a:rPr>
              <a:t> </a:t>
            </a:r>
            <a:r>
              <a:rPr lang="en-US" dirty="0" err="1">
                <a:solidFill>
                  <a:srgbClr val="FFFF00"/>
                </a:solidFill>
                <a:latin typeface="Calibri" panose="020F0502020204030204" pitchFamily="34" charset="0"/>
                <a:cs typeface="Calibri" panose="020F0502020204030204" pitchFamily="34" charset="0"/>
              </a:rPr>
              <a:t>siana</a:t>
            </a:r>
            <a:r>
              <a:rPr lang="en-US" dirty="0">
                <a:solidFill>
                  <a:srgbClr val="FFFF00"/>
                </a:solidFill>
                <a:latin typeface="Calibri" panose="020F0502020204030204" pitchFamily="34" charset="0"/>
                <a:cs typeface="Calibri" panose="020F0502020204030204" pitchFamily="34" charset="0"/>
              </a:rPr>
              <a:t> w </a:t>
            </a:r>
            <a:r>
              <a:rPr lang="en-US" dirty="0" err="1">
                <a:solidFill>
                  <a:srgbClr val="FFFF00"/>
                </a:solidFill>
                <a:latin typeface="Calibri" panose="020F0502020204030204" pitchFamily="34" charset="0"/>
                <a:cs typeface="Calibri" panose="020F0502020204030204" pitchFamily="34" charset="0"/>
              </a:rPr>
              <a:t>belach</a:t>
            </a:r>
            <a:r>
              <a:rPr lang="en-US" dirty="0">
                <a:solidFill>
                  <a:srgbClr val="FFFF00"/>
                </a:solidFill>
                <a:latin typeface="Calibri" panose="020F0502020204030204" pitchFamily="34" charset="0"/>
                <a:cs typeface="Calibri" panose="020F0502020204030204" pitchFamily="34" charset="0"/>
              </a:rPr>
              <a:t> w </a:t>
            </a:r>
            <a:r>
              <a:rPr lang="en-US" dirty="0" err="1">
                <a:solidFill>
                  <a:srgbClr val="FFFF00"/>
                </a:solidFill>
                <a:latin typeface="Calibri" panose="020F0502020204030204" pitchFamily="34" charset="0"/>
                <a:cs typeface="Calibri" panose="020F0502020204030204" pitchFamily="34" charset="0"/>
              </a:rPr>
              <a:t>pomieszczeniu</a:t>
            </a:r>
            <a:r>
              <a:rPr lang="en-US" dirty="0">
                <a:solidFill>
                  <a:srgbClr val="FFFF00"/>
                </a:solidFill>
                <a:latin typeface="Calibri" panose="020F0502020204030204" pitchFamily="34" charset="0"/>
                <a:cs typeface="Calibri" panose="020F0502020204030204" pitchFamily="34" charset="0"/>
              </a:rPr>
              <a:t> </a:t>
            </a:r>
            <a:r>
              <a:rPr lang="en-US" dirty="0" err="1">
                <a:solidFill>
                  <a:srgbClr val="FFFF00"/>
                </a:solidFill>
                <a:latin typeface="Calibri" panose="020F0502020204030204" pitchFamily="34" charset="0"/>
                <a:cs typeface="Calibri" panose="020F0502020204030204" pitchFamily="34" charset="0"/>
              </a:rPr>
              <a:t>gosp</a:t>
            </a:r>
            <a:r>
              <a:rPr lang="en-US" dirty="0">
                <a:solidFill>
                  <a:srgbClr val="FFFF00"/>
                </a:solidFill>
                <a:latin typeface="Calibri" panose="020F0502020204030204" pitchFamily="34" charset="0"/>
                <a:cs typeface="Calibri" panose="020F0502020204030204" pitchFamily="34" charset="0"/>
              </a:rPr>
              <a:t>.</a:t>
            </a:r>
            <a:endParaRPr lang="en-US" dirty="0">
              <a:solidFill>
                <a:srgbClr val="FFFF00"/>
              </a:solidFill>
            </a:endParaRPr>
          </a:p>
        </p:txBody>
      </p:sp>
    </p:spTree>
    <p:extLst>
      <p:ext uri="{BB962C8B-B14F-4D97-AF65-F5344CB8AC3E}">
        <p14:creationId xmlns:p14="http://schemas.microsoft.com/office/powerpoint/2010/main" val="357784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9AB91E-70A4-7B4E-7841-A89CA82306C3}"/>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4823CF0A-125C-BE78-FEED-D9B9954FA1BB}"/>
              </a:ext>
            </a:extLst>
          </p:cNvPr>
          <p:cNvSpPr>
            <a:spLocks noGrp="1"/>
          </p:cNvSpPr>
          <p:nvPr>
            <p:ph type="body" sz="quarter" idx="24"/>
          </p:nvPr>
        </p:nvSpPr>
        <p:spPr>
          <a:xfrm>
            <a:off x="100013" y="1028700"/>
            <a:ext cx="12091987" cy="5829300"/>
          </a:xfrm>
        </p:spPr>
        <p:txBody>
          <a:bodyPr>
            <a:normAutofit lnSpcReduction="10000"/>
          </a:bodyPr>
          <a:lstStyle/>
          <a:p>
            <a:pPr>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Zgodnie z art. 15 ustawy o obowiązkowych ubezpieczeniach w ruchu drogowym, „właściciel pojazdu zawiera umowę ubezpieczenia odpowiedzialności cywilnej z tytułu szkód wyrządzonych osobom trzecim w wyniku użytkowania [w związku z ruchem] pojazdów mechanicznych w przypadku śmierci, obrażeń ciała, inwalidztwa, utraty lub zniszczenia mienia z wyjątkiem odpowiedzialności za szkody na mieniu, które zostało dopuszczone do transportu”</a:t>
            </a:r>
          </a:p>
          <a:p>
            <a:pPr>
              <a:buFont typeface="Arial" panose="020B0604020202020204" pitchFamily="34" charset="0"/>
              <a:buChar char="•"/>
            </a:pPr>
            <a:r>
              <a:rPr lang="pl-PL" sz="1800" b="1" i="0" dirty="0" err="1">
                <a:solidFill>
                  <a:srgbClr val="000000"/>
                </a:solidFill>
                <a:effectLst/>
                <a:latin typeface="Calibri" panose="020F0502020204030204" pitchFamily="34" charset="0"/>
                <a:cs typeface="Calibri" panose="020F0502020204030204" pitchFamily="34" charset="0"/>
              </a:rPr>
              <a:t>Damijan</a:t>
            </a:r>
            <a:r>
              <a:rPr lang="pl-PL" sz="1800" b="1" i="0" dirty="0">
                <a:solidFill>
                  <a:srgbClr val="000000"/>
                </a:solidFill>
                <a:effectLst/>
                <a:latin typeface="Calibri" panose="020F0502020204030204" pitchFamily="34" charset="0"/>
                <a:cs typeface="Calibri" panose="020F0502020204030204" pitchFamily="34" charset="0"/>
              </a:rPr>
              <a:t> </a:t>
            </a:r>
            <a:r>
              <a:rPr lang="pl-PL" sz="1800" b="1" i="0" dirty="0" err="1">
                <a:solidFill>
                  <a:srgbClr val="000000"/>
                </a:solidFill>
                <a:effectLst/>
                <a:latin typeface="Calibri" panose="020F0502020204030204" pitchFamily="34" charset="0"/>
                <a:cs typeface="Calibri" panose="020F0502020204030204" pitchFamily="34" charset="0"/>
              </a:rPr>
              <a:t>Vnuk</a:t>
            </a:r>
            <a:r>
              <a:rPr lang="pl-PL" sz="1800" b="1" i="0" dirty="0">
                <a:solidFill>
                  <a:srgbClr val="000000"/>
                </a:solidFill>
                <a:effectLst/>
                <a:latin typeface="Calibri" panose="020F0502020204030204" pitchFamily="34" charset="0"/>
                <a:cs typeface="Calibri" panose="020F0502020204030204" pitchFamily="34" charset="0"/>
              </a:rPr>
              <a:t> </a:t>
            </a:r>
            <a:r>
              <a:rPr lang="pl-PL" sz="1800" dirty="0">
                <a:solidFill>
                  <a:srgbClr val="000000"/>
                </a:solidFill>
                <a:latin typeface="Calibri" panose="020F0502020204030204" pitchFamily="34" charset="0"/>
                <a:cs typeface="Calibri" panose="020F0502020204030204" pitchFamily="34" charset="0"/>
              </a:rPr>
              <a:t>podniósł</a:t>
            </a:r>
            <a:r>
              <a:rPr lang="pl-PL" sz="1800" b="0" i="0" dirty="0">
                <a:solidFill>
                  <a:srgbClr val="000000"/>
                </a:solidFill>
                <a:effectLst/>
                <a:latin typeface="Calibri" panose="020F0502020204030204" pitchFamily="34" charset="0"/>
                <a:cs typeface="Calibri" panose="020F0502020204030204" pitchFamily="34" charset="0"/>
              </a:rPr>
              <a:t>, że interpretacja przytoczonego przepisu przez sąd drugiej instancji jest zbyt wąska. Pojęcie ruchu pojazdów nie obejmuje bowiem jedynie ruchu na drogach publicznych. Ponadto traktor nie był w momencie wystąpienia wypadku użytkowany jako maszyna robocza, a traktor ciągnący przyczepę powinien być zakwalifikowany jako pojazd. Wypadek powinien być zatem objęty obowiązkowym ubezpieczeniem przewidzianym w art. 15 cyt. ustawy.</a:t>
            </a:r>
          </a:p>
          <a:p>
            <a:pPr>
              <a:buFont typeface="Arial" panose="020B0604020202020204" pitchFamily="34" charset="0"/>
              <a:buChar char="•"/>
            </a:pPr>
            <a:r>
              <a:rPr lang="pl-PL" sz="1800" b="1" dirty="0">
                <a:solidFill>
                  <a:srgbClr val="000000"/>
                </a:solidFill>
                <a:latin typeface="Calibri" panose="020F0502020204030204" pitchFamily="34" charset="0"/>
                <a:cs typeface="Calibri" panose="020F0502020204030204" pitchFamily="34" charset="0"/>
              </a:rPr>
              <a:t>Ubezpieczyciel</a:t>
            </a:r>
            <a:r>
              <a:rPr lang="pl-PL" sz="1800" dirty="0">
                <a:solidFill>
                  <a:srgbClr val="000000"/>
                </a:solidFill>
                <a:latin typeface="Calibri" panose="020F0502020204030204" pitchFamily="34" charset="0"/>
                <a:cs typeface="Calibri" panose="020F0502020204030204" pitchFamily="34" charset="0"/>
              </a:rPr>
              <a:t> </a:t>
            </a:r>
            <a:r>
              <a:rPr lang="pl-PL" sz="1800" b="0" i="0" dirty="0">
                <a:solidFill>
                  <a:srgbClr val="000000"/>
                </a:solidFill>
                <a:effectLst/>
                <a:latin typeface="Calibri" panose="020F0502020204030204" pitchFamily="34" charset="0"/>
                <a:cs typeface="Calibri" panose="020F0502020204030204" pitchFamily="34" charset="0"/>
              </a:rPr>
              <a:t>uważał przeciwnie, że wypadek miał miejsce w kontekście wykonywania pracy przed pomieszczeniem gospodarczym i nie nastąpił ani w trakcie użytkowania traktora jako pojazdu używanego do celu ruchu drogowego, ani w kontekście ruchu drogowego w ścisłym tego słowa znaczeniu. Wskazał ponadto, że składki ubezpieczeniowe są obliczane na podstawie szczególnej taryfy, która bierze pod uwagę ryzyko właściwe dla każdej kategorii pojazdów. W taryfie tej traktory są uznane jako przedstawiające mniejsze ryzyko ze względu na fakt, że liczba takich użytkowanych pojazdów z przeznaczeniem do ruchu jest dużo mniejsza niż osobowych pojazdów mechanicznych oraz że składki ubezpieczeniowe są w konsekwencji niższe. Byłoby inaczej, gdyby sytuacje takie jak w postępowaniu głównym były również objęte obowiązkowym ubezpieczeniem przewidzianym w art. 15 ustawy.</a:t>
            </a:r>
          </a:p>
          <a:p>
            <a:pPr>
              <a:buFont typeface="Arial" panose="020B0604020202020204" pitchFamily="34" charset="0"/>
              <a:buChar char="•"/>
            </a:pPr>
            <a:r>
              <a:rPr lang="pl-PL" sz="1800" b="1" dirty="0">
                <a:solidFill>
                  <a:srgbClr val="000000"/>
                </a:solidFill>
                <a:latin typeface="Calibri" panose="020F0502020204030204" pitchFamily="34" charset="0"/>
                <a:cs typeface="Calibri" panose="020F0502020204030204" pitchFamily="34" charset="0"/>
              </a:rPr>
              <a:t>Orzecznictwo słoweńskie</a:t>
            </a:r>
            <a:r>
              <a:rPr lang="pl-PL" sz="1800" dirty="0">
                <a:solidFill>
                  <a:srgbClr val="000000"/>
                </a:solidFill>
                <a:latin typeface="Calibri" panose="020F0502020204030204" pitchFamily="34" charset="0"/>
                <a:cs typeface="Calibri" panose="020F0502020204030204" pitchFamily="34" charset="0"/>
              </a:rPr>
              <a:t>: </a:t>
            </a:r>
            <a:r>
              <a:rPr lang="pl-PL" sz="1800" b="0" i="0" dirty="0">
                <a:solidFill>
                  <a:srgbClr val="000000"/>
                </a:solidFill>
                <a:effectLst/>
                <a:latin typeface="Calibri" panose="020F0502020204030204" pitchFamily="34" charset="0"/>
                <a:cs typeface="Calibri" panose="020F0502020204030204" pitchFamily="34" charset="0"/>
              </a:rPr>
              <a:t>ponieważ pojęcie ruchu pojazdów nie jest zdefiniowane w prawie krajowym, luka ta została szczegółowo wypełniona w orzecznictwie. Sądy krajowe uważają zatem co do zasady, iż nie jest rozstrzygające ustalenie, czy szkoda powstała na drodze publicznej, została spowodowana, gdy pojazd stał albo był w ruchu przy wyłączonym silniku</a:t>
            </a:r>
            <a:r>
              <a:rPr lang="pl-PL" sz="1800" b="0" i="0" dirty="0">
                <a:solidFill>
                  <a:srgbClr val="00B050"/>
                </a:solidFill>
                <a:effectLst/>
                <a:latin typeface="Calibri" panose="020F0502020204030204" pitchFamily="34" charset="0"/>
                <a:cs typeface="Calibri" panose="020F0502020204030204" pitchFamily="34" charset="0"/>
              </a:rPr>
              <a:t>. Uznaje się natomiast, że obowiązkowe ubezpieczenie OC posiadacza pojazdu nie obejmuje sytuacji, w której pojazd mechaniczny jest używany jako maszyna robocza, na przykład, gdy traktor funkcjonował jako maszyna robocza na polu.</a:t>
            </a:r>
          </a:p>
          <a:p>
            <a:pPr marL="914400" lvl="2" indent="0">
              <a:buNone/>
            </a:pPr>
            <a:r>
              <a:rPr lang="pl-PL" sz="1933" dirty="0">
                <a:solidFill>
                  <a:srgbClr val="000000"/>
                </a:solidFill>
                <a:latin typeface="Calibri" panose="020F0502020204030204" pitchFamily="34" charset="0"/>
                <a:cs typeface="Calibri" panose="020F0502020204030204" pitchFamily="34" charset="0"/>
              </a:rPr>
              <a:t>+ brak definicji użytkowania pojazdu (zwłaszcza, czy ruch pojazdu musi mieć miejsce w ruchu drogowym)</a:t>
            </a:r>
            <a:endParaRPr lang="pl-PL" sz="1933" b="0" i="0" dirty="0">
              <a:solidFill>
                <a:srgbClr val="000000"/>
              </a:solidFill>
              <a:effectLst/>
              <a:latin typeface="Calibri" panose="020F0502020204030204" pitchFamily="34" charset="0"/>
              <a:cs typeface="Calibri" panose="020F0502020204030204" pitchFamily="34" charset="0"/>
            </a:endParaRPr>
          </a:p>
        </p:txBody>
      </p:sp>
      <p:sp>
        <p:nvSpPr>
          <p:cNvPr id="10" name="Text Placeholder 9">
            <a:extLst>
              <a:ext uri="{FF2B5EF4-FFF2-40B4-BE49-F238E27FC236}">
                <a16:creationId xmlns:a16="http://schemas.microsoft.com/office/drawing/2014/main" id="{E8D41219-55E5-22F7-EB6D-1D7D2C073C61}"/>
              </a:ext>
            </a:extLst>
          </p:cNvPr>
          <p:cNvSpPr>
            <a:spLocks noGrp="1"/>
          </p:cNvSpPr>
          <p:nvPr>
            <p:ph type="body" sz="quarter" idx="25"/>
          </p:nvPr>
        </p:nvSpPr>
        <p:spPr>
          <a:xfrm>
            <a:off x="0" y="214442"/>
            <a:ext cx="9410699" cy="599945"/>
          </a:xfrm>
        </p:spPr>
        <p:txBody>
          <a:bodyPr/>
          <a:lstStyle/>
          <a:p>
            <a:r>
              <a:rPr lang="en-US" dirty="0" err="1">
                <a:solidFill>
                  <a:srgbClr val="FFFF00"/>
                </a:solidFill>
              </a:rPr>
              <a:t>Sprawa</a:t>
            </a:r>
            <a:r>
              <a:rPr lang="en-US" dirty="0">
                <a:solidFill>
                  <a:srgbClr val="FFFF00"/>
                </a:solidFill>
              </a:rPr>
              <a:t> C-162/13 (</a:t>
            </a:r>
            <a:r>
              <a:rPr lang="en-US" i="1" dirty="0" err="1">
                <a:solidFill>
                  <a:srgbClr val="FFFF00"/>
                </a:solidFill>
              </a:rPr>
              <a:t>D.Vnuk</a:t>
            </a:r>
            <a:r>
              <a:rPr lang="en-US" i="1" dirty="0">
                <a:solidFill>
                  <a:srgbClr val="FFFF00"/>
                </a:solidFill>
              </a:rPr>
              <a:t>) </a:t>
            </a:r>
            <a:r>
              <a:rPr lang="en-US" dirty="0">
                <a:solidFill>
                  <a:srgbClr val="FFFF00"/>
                </a:solidFill>
              </a:rPr>
              <a:t>[</a:t>
            </a:r>
            <a:r>
              <a:rPr lang="en-US" dirty="0" err="1">
                <a:solidFill>
                  <a:srgbClr val="FFFF00"/>
                </a:solidFill>
              </a:rPr>
              <a:t>Słowenia</a:t>
            </a:r>
            <a:r>
              <a:rPr lang="en-US" dirty="0">
                <a:solidFill>
                  <a:srgbClr val="FFFF00"/>
                </a:solidFill>
              </a:rPr>
              <a:t>]</a:t>
            </a:r>
          </a:p>
        </p:txBody>
      </p:sp>
    </p:spTree>
    <p:extLst>
      <p:ext uri="{BB962C8B-B14F-4D97-AF65-F5344CB8AC3E}">
        <p14:creationId xmlns:p14="http://schemas.microsoft.com/office/powerpoint/2010/main" val="773497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CF76F-4681-953C-EC3A-F1987EFD2732}"/>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C544604F-1CDA-EC76-D464-3CB11244AA92}"/>
              </a:ext>
            </a:extLst>
          </p:cNvPr>
          <p:cNvSpPr>
            <a:spLocks noGrp="1"/>
          </p:cNvSpPr>
          <p:nvPr>
            <p:ph type="body" sz="quarter" idx="24"/>
          </p:nvPr>
        </p:nvSpPr>
        <p:spPr>
          <a:xfrm>
            <a:off x="0" y="957263"/>
            <a:ext cx="12192000" cy="5900737"/>
          </a:xfrm>
        </p:spPr>
        <p:txBody>
          <a:bodyPr>
            <a:normAutofit fontScale="92500" lnSpcReduction="10000"/>
          </a:bodyPr>
          <a:lstStyle/>
          <a:p>
            <a:pPr marL="0" indent="0" algn="just">
              <a:lnSpc>
                <a:spcPct val="120000"/>
              </a:lnSpc>
              <a:buNone/>
            </a:pPr>
            <a:r>
              <a:rPr lang="pl-PL" sz="2000" b="1" i="0" dirty="0">
                <a:solidFill>
                  <a:srgbClr val="000000"/>
                </a:solidFill>
                <a:effectLst/>
                <a:latin typeface="Calibri" panose="020F0502020204030204" pitchFamily="34" charset="0"/>
                <a:cs typeface="Calibri" panose="020F0502020204030204" pitchFamily="34" charset="0"/>
              </a:rPr>
              <a:t>Pytanie prejudycjalne</a:t>
            </a:r>
            <a:r>
              <a:rPr lang="pl-PL" sz="1400" b="0" i="0" dirty="0">
                <a:solidFill>
                  <a:srgbClr val="000000"/>
                </a:solidFill>
                <a:effectLst/>
                <a:latin typeface="Calibri" panose="020F0502020204030204" pitchFamily="34" charset="0"/>
                <a:cs typeface="Calibri" panose="020F0502020204030204" pitchFamily="34" charset="0"/>
              </a:rPr>
              <a:t>: </a:t>
            </a:r>
            <a:r>
              <a:rPr lang="pl-PL" sz="1700" b="0" i="0" dirty="0">
                <a:solidFill>
                  <a:srgbClr val="000000"/>
                </a:solidFill>
                <a:effectLst/>
                <a:latin typeface="Calibri" panose="020F0502020204030204" pitchFamily="34" charset="0"/>
                <a:cs typeface="Calibri" panose="020F0502020204030204" pitchFamily="34" charset="0"/>
              </a:rPr>
              <a:t>„Czy pojęcie »ruchu pojazdów« w rozumieniu art. 3 ust. 1 dyrektywy [72/166] należy interpretować w ten sposób, że nie obejmuje ono okoliczności niniejszego przypadku – w którym ubezpieczony przez stronę pozwaną uderzył traktorem z przyczepą w drabinę, na której stał skarżący w czasie zbierania siana w belach w pomieszczeniu gospodarczym – z tego powodu, iż zdarzenie nie miało miejsca w kontekście ruchu drogowego?”.</a:t>
            </a:r>
          </a:p>
          <a:p>
            <a:pPr marL="360045" algn="just">
              <a:lnSpc>
                <a:spcPct val="120000"/>
              </a:lnSpc>
              <a:spcAft>
                <a:spcPts val="1200"/>
              </a:spcAft>
              <a:buNone/>
            </a:pPr>
            <a:r>
              <a:rPr lang="pl-PL" sz="1700" i="1" dirty="0">
                <a:solidFill>
                  <a:srgbClr val="000000"/>
                </a:solidFill>
                <a:latin typeface="Calibri" panose="020F0502020204030204" pitchFamily="34" charset="0"/>
                <a:cs typeface="Calibri" panose="020F0502020204030204" pitchFamily="34" charset="0"/>
                <a:sym typeface="Wingdings" pitchFamily="2" charset="2"/>
              </a:rPr>
              <a:t> </a:t>
            </a:r>
            <a:r>
              <a:rPr lang="pl-PL" sz="1700" i="1" dirty="0">
                <a:solidFill>
                  <a:srgbClr val="000000"/>
                </a:solidFill>
                <a:latin typeface="Calibri" panose="020F0502020204030204" pitchFamily="34" charset="0"/>
                <a:cs typeface="Calibri" panose="020F0502020204030204" pitchFamily="34" charset="0"/>
              </a:rPr>
              <a:t>Czy „w związku z ruchem?” - </a:t>
            </a:r>
            <a:r>
              <a:rPr lang="pl-PL" sz="1700" b="0" i="0" dirty="0">
                <a:solidFill>
                  <a:srgbClr val="000000"/>
                </a:solidFill>
                <a:effectLst/>
                <a:latin typeface="Calibri" panose="020F0502020204030204" pitchFamily="34" charset="0"/>
                <a:cs typeface="Calibri" panose="020F0502020204030204" pitchFamily="34" charset="0"/>
              </a:rPr>
              <a:t>Przyczyny powstania wątpliwości: niejasność terminologiczna prawodawcy Unii i różnorodność praktyk krajowych</a:t>
            </a:r>
          </a:p>
          <a:p>
            <a:pPr marL="360045" algn="just">
              <a:lnSpc>
                <a:spcPct val="120000"/>
              </a:lnSpc>
              <a:spcAft>
                <a:spcPts val="1200"/>
              </a:spcAft>
              <a:buNone/>
            </a:pPr>
            <a:r>
              <a:rPr lang="pl-PL" sz="1700" b="1" i="0" dirty="0">
                <a:solidFill>
                  <a:srgbClr val="0070C0"/>
                </a:solidFill>
                <a:effectLst/>
                <a:latin typeface="Calibri" panose="020F0502020204030204" pitchFamily="34" charset="0"/>
                <a:cs typeface="Calibri" panose="020F0502020204030204" pitchFamily="34" charset="0"/>
              </a:rPr>
              <a:t>„ruch” </a:t>
            </a:r>
            <a:r>
              <a:rPr lang="pl-PL" sz="1700" b="0" i="0" dirty="0">
                <a:solidFill>
                  <a:srgbClr val="000000"/>
                </a:solidFill>
                <a:effectLst/>
                <a:latin typeface="Calibri" panose="020F0502020204030204" pitchFamily="34" charset="0"/>
                <a:cs typeface="Calibri" panose="020F0502020204030204" pitchFamily="34" charset="0"/>
              </a:rPr>
              <a:t>(</a:t>
            </a:r>
            <a:r>
              <a:rPr lang="pl-PL" sz="1700" b="0" i="0" dirty="0" err="1">
                <a:solidFill>
                  <a:srgbClr val="000000"/>
                </a:solidFill>
                <a:effectLst/>
                <a:latin typeface="Calibri" panose="020F0502020204030204" pitchFamily="34" charset="0"/>
                <a:cs typeface="Calibri" panose="020F0502020204030204" pitchFamily="34" charset="0"/>
              </a:rPr>
              <a:t>j.franc</a:t>
            </a:r>
            <a:r>
              <a:rPr lang="pl-PL" sz="1700" b="0" i="0" dirty="0">
                <a:solidFill>
                  <a:srgbClr val="000000"/>
                </a:solidFill>
                <a:effectLst/>
                <a:latin typeface="Calibri" panose="020F0502020204030204" pitchFamily="34" charset="0"/>
                <a:cs typeface="Calibri" panose="020F0502020204030204" pitchFamily="34" charset="0"/>
              </a:rPr>
              <a:t>., </a:t>
            </a:r>
            <a:r>
              <a:rPr lang="pl-PL" sz="1700" b="0" i="0" dirty="0" err="1">
                <a:solidFill>
                  <a:srgbClr val="000000"/>
                </a:solidFill>
                <a:effectLst/>
                <a:latin typeface="Calibri" panose="020F0502020204030204" pitchFamily="34" charset="0"/>
                <a:cs typeface="Calibri" panose="020F0502020204030204" pitchFamily="34" charset="0"/>
              </a:rPr>
              <a:t>j.hiszp</a:t>
            </a:r>
            <a:r>
              <a:rPr lang="pl-PL" sz="1700" b="0" i="0" dirty="0">
                <a:solidFill>
                  <a:srgbClr val="000000"/>
                </a:solidFill>
                <a:effectLst/>
                <a:latin typeface="Calibri" panose="020F0502020204030204" pitchFamily="34" charset="0"/>
                <a:cs typeface="Calibri" panose="020F0502020204030204" pitchFamily="34" charset="0"/>
              </a:rPr>
              <a:t>., </a:t>
            </a:r>
            <a:r>
              <a:rPr lang="pl-PL" sz="1700" b="0" i="0" dirty="0" err="1">
                <a:solidFill>
                  <a:srgbClr val="000000"/>
                </a:solidFill>
                <a:effectLst/>
                <a:latin typeface="Calibri" panose="020F0502020204030204" pitchFamily="34" charset="0"/>
                <a:cs typeface="Calibri" panose="020F0502020204030204" pitchFamily="34" charset="0"/>
              </a:rPr>
              <a:t>j.grecki</a:t>
            </a:r>
            <a:r>
              <a:rPr lang="pl-PL" sz="1700" b="0" i="0" dirty="0">
                <a:solidFill>
                  <a:srgbClr val="000000"/>
                </a:solidFill>
                <a:effectLst/>
                <a:latin typeface="Calibri" panose="020F0502020204030204" pitchFamily="34" charset="0"/>
                <a:cs typeface="Calibri" panose="020F0502020204030204" pitchFamily="34" charset="0"/>
              </a:rPr>
              <a:t>, włoski, </a:t>
            </a:r>
            <a:r>
              <a:rPr lang="pl-PL" sz="1700" b="0" i="0" dirty="0" err="1">
                <a:solidFill>
                  <a:srgbClr val="000000"/>
                </a:solidFill>
                <a:effectLst/>
                <a:latin typeface="Calibri" panose="020F0502020204030204" pitchFamily="34" charset="0"/>
                <a:cs typeface="Calibri" panose="020F0502020204030204" pitchFamily="34" charset="0"/>
              </a:rPr>
              <a:t>niderl</a:t>
            </a:r>
            <a:r>
              <a:rPr lang="pl-PL" sz="1700" b="0" i="0" dirty="0">
                <a:solidFill>
                  <a:srgbClr val="000000"/>
                </a:solidFill>
                <a:effectLst/>
                <a:latin typeface="Calibri" panose="020F0502020204030204" pitchFamily="34" charset="0"/>
                <a:cs typeface="Calibri" panose="020F0502020204030204" pitchFamily="34" charset="0"/>
              </a:rPr>
              <a:t>., polski, portugalski), </a:t>
            </a:r>
            <a:r>
              <a:rPr lang="pl-PL" sz="1700" b="1" i="0" dirty="0">
                <a:solidFill>
                  <a:srgbClr val="0070C0"/>
                </a:solidFill>
                <a:effectLst/>
                <a:latin typeface="Calibri" panose="020F0502020204030204" pitchFamily="34" charset="0"/>
                <a:cs typeface="Calibri" panose="020F0502020204030204" pitchFamily="34" charset="0"/>
              </a:rPr>
              <a:t>„użytkowanie/używanie” </a:t>
            </a:r>
            <a:r>
              <a:rPr lang="pl-PL" sz="1700" b="0" i="0" dirty="0">
                <a:solidFill>
                  <a:srgbClr val="000000"/>
                </a:solidFill>
                <a:effectLst/>
                <a:latin typeface="Calibri" panose="020F0502020204030204" pitchFamily="34" charset="0"/>
                <a:cs typeface="Calibri" panose="020F0502020204030204" pitchFamily="34" charset="0"/>
              </a:rPr>
              <a:t>(„</a:t>
            </a:r>
            <a:r>
              <a:rPr lang="pl-PL" sz="1700" b="0" i="0" dirty="0" err="1">
                <a:solidFill>
                  <a:srgbClr val="000000"/>
                </a:solidFill>
                <a:effectLst/>
                <a:latin typeface="Calibri" panose="020F0502020204030204" pitchFamily="34" charset="0"/>
                <a:cs typeface="Calibri" panose="020F0502020204030204" pitchFamily="34" charset="0"/>
              </a:rPr>
              <a:t>use</a:t>
            </a:r>
            <a:r>
              <a:rPr lang="pl-PL" sz="1700" b="0" i="0" dirty="0">
                <a:solidFill>
                  <a:srgbClr val="000000"/>
                </a:solidFill>
                <a:effectLst/>
                <a:latin typeface="Calibri" panose="020F0502020204030204" pitchFamily="34" charset="0"/>
                <a:cs typeface="Calibri" panose="020F0502020204030204" pitchFamily="34" charset="0"/>
              </a:rPr>
              <a:t>” w </a:t>
            </a:r>
            <a:r>
              <a:rPr lang="pl-PL" sz="1700" b="0" i="0" dirty="0" err="1">
                <a:solidFill>
                  <a:srgbClr val="000000"/>
                </a:solidFill>
                <a:effectLst/>
                <a:latin typeface="Calibri" panose="020F0502020204030204" pitchFamily="34" charset="0"/>
                <a:cs typeface="Calibri" panose="020F0502020204030204" pitchFamily="34" charset="0"/>
              </a:rPr>
              <a:t>j.ang</a:t>
            </a:r>
            <a:r>
              <a:rPr lang="pl-PL" sz="1700" b="0" i="0" dirty="0">
                <a:solidFill>
                  <a:srgbClr val="000000"/>
                </a:solidFill>
                <a:effectLst/>
                <a:latin typeface="Calibri" panose="020F0502020204030204" pitchFamily="34" charset="0"/>
                <a:cs typeface="Calibri" panose="020F0502020204030204" pitchFamily="34" charset="0"/>
              </a:rPr>
              <a:t>.; </a:t>
            </a:r>
            <a:r>
              <a:rPr lang="pl-PL" sz="1700" b="0" i="0" dirty="0" err="1">
                <a:solidFill>
                  <a:srgbClr val="000000"/>
                </a:solidFill>
                <a:effectLst/>
                <a:latin typeface="Calibri" panose="020F0502020204030204" pitchFamily="34" charset="0"/>
                <a:cs typeface="Calibri" panose="020F0502020204030204" pitchFamily="34" charset="0"/>
              </a:rPr>
              <a:t>j.słoweński</a:t>
            </a:r>
            <a:r>
              <a:rPr lang="pl-PL" sz="1700" b="0" i="0" dirty="0">
                <a:solidFill>
                  <a:srgbClr val="000000"/>
                </a:solidFill>
                <a:effectLst/>
                <a:latin typeface="Calibri" panose="020F0502020204030204" pitchFamily="34" charset="0"/>
                <a:cs typeface="Calibri" panose="020F0502020204030204" pitchFamily="34" charset="0"/>
              </a:rPr>
              <a:t>, wersje dyr. bułgarska, czeska, estońska, łotewska, maltańska, słowacka, słoweńska i fińska odsyłają także do pojęcia użytkowania pojazdów). Wersje językowe niemiecka, duńska, litewska, węgierska, rumuńska i szwedzka przytoczonego art. 3 ust. 1 odnoszą się natomiast do obowiązku nabycia ubezpieczenia odpowiedzialności cywilnej </a:t>
            </a:r>
            <a:r>
              <a:rPr lang="pl-PL" sz="1700" b="0" i="1" dirty="0">
                <a:solidFill>
                  <a:srgbClr val="000000"/>
                </a:solidFill>
                <a:effectLst/>
                <a:latin typeface="Calibri" panose="020F0502020204030204" pitchFamily="34" charset="0"/>
                <a:cs typeface="Calibri" panose="020F0502020204030204" pitchFamily="34" charset="0"/>
              </a:rPr>
              <a:t>odnośnie do </a:t>
            </a:r>
            <a:r>
              <a:rPr lang="pl-PL" sz="1700" b="0" i="0" dirty="0">
                <a:solidFill>
                  <a:srgbClr val="000000"/>
                </a:solidFill>
                <a:effectLst/>
                <a:latin typeface="Calibri" panose="020F0502020204030204" pitchFamily="34" charset="0"/>
                <a:cs typeface="Calibri" panose="020F0502020204030204" pitchFamily="34" charset="0"/>
              </a:rPr>
              <a:t>pojazdów.</a:t>
            </a:r>
          </a:p>
          <a:p>
            <a:pPr algn="just">
              <a:lnSpc>
                <a:spcPct val="120000"/>
              </a:lnSpc>
              <a:buFont typeface="Wingdings" pitchFamily="2" charset="2"/>
              <a:buChar char="à"/>
            </a:pPr>
            <a:r>
              <a:rPr lang="pl-PL" sz="1700" b="1" i="1" dirty="0">
                <a:solidFill>
                  <a:srgbClr val="7030A0"/>
                </a:solidFill>
                <a:effectLst/>
                <a:latin typeface="Calibri" panose="020F0502020204030204" pitchFamily="34" charset="0"/>
                <a:cs typeface="Calibri" panose="020F0502020204030204" pitchFamily="34" charset="0"/>
              </a:rPr>
              <a:t>pojęcie „ruchu pojazdów” jest użyte w tekście art. 3 ust. 1 dyrektywy 72/166 jedynie w siedmiu wersjach językowych na dwadzieścia dwie możliwe. Ponadto słownictwo użyte przez prawodawcę Unii w dyrektywach w sprawie ubezpieczenia w ruchu drogowym nie wydaje się być ściśle ograniczone do wypadków drogowych. Wreszcie prawodawca ten wielokrotnie wzmacniał ochronę przyznaną osobom poszkodowanym w wypadkach</a:t>
            </a:r>
            <a:r>
              <a:rPr lang="pl-PL" sz="1700" b="0" i="0" dirty="0">
                <a:solidFill>
                  <a:srgbClr val="000000"/>
                </a:solidFill>
                <a:effectLst/>
                <a:latin typeface="Calibri" panose="020F0502020204030204" pitchFamily="34" charset="0"/>
                <a:cs typeface="Calibri" panose="020F0502020204030204" pitchFamily="34" charset="0"/>
              </a:rPr>
              <a:t>.</a:t>
            </a:r>
          </a:p>
          <a:p>
            <a:pPr algn="just">
              <a:lnSpc>
                <a:spcPct val="110000"/>
              </a:lnSpc>
              <a:buFont typeface="Wingdings" pitchFamily="2" charset="2"/>
              <a:buChar char="à"/>
            </a:pPr>
            <a:r>
              <a:rPr lang="pl-PL" sz="1700" dirty="0">
                <a:solidFill>
                  <a:srgbClr val="000000"/>
                </a:solidFill>
                <a:latin typeface="Calibri" panose="020F0502020204030204" pitchFamily="34" charset="0"/>
                <a:cs typeface="Calibri" panose="020F0502020204030204" pitchFamily="34" charset="0"/>
              </a:rPr>
              <a:t>Celem dyrektywy było objęcie ubezpieczeniem skutków korzystania z pojazdów, a nie wyłącznie wypadków ruchu drogowym</a:t>
            </a:r>
            <a:br>
              <a:rPr lang="pl-PL" sz="1700" dirty="0">
                <a:latin typeface="Calibri" panose="020F0502020204030204" pitchFamily="34" charset="0"/>
                <a:cs typeface="Calibri" panose="020F0502020204030204" pitchFamily="34" charset="0"/>
              </a:rPr>
            </a:br>
            <a:r>
              <a:rPr lang="pl-PL" sz="1700" b="0" i="0" dirty="0">
                <a:solidFill>
                  <a:srgbClr val="000000"/>
                </a:solidFill>
                <a:effectLst/>
                <a:latin typeface="Calibri" panose="020F0502020204030204" pitchFamily="34" charset="0"/>
                <a:cs typeface="Calibri" panose="020F0502020204030204" pitchFamily="34" charset="0"/>
              </a:rPr>
              <a:t>obowiązkowe ubezpieczenie powinno obejmować w ramach wymienionych dyrektyw w sprawie ubezpieczenia w ruchu drogowym i warunków przez nie ustanowionych, szkody spowodowane przez pojazd w trakcie jego użytkowania w zakresie, w jakim jest ono zgodne z naturalną funkcją pojazdu. Wszystkie wypadki w kontekście ruchu drogowego są tym bardziej objęte obowiązkowym ubezpieczeniem 	(opinia Rzecznika Generalnego)</a:t>
            </a:r>
          </a:p>
        </p:txBody>
      </p:sp>
      <p:sp>
        <p:nvSpPr>
          <p:cNvPr id="10" name="Text Placeholder 9">
            <a:extLst>
              <a:ext uri="{FF2B5EF4-FFF2-40B4-BE49-F238E27FC236}">
                <a16:creationId xmlns:a16="http://schemas.microsoft.com/office/drawing/2014/main" id="{504A73C2-25D1-73D6-CE1E-27AA69F7D49E}"/>
              </a:ext>
            </a:extLst>
          </p:cNvPr>
          <p:cNvSpPr>
            <a:spLocks noGrp="1"/>
          </p:cNvSpPr>
          <p:nvPr>
            <p:ph type="body" sz="quarter" idx="25"/>
          </p:nvPr>
        </p:nvSpPr>
        <p:spPr>
          <a:xfrm>
            <a:off x="228072" y="214443"/>
            <a:ext cx="9410699" cy="599945"/>
          </a:xfrm>
        </p:spPr>
        <p:txBody>
          <a:bodyPr/>
          <a:lstStyle/>
          <a:p>
            <a:r>
              <a:rPr lang="en-US" dirty="0" err="1">
                <a:solidFill>
                  <a:srgbClr val="FFFF00"/>
                </a:solidFill>
              </a:rPr>
              <a:t>Sprawa</a:t>
            </a:r>
            <a:r>
              <a:rPr lang="en-US" dirty="0">
                <a:solidFill>
                  <a:srgbClr val="FFFF00"/>
                </a:solidFill>
              </a:rPr>
              <a:t> C-162/13 (</a:t>
            </a:r>
            <a:r>
              <a:rPr lang="en-US" i="1" dirty="0" err="1">
                <a:solidFill>
                  <a:srgbClr val="FFFF00"/>
                </a:solidFill>
              </a:rPr>
              <a:t>D.Vnuk</a:t>
            </a:r>
            <a:r>
              <a:rPr lang="en-US" i="1" dirty="0">
                <a:solidFill>
                  <a:srgbClr val="FFFF00"/>
                </a:solidFill>
              </a:rPr>
              <a:t>) </a:t>
            </a:r>
            <a:r>
              <a:rPr lang="en-US" dirty="0">
                <a:solidFill>
                  <a:srgbClr val="FFFF00"/>
                </a:solidFill>
              </a:rPr>
              <a:t>[</a:t>
            </a:r>
            <a:r>
              <a:rPr lang="en-US" dirty="0" err="1">
                <a:solidFill>
                  <a:srgbClr val="FFFF00"/>
                </a:solidFill>
              </a:rPr>
              <a:t>Słowenia</a:t>
            </a:r>
            <a:r>
              <a:rPr lang="en-US" dirty="0">
                <a:solidFill>
                  <a:srgbClr val="FFFF00"/>
                </a:solidFill>
              </a:rPr>
              <a:t>]</a:t>
            </a:r>
          </a:p>
        </p:txBody>
      </p:sp>
    </p:spTree>
    <p:extLst>
      <p:ext uri="{BB962C8B-B14F-4D97-AF65-F5344CB8AC3E}">
        <p14:creationId xmlns:p14="http://schemas.microsoft.com/office/powerpoint/2010/main" val="3206265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55EFA7-0D62-30CC-4CB8-E8F18ED6D8B7}"/>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551AB895-BE1E-A02B-6A83-322B80453234}"/>
              </a:ext>
            </a:extLst>
          </p:cNvPr>
          <p:cNvSpPr>
            <a:spLocks noGrp="1"/>
          </p:cNvSpPr>
          <p:nvPr>
            <p:ph type="body" sz="quarter" idx="24"/>
          </p:nvPr>
        </p:nvSpPr>
        <p:spPr>
          <a:xfrm>
            <a:off x="0" y="1154243"/>
            <a:ext cx="12192000" cy="5703757"/>
          </a:xfrm>
        </p:spPr>
        <p:txBody>
          <a:bodyPr>
            <a:normAutofit/>
          </a:bodyPr>
          <a:lstStyle/>
          <a:p>
            <a:pPr algn="just">
              <a:lnSpc>
                <a:spcPct val="100000"/>
              </a:lnSpc>
            </a:pPr>
            <a:r>
              <a:rPr lang="pl-PL" b="1" dirty="0"/>
              <a:t>Należy uznać, że traktor z przyczepą odpowiada definicji „pojazdu”. W tym względzie należy stwierdzić, że owa definicja jest niezależna od użytku, jaki czyni się lub można czynić z danego pojazdu. Zatem fakt, iż traktor, ewentualnie wyposażony w przyczepę, w pewnych okolicznościach może być używany jako maszyna rolnicza, nie ma wpływu na stwierdzenie, że taki pojazd odpowiada pojęciu „pojazdu” znajdującemu się w art. 1 pkt 1 pierwszej dyrektywy</a:t>
            </a:r>
          </a:p>
          <a:p>
            <a:pPr algn="just">
              <a:lnSpc>
                <a:spcPct val="100000"/>
              </a:lnSpc>
            </a:pPr>
            <a:r>
              <a:rPr lang="pl-PL" dirty="0"/>
              <a:t>Co do kwestii, czy manewr traktora w podwórzu gospodarstwa rolnego w celu wprowadzenia przyczepy, w którą ów traktor jest wyposażony, do pomieszczenia gospodarczego należy uważać za wchodzący w zakres pojęcia „ruchu pojazdów”, którego dotyczy ów przepis, należy przede wszystkim stwierdzić, że pojęcie to nie może być pozostawione ocenie każdego państwa członkowskiego</a:t>
            </a:r>
          </a:p>
          <a:p>
            <a:pPr algn="just">
              <a:lnSpc>
                <a:spcPct val="100000"/>
              </a:lnSpc>
            </a:pPr>
            <a:endParaRPr lang="pl-PL" dirty="0"/>
          </a:p>
          <a:p>
            <a:pPr algn="just">
              <a:lnSpc>
                <a:spcPct val="100000"/>
              </a:lnSpc>
            </a:pPr>
            <a:r>
              <a:rPr lang="pl-PL" dirty="0"/>
              <a:t>należy zauważyć, że żadna z dyrektyw dotyczących obowiązkowego ubezpieczenia nie zawiera definicji pojęcia „wypadku” lub „szkody” ani tego, co należy rozumieć przez „ruch” lub „użytkowanie pojazdów” w rozumieniu owych dyrektyw. Jednakże pojęcia te należy rozumieć w świetle podwójnego celu ochrony ofiar wypadków spowodowanych przez pojazd mechaniczny i zliberalizowania zasad odnoszących się do przepływu osób i towarów w perspektywie realizacji rynku wewnętrznego, który to cel przewidują te dyrektywy</a:t>
            </a:r>
            <a:endParaRPr lang="pl-PL" b="0" i="0" dirty="0">
              <a:solidFill>
                <a:srgbClr val="000000"/>
              </a:solidFill>
              <a:effectLst/>
              <a:latin typeface="Open Sans" panose="020B0606030504020204" pitchFamily="34" charset="0"/>
            </a:endParaRPr>
          </a:p>
          <a:p>
            <a:pPr lvl="1" algn="just">
              <a:lnSpc>
                <a:spcPct val="100000"/>
              </a:lnSpc>
            </a:pPr>
            <a:endParaRPr lang="en-US" dirty="0"/>
          </a:p>
        </p:txBody>
      </p:sp>
      <p:sp>
        <p:nvSpPr>
          <p:cNvPr id="10" name="Text Placeholder 9">
            <a:extLst>
              <a:ext uri="{FF2B5EF4-FFF2-40B4-BE49-F238E27FC236}">
                <a16:creationId xmlns:a16="http://schemas.microsoft.com/office/drawing/2014/main" id="{4F3FBDD1-1924-1A92-B22E-DFE6DFAC7070}"/>
              </a:ext>
            </a:extLst>
          </p:cNvPr>
          <p:cNvSpPr>
            <a:spLocks noGrp="1"/>
          </p:cNvSpPr>
          <p:nvPr>
            <p:ph type="body" sz="quarter" idx="25"/>
          </p:nvPr>
        </p:nvSpPr>
        <p:spPr>
          <a:xfrm>
            <a:off x="228072" y="214443"/>
            <a:ext cx="9410699" cy="599945"/>
          </a:xfrm>
        </p:spPr>
        <p:txBody>
          <a:bodyPr/>
          <a:lstStyle/>
          <a:p>
            <a:r>
              <a:rPr lang="en-US" dirty="0" err="1">
                <a:solidFill>
                  <a:srgbClr val="FFFF00"/>
                </a:solidFill>
              </a:rPr>
              <a:t>Sprawa</a:t>
            </a:r>
            <a:r>
              <a:rPr lang="en-US" dirty="0">
                <a:solidFill>
                  <a:srgbClr val="FFFF00"/>
                </a:solidFill>
              </a:rPr>
              <a:t> C-162/13 (</a:t>
            </a:r>
            <a:r>
              <a:rPr lang="en-US" i="1" dirty="0" err="1">
                <a:solidFill>
                  <a:srgbClr val="FFFF00"/>
                </a:solidFill>
              </a:rPr>
              <a:t>D.Vnuk</a:t>
            </a:r>
            <a:r>
              <a:rPr lang="en-US" i="1" dirty="0">
                <a:solidFill>
                  <a:srgbClr val="FFFF00"/>
                </a:solidFill>
              </a:rPr>
              <a:t>) </a:t>
            </a:r>
            <a:r>
              <a:rPr lang="en-US" dirty="0">
                <a:solidFill>
                  <a:srgbClr val="FFFF00"/>
                </a:solidFill>
              </a:rPr>
              <a:t>[</a:t>
            </a:r>
            <a:r>
              <a:rPr lang="en-US" dirty="0" err="1">
                <a:solidFill>
                  <a:srgbClr val="FFFF00"/>
                </a:solidFill>
              </a:rPr>
              <a:t>Słowenia</a:t>
            </a:r>
            <a:r>
              <a:rPr lang="en-US" dirty="0">
                <a:solidFill>
                  <a:srgbClr val="FFFF00"/>
                </a:solidFill>
              </a:rPr>
              <a:t>]</a:t>
            </a:r>
          </a:p>
        </p:txBody>
      </p:sp>
    </p:spTree>
    <p:extLst>
      <p:ext uri="{BB962C8B-B14F-4D97-AF65-F5344CB8AC3E}">
        <p14:creationId xmlns:p14="http://schemas.microsoft.com/office/powerpoint/2010/main" val="3653198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99276-062C-EB38-8954-89EC230BB3E2}"/>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6756DA08-DE65-0987-91B3-DEFD199666BC}"/>
              </a:ext>
            </a:extLst>
          </p:cNvPr>
          <p:cNvSpPr>
            <a:spLocks noGrp="1"/>
          </p:cNvSpPr>
          <p:nvPr>
            <p:ph type="body" sz="quarter" idx="24"/>
          </p:nvPr>
        </p:nvSpPr>
        <p:spPr>
          <a:xfrm>
            <a:off x="0" y="1085850"/>
            <a:ext cx="12192000" cy="5657850"/>
          </a:xfrm>
        </p:spPr>
        <p:txBody>
          <a:bodyPr>
            <a:normAutofit/>
          </a:bodyPr>
          <a:lstStyle/>
          <a:p>
            <a:pPr marL="0" indent="0" algn="just">
              <a:lnSpc>
                <a:spcPct val="100000"/>
              </a:lnSpc>
              <a:spcAft>
                <a:spcPts val="1200"/>
              </a:spcAft>
              <a:buNone/>
            </a:pPr>
            <a:r>
              <a:rPr lang="pl-PL" sz="2000" dirty="0">
                <a:latin typeface="Calibri" panose="020F0502020204030204" pitchFamily="34" charset="0"/>
                <a:cs typeface="Calibri" panose="020F0502020204030204" pitchFamily="34" charset="0"/>
              </a:rPr>
              <a:t>W świetle powyższych informacji, a w szczególności celu ochrony, jakiemu służą dyrektywy od pierwszej do trzeciej, nie można uznać, że prawodawca Unii zamierzał wyłączyć z ochrony przyznanej przez owe dyrektywy poszkodowanych w wypadku spowodowanym przez pojazd podczas jego użytkowania, w sytuacji gdy </a:t>
            </a:r>
            <a:r>
              <a:rPr lang="pl-PL" sz="2000" u="sng" dirty="0">
                <a:latin typeface="Calibri" panose="020F0502020204030204" pitchFamily="34" charset="0"/>
                <a:cs typeface="Calibri" panose="020F0502020204030204" pitchFamily="34" charset="0"/>
              </a:rPr>
              <a:t>użytkowanie to jest zgodne z normalną funkcją tego pojazdu.</a:t>
            </a:r>
          </a:p>
          <a:p>
            <a:pPr algn="just">
              <a:lnSpc>
                <a:spcPct val="100000"/>
              </a:lnSpc>
              <a:spcAft>
                <a:spcPts val="1200"/>
              </a:spcAft>
              <a:buFont typeface="Wingdings" pitchFamily="2" charset="2"/>
              <a:buChar char="à"/>
            </a:pPr>
            <a:r>
              <a:rPr lang="pl-PL" sz="2000" dirty="0">
                <a:latin typeface="Calibri" panose="020F0502020204030204" pitchFamily="34" charset="0"/>
                <a:cs typeface="Calibri" panose="020F0502020204030204" pitchFamily="34" charset="0"/>
              </a:rPr>
              <a:t>Republika Słowenii nie wyłączyła żadnego rodzaju pojazdu z zakresu stosowania art. 3 ust. 1 pierwszej dyrektywy. </a:t>
            </a:r>
          </a:p>
          <a:p>
            <a:pPr algn="just">
              <a:lnSpc>
                <a:spcPct val="100000"/>
              </a:lnSpc>
              <a:spcAft>
                <a:spcPts val="1200"/>
              </a:spcAft>
              <a:buFont typeface="Wingdings" pitchFamily="2" charset="2"/>
              <a:buChar char="à"/>
            </a:pPr>
            <a:r>
              <a:rPr lang="pl-PL" sz="2000" dirty="0">
                <a:latin typeface="Calibri" panose="020F0502020204030204" pitchFamily="34" charset="0"/>
                <a:cs typeface="Calibri" panose="020F0502020204030204" pitchFamily="34" charset="0"/>
              </a:rPr>
              <a:t>Według informacji przedstawionych przez sąd odsyłający wypadek, który doprowadził do sporu głównego, został spowodowany przez pojazd poruszający się na wstecznym biegu w celu znalezienia się w danym miejscu, a zatem wydaje się, że został spowodowany użytkowaniem pojazdu, które było zgodne z jego normalną funkcją, co jednak powinien zbadać sąd odsyłający.</a:t>
            </a:r>
          </a:p>
          <a:p>
            <a:pPr marL="0" indent="0" algn="just">
              <a:lnSpc>
                <a:spcPct val="100000"/>
              </a:lnSpc>
              <a:spcAft>
                <a:spcPts val="1200"/>
              </a:spcAft>
              <a:buNone/>
            </a:pPr>
            <a:endParaRPr lang="pl-PL" sz="2000" b="0" i="0" dirty="0">
              <a:solidFill>
                <a:srgbClr val="000000"/>
              </a:solidFill>
              <a:effectLst/>
              <a:latin typeface="Calibri" panose="020F0502020204030204" pitchFamily="34" charset="0"/>
              <a:cs typeface="Calibri" panose="020F0502020204030204" pitchFamily="34" charset="0"/>
            </a:endParaRPr>
          </a:p>
          <a:p>
            <a:pPr marL="0" indent="0" algn="just">
              <a:lnSpc>
                <a:spcPct val="150000"/>
              </a:lnSpc>
              <a:spcAft>
                <a:spcPts val="1200"/>
              </a:spcAft>
              <a:buNone/>
            </a:pPr>
            <a:r>
              <a:rPr lang="pl-PL" sz="2000" dirty="0">
                <a:solidFill>
                  <a:srgbClr val="000000"/>
                </a:solidFill>
                <a:latin typeface="Calibri" panose="020F0502020204030204" pitchFamily="34" charset="0"/>
                <a:cs typeface="Calibri" panose="020F0502020204030204" pitchFamily="34" charset="0"/>
                <a:sym typeface="Wingdings" pitchFamily="2" charset="2"/>
              </a:rPr>
              <a:t>WNIOSEK </a:t>
            </a:r>
            <a:r>
              <a:rPr lang="pl-PL" sz="2000" b="0" i="0" dirty="0">
                <a:solidFill>
                  <a:srgbClr val="000000"/>
                </a:solidFill>
                <a:effectLst/>
                <a:latin typeface="Calibri" panose="020F0502020204030204" pitchFamily="34" charset="0"/>
                <a:cs typeface="Calibri" panose="020F0502020204030204" pitchFamily="34" charset="0"/>
                <a:sym typeface="Wingdings" pitchFamily="2" charset="2"/>
              </a:rPr>
              <a:t> </a:t>
            </a:r>
            <a:r>
              <a:rPr lang="pl-PL" sz="2000" b="1" dirty="0">
                <a:latin typeface="Calibri" panose="020F0502020204030204" pitchFamily="34" charset="0"/>
                <a:cs typeface="Calibri" panose="020F0502020204030204" pitchFamily="34" charset="0"/>
              </a:rPr>
              <a:t>art. 3 ust. 1 pierwszej dyrektywy należy interpretować w ten sposób, że zawarte w nim pojęcie „ruchu pojazdów” obejmuje każde użytkowanie pojazdu, które jest zgodne z normalną funkcją tego pojazdu</a:t>
            </a:r>
            <a:endParaRPr lang="pl-PL" sz="2000" b="1" i="0" dirty="0">
              <a:solidFill>
                <a:srgbClr val="000000"/>
              </a:solidFill>
              <a:effectLst/>
              <a:latin typeface="Calibri" panose="020F0502020204030204" pitchFamily="34" charset="0"/>
              <a:cs typeface="Calibri" panose="020F0502020204030204" pitchFamily="34" charset="0"/>
            </a:endParaRPr>
          </a:p>
        </p:txBody>
      </p:sp>
      <p:sp>
        <p:nvSpPr>
          <p:cNvPr id="10" name="Text Placeholder 9">
            <a:extLst>
              <a:ext uri="{FF2B5EF4-FFF2-40B4-BE49-F238E27FC236}">
                <a16:creationId xmlns:a16="http://schemas.microsoft.com/office/drawing/2014/main" id="{4D13F5F9-EBDE-2A74-39FA-2B85E24F2FE3}"/>
              </a:ext>
            </a:extLst>
          </p:cNvPr>
          <p:cNvSpPr>
            <a:spLocks noGrp="1"/>
          </p:cNvSpPr>
          <p:nvPr>
            <p:ph type="body" sz="quarter" idx="25"/>
          </p:nvPr>
        </p:nvSpPr>
        <p:spPr>
          <a:xfrm>
            <a:off x="228072" y="214443"/>
            <a:ext cx="9410699" cy="599945"/>
          </a:xfrm>
        </p:spPr>
        <p:txBody>
          <a:bodyPr/>
          <a:lstStyle/>
          <a:p>
            <a:r>
              <a:rPr lang="en-US" dirty="0" err="1">
                <a:solidFill>
                  <a:srgbClr val="FFFF00"/>
                </a:solidFill>
              </a:rPr>
              <a:t>Sprawa</a:t>
            </a:r>
            <a:r>
              <a:rPr lang="en-US" dirty="0">
                <a:solidFill>
                  <a:srgbClr val="FFFF00"/>
                </a:solidFill>
              </a:rPr>
              <a:t> C-162/13 (</a:t>
            </a:r>
            <a:r>
              <a:rPr lang="en-US" i="1" dirty="0" err="1">
                <a:solidFill>
                  <a:srgbClr val="FFFF00"/>
                </a:solidFill>
              </a:rPr>
              <a:t>D.Vnuk</a:t>
            </a:r>
            <a:r>
              <a:rPr lang="en-US" i="1" dirty="0">
                <a:solidFill>
                  <a:srgbClr val="FFFF00"/>
                </a:solidFill>
              </a:rPr>
              <a:t>) </a:t>
            </a:r>
            <a:r>
              <a:rPr lang="en-US" dirty="0">
                <a:solidFill>
                  <a:srgbClr val="FFFF00"/>
                </a:solidFill>
              </a:rPr>
              <a:t>[</a:t>
            </a:r>
            <a:r>
              <a:rPr lang="en-US" dirty="0" err="1">
                <a:solidFill>
                  <a:srgbClr val="FFFF00"/>
                </a:solidFill>
              </a:rPr>
              <a:t>Słowenia</a:t>
            </a:r>
            <a:r>
              <a:rPr lang="en-US" dirty="0">
                <a:solidFill>
                  <a:srgbClr val="FFFF00"/>
                </a:solidFill>
              </a:rPr>
              <a:t>]</a:t>
            </a:r>
          </a:p>
        </p:txBody>
      </p:sp>
    </p:spTree>
    <p:extLst>
      <p:ext uri="{BB962C8B-B14F-4D97-AF65-F5344CB8AC3E}">
        <p14:creationId xmlns:p14="http://schemas.microsoft.com/office/powerpoint/2010/main" val="168340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24"/>
          </p:nvPr>
        </p:nvSpPr>
        <p:spPr>
          <a:xfrm>
            <a:off x="0" y="1064302"/>
            <a:ext cx="12192000" cy="5793698"/>
          </a:xfrm>
        </p:spPr>
        <p:txBody>
          <a:bodyPr>
            <a:noAutofit/>
          </a:bodyPr>
          <a:lstStyle/>
          <a:p>
            <a:pPr marL="360045" indent="-342265" algn="just">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Małżonkowie </a:t>
            </a:r>
            <a:r>
              <a:rPr lang="pl-PL" sz="1800" b="0" i="0" dirty="0" err="1">
                <a:solidFill>
                  <a:srgbClr val="000000"/>
                </a:solidFill>
                <a:effectLst/>
                <a:latin typeface="Calibri" panose="020F0502020204030204" pitchFamily="34" charset="0"/>
                <a:cs typeface="Calibri" panose="020F0502020204030204" pitchFamily="34" charset="0"/>
              </a:rPr>
              <a:t>Rodrigues</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Andrade</a:t>
            </a:r>
            <a:r>
              <a:rPr lang="pl-PL" sz="1800" b="0" i="0" dirty="0">
                <a:solidFill>
                  <a:srgbClr val="000000"/>
                </a:solidFill>
                <a:effectLst/>
                <a:latin typeface="Calibri" panose="020F0502020204030204" pitchFamily="34" charset="0"/>
                <a:cs typeface="Calibri" panose="020F0502020204030204" pitchFamily="34" charset="0"/>
              </a:rPr>
              <a:t> prowadzą gospodarstwo rolne położone w </a:t>
            </a:r>
            <a:r>
              <a:rPr lang="pl-PL" sz="1800" b="0" i="0" dirty="0" err="1">
                <a:solidFill>
                  <a:srgbClr val="000000"/>
                </a:solidFill>
                <a:effectLst/>
                <a:latin typeface="Calibri" panose="020F0502020204030204" pitchFamily="34" charset="0"/>
                <a:cs typeface="Calibri" panose="020F0502020204030204" pitchFamily="34" charset="0"/>
              </a:rPr>
              <a:t>Sabrosie</a:t>
            </a:r>
            <a:r>
              <a:rPr lang="pl-PL" sz="1800" b="0" i="0" dirty="0">
                <a:solidFill>
                  <a:srgbClr val="000000"/>
                </a:solidFill>
                <a:effectLst/>
                <a:latin typeface="Calibri" panose="020F0502020204030204" pitchFamily="34" charset="0"/>
                <a:cs typeface="Calibri" panose="020F0502020204030204" pitchFamily="34" charset="0"/>
              </a:rPr>
              <a:t> (Portugalia). Małżonka J.M. </a:t>
            </a:r>
            <a:r>
              <a:rPr lang="pl-PL" sz="1800" b="0" i="0" dirty="0" err="1">
                <a:solidFill>
                  <a:srgbClr val="000000"/>
                </a:solidFill>
                <a:effectLst/>
                <a:latin typeface="Calibri" panose="020F0502020204030204" pitchFamily="34" charset="0"/>
                <a:cs typeface="Calibri" panose="020F0502020204030204" pitchFamily="34" charset="0"/>
              </a:rPr>
              <a:t>Proençy</a:t>
            </a:r>
            <a:r>
              <a:rPr lang="pl-PL" sz="1800" b="0" i="0" dirty="0">
                <a:solidFill>
                  <a:srgbClr val="000000"/>
                </a:solidFill>
                <a:effectLst/>
                <a:latin typeface="Calibri" panose="020F0502020204030204" pitchFamily="34" charset="0"/>
                <a:cs typeface="Calibri" panose="020F0502020204030204" pitchFamily="34" charset="0"/>
              </a:rPr>
              <a:t> </a:t>
            </a:r>
            <a:r>
              <a:rPr lang="pl-PL" sz="1800" b="0" i="0" dirty="0" err="1">
                <a:solidFill>
                  <a:srgbClr val="000000"/>
                </a:solidFill>
                <a:effectLst/>
                <a:latin typeface="Calibri" panose="020F0502020204030204" pitchFamily="34" charset="0"/>
                <a:cs typeface="Calibri" panose="020F0502020204030204" pitchFamily="34" charset="0"/>
              </a:rPr>
              <a:t>Salvadora</a:t>
            </a:r>
            <a:r>
              <a:rPr lang="pl-PL" sz="1800" b="0" i="0" dirty="0">
                <a:solidFill>
                  <a:srgbClr val="000000"/>
                </a:solidFill>
                <a:effectLst/>
                <a:latin typeface="Calibri" panose="020F0502020204030204" pitchFamily="34" charset="0"/>
                <a:cs typeface="Calibri" panose="020F0502020204030204" pitchFamily="34" charset="0"/>
              </a:rPr>
              <a:t>, Maria </a:t>
            </a:r>
            <a:r>
              <a:rPr lang="pl-PL" sz="1800" b="0" i="0" dirty="0" err="1">
                <a:solidFill>
                  <a:srgbClr val="000000"/>
                </a:solidFill>
                <a:effectLst/>
                <a:latin typeface="Calibri" panose="020F0502020204030204" pitchFamily="34" charset="0"/>
                <a:cs typeface="Calibri" panose="020F0502020204030204" pitchFamily="34" charset="0"/>
              </a:rPr>
              <a:t>Alves</a:t>
            </a:r>
            <a:r>
              <a:rPr lang="pl-PL" sz="1800" b="0" i="0" dirty="0">
                <a:solidFill>
                  <a:srgbClr val="000000"/>
                </a:solidFill>
                <a:effectLst/>
                <a:latin typeface="Calibri" panose="020F0502020204030204" pitchFamily="34" charset="0"/>
                <a:cs typeface="Calibri" panose="020F0502020204030204" pitchFamily="34" charset="0"/>
              </a:rPr>
              <a:t>, była zatrudniona przez nich jako pracownik rolny w niepełnym wymiarze czasu pracy. Z tego tytułu wykonywała ona polecenia i znajdowała się pod kierownictwem i kontrolą małżonków </a:t>
            </a:r>
            <a:r>
              <a:rPr lang="pl-PL" sz="1800" b="0" i="0" dirty="0" err="1">
                <a:solidFill>
                  <a:srgbClr val="000000"/>
                </a:solidFill>
                <a:effectLst/>
                <a:latin typeface="Calibri" panose="020F0502020204030204" pitchFamily="34" charset="0"/>
                <a:cs typeface="Calibri" panose="020F0502020204030204" pitchFamily="34" charset="0"/>
              </a:rPr>
              <a:t>Rodrigues</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Andrade</a:t>
            </a:r>
            <a:r>
              <a:rPr lang="pl-PL" sz="1800" b="0" i="0" dirty="0">
                <a:solidFill>
                  <a:srgbClr val="000000"/>
                </a:solidFill>
                <a:effectLst/>
                <a:latin typeface="Calibri" panose="020F0502020204030204" pitchFamily="34" charset="0"/>
                <a:cs typeface="Calibri" panose="020F0502020204030204" pitchFamily="34" charset="0"/>
              </a:rPr>
              <a:t>.</a:t>
            </a:r>
          </a:p>
          <a:p>
            <a:pPr marL="360045" indent="-342265" algn="just">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W dniu 18 marca 2006 r. M. </a:t>
            </a:r>
            <a:r>
              <a:rPr lang="pl-PL" sz="1800" b="0" i="0" dirty="0" err="1">
                <a:solidFill>
                  <a:srgbClr val="000000"/>
                </a:solidFill>
                <a:effectLst/>
                <a:latin typeface="Calibri" panose="020F0502020204030204" pitchFamily="34" charset="0"/>
                <a:cs typeface="Calibri" panose="020F0502020204030204" pitchFamily="34" charset="0"/>
              </a:rPr>
              <a:t>Alves</a:t>
            </a:r>
            <a:r>
              <a:rPr lang="pl-PL" sz="1800" b="0" i="0" dirty="0">
                <a:solidFill>
                  <a:srgbClr val="000000"/>
                </a:solidFill>
                <a:effectLst/>
                <a:latin typeface="Calibri" panose="020F0502020204030204" pitchFamily="34" charset="0"/>
                <a:cs typeface="Calibri" panose="020F0502020204030204" pitchFamily="34" charset="0"/>
              </a:rPr>
              <a:t> rozpryskiwała herbicyd na plantacji winorośli należącej do małżonków </a:t>
            </a:r>
            <a:r>
              <a:rPr lang="pl-PL" sz="1800" b="0" i="0" dirty="0" err="1">
                <a:solidFill>
                  <a:srgbClr val="000000"/>
                </a:solidFill>
                <a:effectLst/>
                <a:latin typeface="Calibri" panose="020F0502020204030204" pitchFamily="34" charset="0"/>
                <a:cs typeface="Calibri" panose="020F0502020204030204" pitchFamily="34" charset="0"/>
              </a:rPr>
              <a:t>Rodrigues</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Andrade</a:t>
            </a:r>
            <a:r>
              <a:rPr lang="pl-PL" sz="1800" b="0" i="0" dirty="0">
                <a:solidFill>
                  <a:srgbClr val="000000"/>
                </a:solidFill>
                <a:effectLst/>
                <a:latin typeface="Calibri" panose="020F0502020204030204" pitchFamily="34" charset="0"/>
                <a:cs typeface="Calibri" panose="020F0502020204030204" pitchFamily="34" charset="0"/>
              </a:rPr>
              <a:t>, położonej na zboczu, na terenie o układzie tarasowym. Herbicyd ten znajdował się w zbiorniku służącym do rozpryskiwania, doczepionym do tylnej części ciągnika rolniczego. Ciągnik ten stał nieruchomo na płaskiej drodze gruntowej, lecz jego silniki był włączony w celu utrzymania w ruchu pompy rozpylającej herbicydy. Ciężar tego ciągnika, drgania silnika i pompy przyłączonej do opryskiwacza, a także wykonywane między innymi przez M. </a:t>
            </a:r>
            <a:r>
              <a:rPr lang="pl-PL" sz="1800" b="0" i="0" dirty="0" err="1">
                <a:solidFill>
                  <a:srgbClr val="000000"/>
                </a:solidFill>
                <a:effectLst/>
                <a:latin typeface="Calibri" panose="020F0502020204030204" pitchFamily="34" charset="0"/>
                <a:cs typeface="Calibri" panose="020F0502020204030204" pitchFamily="34" charset="0"/>
              </a:rPr>
              <a:t>Alves</a:t>
            </a:r>
            <a:r>
              <a:rPr lang="pl-PL" sz="1800" b="0" i="0" dirty="0">
                <a:solidFill>
                  <a:srgbClr val="000000"/>
                </a:solidFill>
                <a:effectLst/>
                <a:latin typeface="Calibri" panose="020F0502020204030204" pitchFamily="34" charset="0"/>
                <a:cs typeface="Calibri" panose="020F0502020204030204" pitchFamily="34" charset="0"/>
              </a:rPr>
              <a:t> ruchy wężem służącym do rozpryskiwania herbicydu połączonym ze zbiornikiem wraz z silnym deszczem doprowadziły do obsunięcia się ziemi, które pociągnęło za sobą ciągnik. Ciągnik ten stoczył się ze zbocza i dachując uderzył w czterech pracowników rozpryskujących herbicydy na winoroślach położonych poniżej. Maria </a:t>
            </a:r>
            <a:r>
              <a:rPr lang="pl-PL" sz="1800" b="0" i="0" dirty="0" err="1">
                <a:solidFill>
                  <a:srgbClr val="000000"/>
                </a:solidFill>
                <a:effectLst/>
                <a:latin typeface="Calibri" panose="020F0502020204030204" pitchFamily="34" charset="0"/>
                <a:cs typeface="Calibri" panose="020F0502020204030204" pitchFamily="34" charset="0"/>
              </a:rPr>
              <a:t>Alves</a:t>
            </a:r>
            <a:r>
              <a:rPr lang="pl-PL" sz="1800" b="0" i="0" dirty="0">
                <a:solidFill>
                  <a:srgbClr val="000000"/>
                </a:solidFill>
                <a:effectLst/>
                <a:latin typeface="Calibri" panose="020F0502020204030204" pitchFamily="34" charset="0"/>
                <a:cs typeface="Calibri" panose="020F0502020204030204" pitchFamily="34" charset="0"/>
              </a:rPr>
              <a:t> została uderzona i zmiażdżona przez ciągnik, w wyniku czego zmarła.</a:t>
            </a:r>
          </a:p>
          <a:p>
            <a:pPr marL="360045" indent="-342265" algn="just">
              <a:lnSpc>
                <a:spcPct val="100000"/>
              </a:lnSpc>
              <a:spcAft>
                <a:spcPts val="1200"/>
              </a:spcAft>
              <a:buFont typeface="Arial" panose="020B0604020202020204" pitchFamily="34" charset="0"/>
              <a:buChar char="•"/>
            </a:pPr>
            <a:r>
              <a:rPr lang="pl-PL" sz="1600" b="0" i="0" dirty="0">
                <a:solidFill>
                  <a:srgbClr val="000000"/>
                </a:solidFill>
                <a:effectLst/>
                <a:latin typeface="Calibri" panose="020F0502020204030204" pitchFamily="34" charset="0"/>
                <a:cs typeface="Calibri" panose="020F0502020204030204" pitchFamily="34" charset="0"/>
              </a:rPr>
              <a:t>Ciągnik ten był zarejestrowany na nazwisko Nairy </a:t>
            </a:r>
            <a:r>
              <a:rPr lang="pl-PL" sz="1600" b="0" i="0" dirty="0" err="1">
                <a:solidFill>
                  <a:srgbClr val="000000"/>
                </a:solidFill>
                <a:effectLst/>
                <a:latin typeface="Calibri" panose="020F0502020204030204" pitchFamily="34" charset="0"/>
                <a:cs typeface="Calibri" panose="020F0502020204030204" pitchFamily="34" charset="0"/>
              </a:rPr>
              <a:t>Morais</a:t>
            </a:r>
            <a:r>
              <a:rPr lang="pl-PL" sz="1600" b="0" i="0" dirty="0">
                <a:solidFill>
                  <a:srgbClr val="000000"/>
                </a:solidFill>
                <a:effectLst/>
                <a:latin typeface="Calibri" panose="020F0502020204030204" pitchFamily="34" charset="0"/>
                <a:cs typeface="Calibri" panose="020F0502020204030204" pitchFamily="34" charset="0"/>
              </a:rPr>
              <a:t> da </a:t>
            </a:r>
            <a:r>
              <a:rPr lang="pl-PL" sz="1600" b="0" i="0" dirty="0" err="1">
                <a:solidFill>
                  <a:srgbClr val="000000"/>
                </a:solidFill>
                <a:effectLst/>
                <a:latin typeface="Calibri" panose="020F0502020204030204" pitchFamily="34" charset="0"/>
                <a:cs typeface="Calibri" panose="020F0502020204030204" pitchFamily="34" charset="0"/>
              </a:rPr>
              <a:t>Silvy</a:t>
            </a:r>
            <a:r>
              <a:rPr lang="pl-PL" sz="1600" b="0" i="0" dirty="0">
                <a:solidFill>
                  <a:srgbClr val="000000"/>
                </a:solidFill>
                <a:effectLst/>
                <a:latin typeface="Calibri" panose="020F0502020204030204" pitchFamily="34" charset="0"/>
                <a:cs typeface="Calibri" panose="020F0502020204030204" pitchFamily="34" charset="0"/>
              </a:rPr>
              <a:t> </a:t>
            </a:r>
            <a:r>
              <a:rPr lang="pl-PL" sz="1600" b="0" i="0" dirty="0" err="1">
                <a:solidFill>
                  <a:srgbClr val="000000"/>
                </a:solidFill>
                <a:effectLst/>
                <a:latin typeface="Calibri" panose="020F0502020204030204" pitchFamily="34" charset="0"/>
                <a:cs typeface="Calibri" panose="020F0502020204030204" pitchFamily="34" charset="0"/>
              </a:rPr>
              <a:t>Pinto</a:t>
            </a:r>
            <a:r>
              <a:rPr lang="pl-PL" sz="1600" b="0" i="0" dirty="0">
                <a:solidFill>
                  <a:srgbClr val="000000"/>
                </a:solidFill>
                <a:effectLst/>
                <a:latin typeface="Calibri" panose="020F0502020204030204" pitchFamily="34" charset="0"/>
                <a:cs typeface="Calibri" panose="020F0502020204030204" pitchFamily="34" charset="0"/>
              </a:rPr>
              <a:t>, małżonki J. Oliveira </a:t>
            </a:r>
            <a:r>
              <a:rPr lang="pl-PL" sz="1600" b="0" i="0" dirty="0" err="1">
                <a:solidFill>
                  <a:srgbClr val="000000"/>
                </a:solidFill>
                <a:effectLst/>
                <a:latin typeface="Calibri" panose="020F0502020204030204" pitchFamily="34" charset="0"/>
                <a:cs typeface="Calibri" panose="020F0502020204030204" pitchFamily="34" charset="0"/>
              </a:rPr>
              <a:t>Pinty</a:t>
            </a:r>
            <a:r>
              <a:rPr lang="pl-PL" sz="1600" b="0" i="0" dirty="0">
                <a:solidFill>
                  <a:srgbClr val="000000"/>
                </a:solidFill>
                <a:effectLst/>
                <a:latin typeface="Calibri" panose="020F0502020204030204" pitchFamily="34" charset="0"/>
                <a:cs typeface="Calibri" panose="020F0502020204030204" pitchFamily="34" charset="0"/>
              </a:rPr>
              <a:t>. Ten ostatni był rolnikiem pracującym dla małżonków </a:t>
            </a:r>
            <a:r>
              <a:rPr lang="pl-PL" sz="1600" b="0" i="0" dirty="0" err="1">
                <a:solidFill>
                  <a:srgbClr val="000000"/>
                </a:solidFill>
                <a:effectLst/>
                <a:latin typeface="Calibri" panose="020F0502020204030204" pitchFamily="34" charset="0"/>
                <a:cs typeface="Calibri" panose="020F0502020204030204" pitchFamily="34" charset="0"/>
              </a:rPr>
              <a:t>Rodrigues</a:t>
            </a:r>
            <a:r>
              <a:rPr lang="pl-PL" sz="1600" b="0" i="0" dirty="0">
                <a:solidFill>
                  <a:srgbClr val="000000"/>
                </a:solidFill>
                <a:effectLst/>
                <a:latin typeface="Calibri" panose="020F0502020204030204" pitchFamily="34" charset="0"/>
                <a:cs typeface="Calibri" panose="020F0502020204030204" pitchFamily="34" charset="0"/>
              </a:rPr>
              <a:t> de </a:t>
            </a:r>
            <a:r>
              <a:rPr lang="pl-PL" sz="1600" b="0" i="0" dirty="0" err="1">
                <a:solidFill>
                  <a:srgbClr val="000000"/>
                </a:solidFill>
                <a:effectLst/>
                <a:latin typeface="Calibri" panose="020F0502020204030204" pitchFamily="34" charset="0"/>
                <a:cs typeface="Calibri" panose="020F0502020204030204" pitchFamily="34" charset="0"/>
              </a:rPr>
              <a:t>Andrade</a:t>
            </a:r>
            <a:r>
              <a:rPr lang="pl-PL" sz="1600" b="0" i="0" dirty="0">
                <a:solidFill>
                  <a:srgbClr val="000000"/>
                </a:solidFill>
                <a:effectLst/>
                <a:latin typeface="Calibri" panose="020F0502020204030204" pitchFamily="34" charset="0"/>
                <a:cs typeface="Calibri" panose="020F0502020204030204" pitchFamily="34" charset="0"/>
              </a:rPr>
              <a:t> i z tego tytułu zwierzchnikiem M. </a:t>
            </a:r>
            <a:r>
              <a:rPr lang="pl-PL" sz="1600" b="0" i="0" dirty="0" err="1">
                <a:solidFill>
                  <a:srgbClr val="000000"/>
                </a:solidFill>
                <a:effectLst/>
                <a:latin typeface="Calibri" panose="020F0502020204030204" pitchFamily="34" charset="0"/>
                <a:cs typeface="Calibri" panose="020F0502020204030204" pitchFamily="34" charset="0"/>
              </a:rPr>
              <a:t>Alves</a:t>
            </a:r>
            <a:r>
              <a:rPr lang="pl-PL" sz="1600" b="0" i="0" dirty="0">
                <a:solidFill>
                  <a:srgbClr val="000000"/>
                </a:solidFill>
                <a:effectLst/>
                <a:latin typeface="Calibri" panose="020F0502020204030204" pitchFamily="34" charset="0"/>
                <a:cs typeface="Calibri" panose="020F0502020204030204" pitchFamily="34" charset="0"/>
              </a:rPr>
              <a:t>. </a:t>
            </a:r>
            <a:r>
              <a:rPr lang="pl-PL" sz="1600" b="0" i="0" dirty="0" err="1">
                <a:solidFill>
                  <a:srgbClr val="000000"/>
                </a:solidFill>
                <a:effectLst/>
                <a:latin typeface="Calibri" panose="020F0502020204030204" pitchFamily="34" charset="0"/>
                <a:cs typeface="Calibri" panose="020F0502020204030204" pitchFamily="34" charset="0"/>
              </a:rPr>
              <a:t>Naiar</a:t>
            </a:r>
            <a:r>
              <a:rPr lang="pl-PL" sz="1600" b="0" i="0" dirty="0">
                <a:solidFill>
                  <a:srgbClr val="000000"/>
                </a:solidFill>
                <a:effectLst/>
                <a:latin typeface="Calibri" panose="020F0502020204030204" pitchFamily="34" charset="0"/>
                <a:cs typeface="Calibri" panose="020F0502020204030204" pitchFamily="34" charset="0"/>
              </a:rPr>
              <a:t> </a:t>
            </a:r>
            <a:r>
              <a:rPr lang="pl-PL" sz="1600" b="0" i="0" dirty="0" err="1">
                <a:solidFill>
                  <a:srgbClr val="000000"/>
                </a:solidFill>
                <a:effectLst/>
                <a:latin typeface="Calibri" panose="020F0502020204030204" pitchFamily="34" charset="0"/>
                <a:cs typeface="Calibri" panose="020F0502020204030204" pitchFamily="34" charset="0"/>
              </a:rPr>
              <a:t>Morais</a:t>
            </a:r>
            <a:r>
              <a:rPr lang="pl-PL" sz="1600" b="0" i="0" dirty="0">
                <a:solidFill>
                  <a:srgbClr val="000000"/>
                </a:solidFill>
                <a:effectLst/>
                <a:latin typeface="Calibri" panose="020F0502020204030204" pitchFamily="34" charset="0"/>
                <a:cs typeface="Calibri" panose="020F0502020204030204" pitchFamily="34" charset="0"/>
              </a:rPr>
              <a:t> da Silva </a:t>
            </a:r>
            <a:r>
              <a:rPr lang="pl-PL" sz="1600" b="0" i="0" dirty="0" err="1">
                <a:solidFill>
                  <a:srgbClr val="000000"/>
                </a:solidFill>
                <a:effectLst/>
                <a:latin typeface="Calibri" panose="020F0502020204030204" pitchFamily="34" charset="0"/>
                <a:cs typeface="Calibri" panose="020F0502020204030204" pitchFamily="34" charset="0"/>
              </a:rPr>
              <a:t>Pinto</a:t>
            </a:r>
            <a:r>
              <a:rPr lang="pl-PL" sz="1600" b="0" i="0" dirty="0">
                <a:solidFill>
                  <a:srgbClr val="000000"/>
                </a:solidFill>
                <a:effectLst/>
                <a:latin typeface="Calibri" panose="020F0502020204030204" pitchFamily="34" charset="0"/>
                <a:cs typeface="Calibri" panose="020F0502020204030204" pitchFamily="34" charset="0"/>
              </a:rPr>
              <a:t> zawarła z CA </a:t>
            </a:r>
            <a:r>
              <a:rPr lang="pl-PL" sz="1600" b="0" i="0" dirty="0" err="1">
                <a:solidFill>
                  <a:srgbClr val="000000"/>
                </a:solidFill>
                <a:effectLst/>
                <a:latin typeface="Calibri" panose="020F0502020204030204" pitchFamily="34" charset="0"/>
                <a:cs typeface="Calibri" panose="020F0502020204030204" pitchFamily="34" charset="0"/>
              </a:rPr>
              <a:t>Seguros</a:t>
            </a:r>
            <a:r>
              <a:rPr lang="pl-PL" sz="1600" b="0" i="0" dirty="0">
                <a:solidFill>
                  <a:srgbClr val="000000"/>
                </a:solidFill>
                <a:effectLst/>
                <a:latin typeface="Calibri" panose="020F0502020204030204" pitchFamily="34" charset="0"/>
                <a:cs typeface="Calibri" panose="020F0502020204030204" pitchFamily="34" charset="0"/>
              </a:rPr>
              <a:t> umowę ubezpieczenia w kategorii „ciągniki i maszyny rolne”. Isabel Maria </a:t>
            </a:r>
            <a:r>
              <a:rPr lang="pl-PL" sz="1600" b="0" i="0" dirty="0" err="1">
                <a:solidFill>
                  <a:srgbClr val="000000"/>
                </a:solidFill>
                <a:effectLst/>
                <a:latin typeface="Calibri" panose="020F0502020204030204" pitchFamily="34" charset="0"/>
                <a:cs typeface="Calibri" panose="020F0502020204030204" pitchFamily="34" charset="0"/>
              </a:rPr>
              <a:t>Pinheiro</a:t>
            </a:r>
            <a:r>
              <a:rPr lang="pl-PL" sz="1600" b="0" i="0" dirty="0">
                <a:solidFill>
                  <a:srgbClr val="000000"/>
                </a:solidFill>
                <a:effectLst/>
                <a:latin typeface="Calibri" panose="020F0502020204030204" pitchFamily="34" charset="0"/>
                <a:cs typeface="Calibri" panose="020F0502020204030204" pitchFamily="34" charset="0"/>
              </a:rPr>
              <a:t> </a:t>
            </a:r>
            <a:r>
              <a:rPr lang="pl-PL" sz="1600" b="0" i="0" dirty="0" err="1">
                <a:solidFill>
                  <a:srgbClr val="000000"/>
                </a:solidFill>
                <a:effectLst/>
                <a:latin typeface="Calibri" panose="020F0502020204030204" pitchFamily="34" charset="0"/>
                <a:cs typeface="Calibri" panose="020F0502020204030204" pitchFamily="34" charset="0"/>
              </a:rPr>
              <a:t>Vieira</a:t>
            </a:r>
            <a:r>
              <a:rPr lang="pl-PL" sz="1600" b="0" i="0" dirty="0">
                <a:solidFill>
                  <a:srgbClr val="000000"/>
                </a:solidFill>
                <a:effectLst/>
                <a:latin typeface="Calibri" panose="020F0502020204030204" pitchFamily="34" charset="0"/>
                <a:cs typeface="Calibri" panose="020F0502020204030204" pitchFamily="34" charset="0"/>
              </a:rPr>
              <a:t> </a:t>
            </a:r>
            <a:r>
              <a:rPr lang="pl-PL" sz="1600" b="0" i="0" dirty="0" err="1">
                <a:solidFill>
                  <a:srgbClr val="000000"/>
                </a:solidFill>
                <a:effectLst/>
                <a:latin typeface="Calibri" panose="020F0502020204030204" pitchFamily="34" charset="0"/>
                <a:cs typeface="Calibri" panose="020F0502020204030204" pitchFamily="34" charset="0"/>
              </a:rPr>
              <a:t>Rodrigues</a:t>
            </a:r>
            <a:r>
              <a:rPr lang="pl-PL" sz="1600" b="0" i="0" dirty="0">
                <a:solidFill>
                  <a:srgbClr val="000000"/>
                </a:solidFill>
                <a:effectLst/>
                <a:latin typeface="Calibri" panose="020F0502020204030204" pitchFamily="34" charset="0"/>
                <a:cs typeface="Calibri" panose="020F0502020204030204" pitchFamily="34" charset="0"/>
              </a:rPr>
              <a:t> de </a:t>
            </a:r>
            <a:r>
              <a:rPr lang="pl-PL" sz="1600" b="0" i="0" dirty="0" err="1">
                <a:solidFill>
                  <a:srgbClr val="000000"/>
                </a:solidFill>
                <a:effectLst/>
                <a:latin typeface="Calibri" panose="020F0502020204030204" pitchFamily="34" charset="0"/>
                <a:cs typeface="Calibri" panose="020F0502020204030204" pitchFamily="34" charset="0"/>
              </a:rPr>
              <a:t>Andrade</a:t>
            </a:r>
            <a:r>
              <a:rPr lang="pl-PL" sz="1600" b="0" i="0" dirty="0">
                <a:solidFill>
                  <a:srgbClr val="000000"/>
                </a:solidFill>
                <a:effectLst/>
                <a:latin typeface="Calibri" panose="020F0502020204030204" pitchFamily="34" charset="0"/>
                <a:cs typeface="Calibri" panose="020F0502020204030204" pitchFamily="34" charset="0"/>
              </a:rPr>
              <a:t> zawarła z innym towarzystwem ubezpieczeniowym umowę w zakresie ubezpieczenia pracowniczego. To towarzystwo ubezpieczeniowe wypłaciło J. </a:t>
            </a:r>
            <a:r>
              <a:rPr lang="pl-PL" sz="1600" b="0" i="0" dirty="0" err="1">
                <a:solidFill>
                  <a:srgbClr val="000000"/>
                </a:solidFill>
                <a:effectLst/>
                <a:latin typeface="Calibri" panose="020F0502020204030204" pitchFamily="34" charset="0"/>
                <a:cs typeface="Calibri" panose="020F0502020204030204" pitchFamily="34" charset="0"/>
              </a:rPr>
              <a:t>Proençie</a:t>
            </a:r>
            <a:r>
              <a:rPr lang="pl-PL" sz="1600" b="0" i="0" dirty="0">
                <a:solidFill>
                  <a:srgbClr val="000000"/>
                </a:solidFill>
                <a:effectLst/>
                <a:latin typeface="Calibri" panose="020F0502020204030204" pitchFamily="34" charset="0"/>
                <a:cs typeface="Calibri" panose="020F0502020204030204" pitchFamily="34" charset="0"/>
              </a:rPr>
              <a:t> Salvadorowi, wdowcowi po M. </a:t>
            </a:r>
            <a:r>
              <a:rPr lang="pl-PL" sz="1600" b="0" i="0" dirty="0" err="1">
                <a:solidFill>
                  <a:srgbClr val="000000"/>
                </a:solidFill>
                <a:effectLst/>
                <a:latin typeface="Calibri" panose="020F0502020204030204" pitchFamily="34" charset="0"/>
                <a:cs typeface="Calibri" panose="020F0502020204030204" pitchFamily="34" charset="0"/>
              </a:rPr>
              <a:t>Alves</a:t>
            </a:r>
            <a:r>
              <a:rPr lang="pl-PL" sz="1600" b="0" i="0" dirty="0">
                <a:solidFill>
                  <a:srgbClr val="000000"/>
                </a:solidFill>
                <a:effectLst/>
                <a:latin typeface="Calibri" panose="020F0502020204030204" pitchFamily="34" charset="0"/>
                <a:cs typeface="Calibri" panose="020F0502020204030204" pitchFamily="34" charset="0"/>
              </a:rPr>
              <a:t>, odszkodowanie za szkodę wynikającą z wypadku, który spowodował jej śmierć. </a:t>
            </a:r>
            <a:r>
              <a:rPr lang="pl-PL" sz="1600" b="1" i="1" dirty="0">
                <a:solidFill>
                  <a:srgbClr val="000000"/>
                </a:solidFill>
                <a:effectLst/>
                <a:latin typeface="Calibri" panose="020F0502020204030204" pitchFamily="34" charset="0"/>
                <a:cs typeface="Calibri" panose="020F0502020204030204" pitchFamily="34" charset="0"/>
              </a:rPr>
              <a:t>José </a:t>
            </a:r>
            <a:r>
              <a:rPr lang="pl-PL" sz="1600" b="1" i="1" dirty="0" err="1">
                <a:solidFill>
                  <a:srgbClr val="000000"/>
                </a:solidFill>
                <a:effectLst/>
                <a:latin typeface="Calibri" panose="020F0502020204030204" pitchFamily="34" charset="0"/>
                <a:cs typeface="Calibri" panose="020F0502020204030204" pitchFamily="34" charset="0"/>
              </a:rPr>
              <a:t>ManuelProença</a:t>
            </a:r>
            <a:r>
              <a:rPr lang="pl-PL" sz="1600" b="1" i="1" dirty="0">
                <a:solidFill>
                  <a:srgbClr val="000000"/>
                </a:solidFill>
                <a:effectLst/>
                <a:latin typeface="Calibri" panose="020F0502020204030204" pitchFamily="34" charset="0"/>
                <a:cs typeface="Calibri" panose="020F0502020204030204" pitchFamily="34" charset="0"/>
              </a:rPr>
              <a:t> Salvador wniósł ponadto do sądu powództwo w celu zasądzenia zadośćuczynienia za krzywdę wynikającą z wypadku solidarnie od małżonków </a:t>
            </a:r>
            <a:r>
              <a:rPr lang="pl-PL" sz="1600" b="1" i="1" dirty="0" err="1">
                <a:solidFill>
                  <a:srgbClr val="000000"/>
                </a:solidFill>
                <a:effectLst/>
                <a:latin typeface="Calibri" panose="020F0502020204030204" pitchFamily="34" charset="0"/>
                <a:cs typeface="Calibri" panose="020F0502020204030204" pitchFamily="34" charset="0"/>
              </a:rPr>
              <a:t>Rodrigues</a:t>
            </a:r>
            <a:r>
              <a:rPr lang="pl-PL" sz="1600" b="1" i="1" dirty="0">
                <a:solidFill>
                  <a:srgbClr val="000000"/>
                </a:solidFill>
                <a:effectLst/>
                <a:latin typeface="Calibri" panose="020F0502020204030204" pitchFamily="34" charset="0"/>
                <a:cs typeface="Calibri" panose="020F0502020204030204" pitchFamily="34" charset="0"/>
              </a:rPr>
              <a:t> de </a:t>
            </a:r>
            <a:r>
              <a:rPr lang="pl-PL" sz="1600" b="1" i="1" dirty="0" err="1">
                <a:solidFill>
                  <a:srgbClr val="000000"/>
                </a:solidFill>
                <a:effectLst/>
                <a:latin typeface="Calibri" panose="020F0502020204030204" pitchFamily="34" charset="0"/>
                <a:cs typeface="Calibri" panose="020F0502020204030204" pitchFamily="34" charset="0"/>
              </a:rPr>
              <a:t>Andrade</a:t>
            </a:r>
            <a:r>
              <a:rPr lang="pl-PL" sz="1600" b="1" i="1" dirty="0">
                <a:solidFill>
                  <a:srgbClr val="000000"/>
                </a:solidFill>
                <a:effectLst/>
                <a:latin typeface="Calibri" panose="020F0502020204030204" pitchFamily="34" charset="0"/>
                <a:cs typeface="Calibri" panose="020F0502020204030204" pitchFamily="34" charset="0"/>
              </a:rPr>
              <a:t>, J. Oliveiry </a:t>
            </a:r>
            <a:r>
              <a:rPr lang="pl-PL" sz="1600" b="1" i="1" dirty="0" err="1">
                <a:solidFill>
                  <a:srgbClr val="000000"/>
                </a:solidFill>
                <a:effectLst/>
                <a:latin typeface="Calibri" panose="020F0502020204030204" pitchFamily="34" charset="0"/>
                <a:cs typeface="Calibri" panose="020F0502020204030204" pitchFamily="34" charset="0"/>
              </a:rPr>
              <a:t>Pinty</a:t>
            </a:r>
            <a:r>
              <a:rPr lang="pl-PL" sz="1600" b="1" i="1" dirty="0">
                <a:solidFill>
                  <a:srgbClr val="000000"/>
                </a:solidFill>
                <a:effectLst/>
                <a:latin typeface="Calibri" panose="020F0502020204030204" pitchFamily="34" charset="0"/>
                <a:cs typeface="Calibri" panose="020F0502020204030204" pitchFamily="34" charset="0"/>
              </a:rPr>
              <a:t> i N. </a:t>
            </a:r>
            <a:r>
              <a:rPr lang="pl-PL" sz="1600" b="1" i="1" dirty="0" err="1">
                <a:solidFill>
                  <a:srgbClr val="000000"/>
                </a:solidFill>
                <a:effectLst/>
                <a:latin typeface="Calibri" panose="020F0502020204030204" pitchFamily="34" charset="0"/>
                <a:cs typeface="Calibri" panose="020F0502020204030204" pitchFamily="34" charset="0"/>
              </a:rPr>
              <a:t>Morais</a:t>
            </a:r>
            <a:r>
              <a:rPr lang="pl-PL" sz="1600" b="1" i="1" dirty="0">
                <a:solidFill>
                  <a:srgbClr val="000000"/>
                </a:solidFill>
                <a:effectLst/>
                <a:latin typeface="Calibri" panose="020F0502020204030204" pitchFamily="34" charset="0"/>
                <a:cs typeface="Calibri" panose="020F0502020204030204" pitchFamily="34" charset="0"/>
              </a:rPr>
              <a:t> da </a:t>
            </a:r>
            <a:r>
              <a:rPr lang="pl-PL" sz="1600" b="1" i="1" dirty="0" err="1">
                <a:solidFill>
                  <a:srgbClr val="000000"/>
                </a:solidFill>
                <a:effectLst/>
                <a:latin typeface="Calibri" panose="020F0502020204030204" pitchFamily="34" charset="0"/>
                <a:cs typeface="Calibri" panose="020F0502020204030204" pitchFamily="34" charset="0"/>
              </a:rPr>
              <a:t>Silvy</a:t>
            </a:r>
            <a:r>
              <a:rPr lang="pl-PL" sz="1600" b="1" i="1" dirty="0">
                <a:solidFill>
                  <a:srgbClr val="000000"/>
                </a:solidFill>
                <a:effectLst/>
                <a:latin typeface="Calibri" panose="020F0502020204030204" pitchFamily="34" charset="0"/>
                <a:cs typeface="Calibri" panose="020F0502020204030204" pitchFamily="34" charset="0"/>
              </a:rPr>
              <a:t> </a:t>
            </a:r>
            <a:r>
              <a:rPr lang="pl-PL" sz="1600" b="1" i="1" dirty="0" err="1">
                <a:solidFill>
                  <a:srgbClr val="000000"/>
                </a:solidFill>
                <a:effectLst/>
                <a:latin typeface="Calibri" panose="020F0502020204030204" pitchFamily="34" charset="0"/>
                <a:cs typeface="Calibri" panose="020F0502020204030204" pitchFamily="34" charset="0"/>
              </a:rPr>
              <a:t>Pinto</a:t>
            </a:r>
            <a:r>
              <a:rPr lang="pl-PL" sz="1600" b="1" i="1" dirty="0">
                <a:solidFill>
                  <a:srgbClr val="000000"/>
                </a:solidFill>
                <a:effectLst/>
                <a:latin typeface="Calibri" panose="020F0502020204030204" pitchFamily="34" charset="0"/>
                <a:cs typeface="Calibri" panose="020F0502020204030204" pitchFamily="34" charset="0"/>
              </a:rPr>
              <a:t> lub w przypadku uznania, że to towarzystwo ubezpieczeniowe było zobowiązane do pokrycia takiej szkody, od CA </a:t>
            </a:r>
            <a:r>
              <a:rPr lang="pl-PL" sz="1600" b="1" i="1" dirty="0" err="1">
                <a:solidFill>
                  <a:srgbClr val="000000"/>
                </a:solidFill>
                <a:effectLst/>
                <a:latin typeface="Calibri" panose="020F0502020204030204" pitchFamily="34" charset="0"/>
                <a:cs typeface="Calibri" panose="020F0502020204030204" pitchFamily="34" charset="0"/>
              </a:rPr>
              <a:t>Seguros</a:t>
            </a:r>
            <a:endParaRPr lang="pl-PL" sz="1600" b="1" i="1" dirty="0">
              <a:solidFill>
                <a:srgbClr val="000000"/>
              </a:solidFill>
              <a:effectLst/>
              <a:latin typeface="Calibri" panose="020F0502020204030204" pitchFamily="34" charset="0"/>
              <a:cs typeface="Calibri" panose="020F0502020204030204" pitchFamily="34" charset="0"/>
            </a:endParaRPr>
          </a:p>
        </p:txBody>
      </p:sp>
      <p:sp>
        <p:nvSpPr>
          <p:cNvPr id="10" name="Text Placeholder 9"/>
          <p:cNvSpPr>
            <a:spLocks noGrp="1"/>
          </p:cNvSpPr>
          <p:nvPr>
            <p:ph type="body" sz="quarter" idx="25"/>
          </p:nvPr>
        </p:nvSpPr>
        <p:spPr>
          <a:xfrm>
            <a:off x="113774" y="150846"/>
            <a:ext cx="8544452" cy="620679"/>
          </a:xfrm>
        </p:spPr>
        <p:txBody>
          <a:bodyPr>
            <a:normAutofit fontScale="85000" lnSpcReduction="10000"/>
          </a:bodyPr>
          <a:lstStyle/>
          <a:p>
            <a:r>
              <a:rPr lang="en-US" dirty="0" err="1">
                <a:solidFill>
                  <a:srgbClr val="FFFF00"/>
                </a:solidFill>
              </a:rPr>
              <a:t>Sprawa</a:t>
            </a:r>
            <a:r>
              <a:rPr lang="en-US" dirty="0">
                <a:solidFill>
                  <a:srgbClr val="FFFF00"/>
                </a:solidFill>
              </a:rPr>
              <a:t> C-514/16 </a:t>
            </a:r>
            <a:r>
              <a:rPr lang="en-US" i="1" dirty="0">
                <a:solidFill>
                  <a:srgbClr val="FFFF00"/>
                </a:solidFill>
              </a:rPr>
              <a:t>(Rodrigues de Andrade) </a:t>
            </a:r>
            <a:r>
              <a:rPr lang="en-US" dirty="0">
                <a:solidFill>
                  <a:srgbClr val="FFFF00"/>
                </a:solidFill>
              </a:rPr>
              <a:t>[</a:t>
            </a:r>
            <a:r>
              <a:rPr lang="en-US" dirty="0" err="1">
                <a:solidFill>
                  <a:srgbClr val="FFFF00"/>
                </a:solidFill>
              </a:rPr>
              <a:t>Portugalia</a:t>
            </a:r>
            <a:r>
              <a:rPr lang="en-US" dirty="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773192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662242-39A6-E962-0CEB-E4ACDD399FA5}"/>
            </a:ext>
          </a:extLst>
        </p:cNvPr>
        <p:cNvGrpSpPr/>
        <p:nvPr/>
      </p:nvGrpSpPr>
      <p:grpSpPr>
        <a:xfrm>
          <a:off x="0" y="0"/>
          <a:ext cx="0" cy="0"/>
          <a:chOff x="0" y="0"/>
          <a:chExt cx="0" cy="0"/>
        </a:xfrm>
      </p:grpSpPr>
      <p:sp>
        <p:nvSpPr>
          <p:cNvPr id="9" name="Text Placeholder 8">
            <a:extLst>
              <a:ext uri="{FF2B5EF4-FFF2-40B4-BE49-F238E27FC236}">
                <a16:creationId xmlns:a16="http://schemas.microsoft.com/office/drawing/2014/main" id="{58C015E6-6765-405D-CF93-BE306072BD32}"/>
              </a:ext>
            </a:extLst>
          </p:cNvPr>
          <p:cNvSpPr>
            <a:spLocks noGrp="1"/>
          </p:cNvSpPr>
          <p:nvPr>
            <p:ph type="body" sz="quarter" idx="24"/>
          </p:nvPr>
        </p:nvSpPr>
        <p:spPr>
          <a:xfrm>
            <a:off x="0" y="1094282"/>
            <a:ext cx="12192000" cy="5763718"/>
          </a:xfrm>
        </p:spPr>
        <p:txBody>
          <a:bodyPr>
            <a:noAutofit/>
          </a:bodyPr>
          <a:lstStyle/>
          <a:p>
            <a:pPr marL="360045" indent="-342265" algn="just">
              <a:lnSpc>
                <a:spcPct val="10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Sąd pierwszej instancji uwzględnił częściowo pozew J. </a:t>
            </a:r>
            <a:r>
              <a:rPr lang="pl-PL" sz="1800" b="0" i="0" dirty="0" err="1">
                <a:solidFill>
                  <a:srgbClr val="000000"/>
                </a:solidFill>
                <a:effectLst/>
                <a:latin typeface="Calibri" panose="020F0502020204030204" pitchFamily="34" charset="0"/>
                <a:cs typeface="Calibri" panose="020F0502020204030204" pitchFamily="34" charset="0"/>
              </a:rPr>
              <a:t>Proençy</a:t>
            </a:r>
            <a:r>
              <a:rPr lang="pl-PL" sz="1800" b="0" i="0" dirty="0">
                <a:solidFill>
                  <a:srgbClr val="000000"/>
                </a:solidFill>
                <a:effectLst/>
                <a:latin typeface="Calibri" panose="020F0502020204030204" pitchFamily="34" charset="0"/>
                <a:cs typeface="Calibri" panose="020F0502020204030204" pitchFamily="34" charset="0"/>
              </a:rPr>
              <a:t> </a:t>
            </a:r>
            <a:r>
              <a:rPr lang="pl-PL" sz="1800" b="0" i="0" dirty="0" err="1">
                <a:solidFill>
                  <a:srgbClr val="000000"/>
                </a:solidFill>
                <a:effectLst/>
                <a:latin typeface="Calibri" panose="020F0502020204030204" pitchFamily="34" charset="0"/>
                <a:cs typeface="Calibri" panose="020F0502020204030204" pitchFamily="34" charset="0"/>
              </a:rPr>
              <a:t>Salvadora</a:t>
            </a:r>
            <a:r>
              <a:rPr lang="pl-PL" sz="1800" b="0" i="0" dirty="0">
                <a:solidFill>
                  <a:srgbClr val="000000"/>
                </a:solidFill>
                <a:effectLst/>
                <a:latin typeface="Calibri" panose="020F0502020204030204" pitchFamily="34" charset="0"/>
                <a:cs typeface="Calibri" panose="020F0502020204030204" pitchFamily="34" charset="0"/>
              </a:rPr>
              <a:t>. Zasądził on solidarnie od małżonków </a:t>
            </a:r>
            <a:r>
              <a:rPr lang="pl-PL" sz="1800" b="0" i="0" dirty="0" err="1">
                <a:solidFill>
                  <a:srgbClr val="000000"/>
                </a:solidFill>
                <a:effectLst/>
                <a:latin typeface="Calibri" panose="020F0502020204030204" pitchFamily="34" charset="0"/>
                <a:cs typeface="Calibri" panose="020F0502020204030204" pitchFamily="34" charset="0"/>
              </a:rPr>
              <a:t>Rodrigues</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Andrade</a:t>
            </a:r>
            <a:r>
              <a:rPr lang="pl-PL" sz="1800" b="0" i="0" dirty="0">
                <a:solidFill>
                  <a:srgbClr val="000000"/>
                </a:solidFill>
                <a:effectLst/>
                <a:latin typeface="Calibri" panose="020F0502020204030204" pitchFamily="34" charset="0"/>
                <a:cs typeface="Calibri" panose="020F0502020204030204" pitchFamily="34" charset="0"/>
              </a:rPr>
              <a:t> część żądanych kwot, ale odrzucił żądania podniesione wobec N. </a:t>
            </a:r>
            <a:r>
              <a:rPr lang="pl-PL" sz="1800" b="0" i="0" dirty="0" err="1">
                <a:solidFill>
                  <a:srgbClr val="000000"/>
                </a:solidFill>
                <a:effectLst/>
                <a:latin typeface="Calibri" panose="020F0502020204030204" pitchFamily="34" charset="0"/>
                <a:cs typeface="Calibri" panose="020F0502020204030204" pitchFamily="34" charset="0"/>
              </a:rPr>
              <a:t>Morais</a:t>
            </a:r>
            <a:r>
              <a:rPr lang="pl-PL" sz="1800" b="0" i="0" dirty="0">
                <a:solidFill>
                  <a:srgbClr val="000000"/>
                </a:solidFill>
                <a:effectLst/>
                <a:latin typeface="Calibri" panose="020F0502020204030204" pitchFamily="34" charset="0"/>
                <a:cs typeface="Calibri" panose="020F0502020204030204" pitchFamily="34" charset="0"/>
              </a:rPr>
              <a:t> da </a:t>
            </a:r>
            <a:r>
              <a:rPr lang="pl-PL" sz="1800" b="0" i="0" dirty="0" err="1">
                <a:solidFill>
                  <a:srgbClr val="000000"/>
                </a:solidFill>
                <a:effectLst/>
                <a:latin typeface="Calibri" panose="020F0502020204030204" pitchFamily="34" charset="0"/>
                <a:cs typeface="Calibri" panose="020F0502020204030204" pitchFamily="34" charset="0"/>
              </a:rPr>
              <a:t>Silvy</a:t>
            </a:r>
            <a:r>
              <a:rPr lang="pl-PL" sz="1800" b="0" i="0" dirty="0">
                <a:solidFill>
                  <a:srgbClr val="000000"/>
                </a:solidFill>
                <a:effectLst/>
                <a:latin typeface="Calibri" panose="020F0502020204030204" pitchFamily="34" charset="0"/>
                <a:cs typeface="Calibri" panose="020F0502020204030204" pitchFamily="34" charset="0"/>
              </a:rPr>
              <a:t> </a:t>
            </a:r>
            <a:r>
              <a:rPr lang="pl-PL" sz="1800" b="0" i="0" dirty="0" err="1">
                <a:solidFill>
                  <a:srgbClr val="000000"/>
                </a:solidFill>
                <a:effectLst/>
                <a:latin typeface="Calibri" panose="020F0502020204030204" pitchFamily="34" charset="0"/>
                <a:cs typeface="Calibri" panose="020F0502020204030204" pitchFamily="34" charset="0"/>
              </a:rPr>
              <a:t>Pinto</a:t>
            </a:r>
            <a:r>
              <a:rPr lang="pl-PL" sz="1800" b="0" i="0" dirty="0">
                <a:solidFill>
                  <a:srgbClr val="000000"/>
                </a:solidFill>
                <a:effectLst/>
                <a:latin typeface="Calibri" panose="020F0502020204030204" pitchFamily="34" charset="0"/>
                <a:cs typeface="Calibri" panose="020F0502020204030204" pitchFamily="34" charset="0"/>
              </a:rPr>
              <a:t>, a także CA </a:t>
            </a:r>
            <a:r>
              <a:rPr lang="pl-PL" sz="1800" b="0" i="0" dirty="0" err="1">
                <a:solidFill>
                  <a:srgbClr val="000000"/>
                </a:solidFill>
                <a:effectLst/>
                <a:latin typeface="Calibri" panose="020F0502020204030204" pitchFamily="34" charset="0"/>
                <a:cs typeface="Calibri" panose="020F0502020204030204" pitchFamily="34" charset="0"/>
              </a:rPr>
              <a:t>Seguros</a:t>
            </a:r>
            <a:r>
              <a:rPr lang="pl-PL" sz="1800" b="0" i="0" dirty="0">
                <a:solidFill>
                  <a:srgbClr val="000000"/>
                </a:solidFill>
                <a:effectLst/>
                <a:latin typeface="Calibri" panose="020F0502020204030204" pitchFamily="34" charset="0"/>
                <a:cs typeface="Calibri" panose="020F0502020204030204" pitchFamily="34" charset="0"/>
              </a:rPr>
              <a:t>, z uwagi na to, że odnośny ciągnik nie uczestniczył w wypadku drogowym objętym ubezpieczeniem w zakresie odpowiedzialności cywilnej za szkody powstałe w związku z ruchem pojazdów mechanicznych (zwanym dalej „obowiązkowym ubezpieczeniem”), ponieważ wypadek ten nie miał miejsca w ramach używania odnośnego ciągnika jako środka transportu.</a:t>
            </a:r>
          </a:p>
          <a:p>
            <a:pPr marL="360045" indent="-342265" algn="just">
              <a:lnSpc>
                <a:spcPct val="10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 Małżonkowie </a:t>
            </a:r>
            <a:r>
              <a:rPr lang="pl-PL" sz="1800" b="0" i="0" dirty="0" err="1">
                <a:solidFill>
                  <a:srgbClr val="000000"/>
                </a:solidFill>
                <a:effectLst/>
                <a:latin typeface="Calibri" panose="020F0502020204030204" pitchFamily="34" charset="0"/>
                <a:cs typeface="Calibri" panose="020F0502020204030204" pitchFamily="34" charset="0"/>
              </a:rPr>
              <a:t>Rodrigues</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Andrade</a:t>
            </a:r>
            <a:r>
              <a:rPr lang="pl-PL" sz="1800" b="0" i="0" dirty="0">
                <a:solidFill>
                  <a:srgbClr val="000000"/>
                </a:solidFill>
                <a:effectLst/>
                <a:latin typeface="Calibri" panose="020F0502020204030204" pitchFamily="34" charset="0"/>
                <a:cs typeface="Calibri" panose="020F0502020204030204" pitchFamily="34" charset="0"/>
              </a:rPr>
              <a:t> wnieśli od tego wyroku odwołanie do sądu odsyłającego, </a:t>
            </a:r>
            <a:r>
              <a:rPr lang="pl-PL" sz="1800" b="0" i="0" dirty="0" err="1">
                <a:solidFill>
                  <a:srgbClr val="000000"/>
                </a:solidFill>
                <a:effectLst/>
                <a:latin typeface="Calibri" panose="020F0502020204030204" pitchFamily="34" charset="0"/>
                <a:cs typeface="Calibri" panose="020F0502020204030204" pitchFamily="34" charset="0"/>
              </a:rPr>
              <a:t>Tribunal</a:t>
            </a:r>
            <a:r>
              <a:rPr lang="pl-PL" sz="1800" b="0" i="0" dirty="0">
                <a:solidFill>
                  <a:srgbClr val="000000"/>
                </a:solidFill>
                <a:effectLst/>
                <a:latin typeface="Calibri" panose="020F0502020204030204" pitchFamily="34" charset="0"/>
                <a:cs typeface="Calibri" panose="020F0502020204030204" pitchFamily="34" charset="0"/>
              </a:rPr>
              <a:t> da </a:t>
            </a:r>
            <a:r>
              <a:rPr lang="pl-PL" sz="1800" b="0" i="0" dirty="0" err="1">
                <a:solidFill>
                  <a:srgbClr val="000000"/>
                </a:solidFill>
                <a:effectLst/>
                <a:latin typeface="Calibri" panose="020F0502020204030204" pitchFamily="34" charset="0"/>
                <a:cs typeface="Calibri" panose="020F0502020204030204" pitchFamily="34" charset="0"/>
              </a:rPr>
              <a:t>Relação</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Guimarães</a:t>
            </a:r>
            <a:r>
              <a:rPr lang="pl-PL" sz="1800" b="0" i="0" dirty="0">
                <a:solidFill>
                  <a:srgbClr val="000000"/>
                </a:solidFill>
                <a:effectLst/>
                <a:latin typeface="Calibri" panose="020F0502020204030204" pitchFamily="34" charset="0"/>
                <a:cs typeface="Calibri" panose="020F0502020204030204" pitchFamily="34" charset="0"/>
              </a:rPr>
              <a:t> (sądu apelacyjnego w </a:t>
            </a:r>
            <a:r>
              <a:rPr lang="pl-PL" sz="1800" b="0" i="0" dirty="0" err="1">
                <a:solidFill>
                  <a:srgbClr val="000000"/>
                </a:solidFill>
                <a:effectLst/>
                <a:latin typeface="Calibri" panose="020F0502020204030204" pitchFamily="34" charset="0"/>
                <a:cs typeface="Calibri" panose="020F0502020204030204" pitchFamily="34" charset="0"/>
              </a:rPr>
              <a:t>Guimarães</a:t>
            </a:r>
            <a:r>
              <a:rPr lang="pl-PL" sz="1800" b="0" i="0" dirty="0">
                <a:solidFill>
                  <a:srgbClr val="000000"/>
                </a:solidFill>
                <a:effectLst/>
                <a:latin typeface="Calibri" panose="020F0502020204030204" pitchFamily="34" charset="0"/>
                <a:cs typeface="Calibri" panose="020F0502020204030204" pitchFamily="34" charset="0"/>
              </a:rPr>
              <a:t>, Portugalia), podnosząc, że wypadek, którego ofiarą była M. </a:t>
            </a:r>
            <a:r>
              <a:rPr lang="pl-PL" sz="1800" b="0" i="0" dirty="0" err="1">
                <a:solidFill>
                  <a:srgbClr val="000000"/>
                </a:solidFill>
                <a:effectLst/>
                <a:latin typeface="Calibri" panose="020F0502020204030204" pitchFamily="34" charset="0"/>
                <a:cs typeface="Calibri" panose="020F0502020204030204" pitchFamily="34" charset="0"/>
              </a:rPr>
              <a:t>Alves</a:t>
            </a:r>
            <a:r>
              <a:rPr lang="pl-PL" sz="1800" b="0" i="0" dirty="0">
                <a:solidFill>
                  <a:srgbClr val="000000"/>
                </a:solidFill>
                <a:effectLst/>
                <a:latin typeface="Calibri" panose="020F0502020204030204" pitchFamily="34" charset="0"/>
                <a:cs typeface="Calibri" panose="020F0502020204030204" pitchFamily="34" charset="0"/>
              </a:rPr>
              <a:t>, nastąpił w ramach działania odnośnego ciągnika w trakcie wykonywania prac rolnych, co oznacza, że powinien być objęty umową ubezpieczenia zawartą przez N. </a:t>
            </a:r>
            <a:r>
              <a:rPr lang="pl-PL" sz="1800" b="0" i="0" dirty="0" err="1">
                <a:solidFill>
                  <a:srgbClr val="000000"/>
                </a:solidFill>
                <a:effectLst/>
                <a:latin typeface="Calibri" panose="020F0502020204030204" pitchFamily="34" charset="0"/>
                <a:cs typeface="Calibri" panose="020F0502020204030204" pitchFamily="34" charset="0"/>
              </a:rPr>
              <a:t>Morais</a:t>
            </a:r>
            <a:r>
              <a:rPr lang="pl-PL" sz="1800" b="0" i="0" dirty="0">
                <a:solidFill>
                  <a:srgbClr val="000000"/>
                </a:solidFill>
                <a:effectLst/>
                <a:latin typeface="Calibri" panose="020F0502020204030204" pitchFamily="34" charset="0"/>
                <a:cs typeface="Calibri" panose="020F0502020204030204" pitchFamily="34" charset="0"/>
              </a:rPr>
              <a:t> da </a:t>
            </a:r>
            <a:r>
              <a:rPr lang="pl-PL" sz="1800" b="0" i="0" dirty="0" err="1">
                <a:solidFill>
                  <a:srgbClr val="000000"/>
                </a:solidFill>
                <a:effectLst/>
                <a:latin typeface="Calibri" panose="020F0502020204030204" pitchFamily="34" charset="0"/>
                <a:cs typeface="Calibri" panose="020F0502020204030204" pitchFamily="34" charset="0"/>
              </a:rPr>
              <a:t>Silvę</a:t>
            </a:r>
            <a:r>
              <a:rPr lang="pl-PL" sz="1800" b="0" i="0" dirty="0">
                <a:solidFill>
                  <a:srgbClr val="000000"/>
                </a:solidFill>
                <a:effectLst/>
                <a:latin typeface="Calibri" panose="020F0502020204030204" pitchFamily="34" charset="0"/>
                <a:cs typeface="Calibri" panose="020F0502020204030204" pitchFamily="34" charset="0"/>
              </a:rPr>
              <a:t> </a:t>
            </a:r>
            <a:r>
              <a:rPr lang="pl-PL" sz="1800" b="0" i="0" dirty="0" err="1">
                <a:solidFill>
                  <a:srgbClr val="000000"/>
                </a:solidFill>
                <a:effectLst/>
                <a:latin typeface="Calibri" panose="020F0502020204030204" pitchFamily="34" charset="0"/>
                <a:cs typeface="Calibri" panose="020F0502020204030204" pitchFamily="34" charset="0"/>
              </a:rPr>
              <a:t>Pinto</a:t>
            </a:r>
            <a:r>
              <a:rPr lang="pl-PL" sz="1800" b="0" i="0" dirty="0">
                <a:solidFill>
                  <a:srgbClr val="000000"/>
                </a:solidFill>
                <a:effectLst/>
                <a:latin typeface="Calibri" panose="020F0502020204030204" pitchFamily="34" charset="0"/>
                <a:cs typeface="Calibri" panose="020F0502020204030204" pitchFamily="34" charset="0"/>
              </a:rPr>
              <a:t>, niezależnie od kwestii, czy maszyna ta była nieruchoma, zaparkowana, czy też w ruchu na drodze gruntowej w gospodarstwie rolnym małżonków </a:t>
            </a:r>
            <a:r>
              <a:rPr lang="pl-PL" sz="1800" b="0" i="0" dirty="0" err="1">
                <a:solidFill>
                  <a:srgbClr val="000000"/>
                </a:solidFill>
                <a:effectLst/>
                <a:latin typeface="Calibri" panose="020F0502020204030204" pitchFamily="34" charset="0"/>
                <a:cs typeface="Calibri" panose="020F0502020204030204" pitchFamily="34" charset="0"/>
              </a:rPr>
              <a:t>Rodrigues</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Andrade</a:t>
            </a:r>
            <a:r>
              <a:rPr lang="pl-PL" sz="1800" b="0" i="0" dirty="0">
                <a:solidFill>
                  <a:srgbClr val="000000"/>
                </a:solidFill>
                <a:effectLst/>
                <a:latin typeface="Calibri" panose="020F0502020204030204" pitchFamily="34" charset="0"/>
                <a:cs typeface="Calibri" panose="020F0502020204030204" pitchFamily="34" charset="0"/>
              </a:rPr>
              <a:t>.</a:t>
            </a:r>
          </a:p>
          <a:p>
            <a:pPr marL="360045" indent="-342265" algn="just">
              <a:lnSpc>
                <a:spcPct val="10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Jorge Oliveira </a:t>
            </a:r>
            <a:r>
              <a:rPr lang="pl-PL" sz="1800" b="0" i="0" dirty="0" err="1">
                <a:solidFill>
                  <a:srgbClr val="000000"/>
                </a:solidFill>
                <a:effectLst/>
                <a:latin typeface="Calibri" panose="020F0502020204030204" pitchFamily="34" charset="0"/>
                <a:cs typeface="Calibri" panose="020F0502020204030204" pitchFamily="34" charset="0"/>
              </a:rPr>
              <a:t>Pinto</a:t>
            </a:r>
            <a:r>
              <a:rPr lang="pl-PL" sz="1800" b="0" i="0" dirty="0">
                <a:solidFill>
                  <a:srgbClr val="000000"/>
                </a:solidFill>
                <a:effectLst/>
                <a:latin typeface="Calibri" panose="020F0502020204030204" pitchFamily="34" charset="0"/>
                <a:cs typeface="Calibri" panose="020F0502020204030204" pitchFamily="34" charset="0"/>
              </a:rPr>
              <a:t>, który również wniósł odwołanie od rzeczonego wyroku, podniósł w szczególności, że umowa ubezpieczenia zawarta z CA </a:t>
            </a:r>
            <a:r>
              <a:rPr lang="pl-PL" sz="1800" b="0" i="0" dirty="0" err="1">
                <a:solidFill>
                  <a:srgbClr val="000000"/>
                </a:solidFill>
                <a:effectLst/>
                <a:latin typeface="Calibri" panose="020F0502020204030204" pitchFamily="34" charset="0"/>
                <a:cs typeface="Calibri" panose="020F0502020204030204" pitchFamily="34" charset="0"/>
              </a:rPr>
              <a:t>Seguros</a:t>
            </a:r>
            <a:r>
              <a:rPr lang="pl-PL" sz="1800" b="0" i="0" dirty="0">
                <a:solidFill>
                  <a:srgbClr val="000000"/>
                </a:solidFill>
                <a:effectLst/>
                <a:latin typeface="Calibri" panose="020F0502020204030204" pitchFamily="34" charset="0"/>
                <a:cs typeface="Calibri" panose="020F0502020204030204" pitchFamily="34" charset="0"/>
              </a:rPr>
              <a:t> obejmuje odpowiedzialność cywilną za szkody spowodowane przez narzędzia połączone z ubezpieczonym pojazdem i powstałe w związku z pracą tego pojazdu.</a:t>
            </a:r>
          </a:p>
          <a:p>
            <a:pPr marL="360045" indent="-342265" algn="just">
              <a:lnSpc>
                <a:spcPct val="100000"/>
              </a:lnSpc>
              <a:spcAft>
                <a:spcPts val="1200"/>
              </a:spcAft>
              <a:buFont typeface="Arial" panose="020B0604020202020204" pitchFamily="34" charset="0"/>
              <a:buChar char="•"/>
            </a:pPr>
            <a:r>
              <a:rPr lang="pl-PL" sz="1800" b="0" i="0" dirty="0">
                <a:solidFill>
                  <a:srgbClr val="000000"/>
                </a:solidFill>
                <a:effectLst/>
                <a:latin typeface="Calibri" panose="020F0502020204030204" pitchFamily="34" charset="0"/>
                <a:cs typeface="Calibri" panose="020F0502020204030204" pitchFamily="34" charset="0"/>
              </a:rPr>
              <a:t>  Sąd odsyłający zauważył, że wyrok wydany w pierwszej instancji jest zgodny z orzecznictwem Supremo </a:t>
            </a:r>
            <a:r>
              <a:rPr lang="pl-PL" sz="1800" b="0" i="0" dirty="0" err="1">
                <a:solidFill>
                  <a:srgbClr val="000000"/>
                </a:solidFill>
                <a:effectLst/>
                <a:latin typeface="Calibri" panose="020F0502020204030204" pitchFamily="34" charset="0"/>
                <a:cs typeface="Calibri" panose="020F0502020204030204" pitchFamily="34" charset="0"/>
              </a:rPr>
              <a:t>Tribunal</a:t>
            </a:r>
            <a:r>
              <a:rPr lang="pl-PL" sz="1800" b="0" i="0" dirty="0">
                <a:solidFill>
                  <a:srgbClr val="000000"/>
                </a:solidFill>
                <a:effectLst/>
                <a:latin typeface="Calibri" panose="020F0502020204030204" pitchFamily="34" charset="0"/>
                <a:cs typeface="Calibri" panose="020F0502020204030204" pitchFamily="34" charset="0"/>
              </a:rPr>
              <a:t> de </a:t>
            </a:r>
            <a:r>
              <a:rPr lang="pl-PL" sz="1800" b="0" i="0" dirty="0" err="1">
                <a:solidFill>
                  <a:srgbClr val="000000"/>
                </a:solidFill>
                <a:effectLst/>
                <a:latin typeface="Calibri" panose="020F0502020204030204" pitchFamily="34" charset="0"/>
                <a:cs typeface="Calibri" panose="020F0502020204030204" pitchFamily="34" charset="0"/>
              </a:rPr>
              <a:t>Justiça</a:t>
            </a:r>
            <a:r>
              <a:rPr lang="pl-PL" sz="1800" b="0" i="0" dirty="0">
                <a:solidFill>
                  <a:srgbClr val="000000"/>
                </a:solidFill>
                <a:effectLst/>
                <a:latin typeface="Calibri" panose="020F0502020204030204" pitchFamily="34" charset="0"/>
                <a:cs typeface="Calibri" panose="020F0502020204030204" pitchFamily="34" charset="0"/>
              </a:rPr>
              <a:t> (sądu najwyższego, Portugalia) zgodnie z którym w celu uznania zdarzenia za „wypadek drogowy” pojazd wyrządzający szkodę musi być w ruchu w chwili jej wystąpienia, a szkody poniesione przez osoby trzecie powinny być wynikiem tego ruchu.</a:t>
            </a:r>
          </a:p>
        </p:txBody>
      </p:sp>
      <p:sp>
        <p:nvSpPr>
          <p:cNvPr id="10" name="Text Placeholder 9">
            <a:extLst>
              <a:ext uri="{FF2B5EF4-FFF2-40B4-BE49-F238E27FC236}">
                <a16:creationId xmlns:a16="http://schemas.microsoft.com/office/drawing/2014/main" id="{1256C0F0-2691-F2A3-97E2-1D75282BEB93}"/>
              </a:ext>
            </a:extLst>
          </p:cNvPr>
          <p:cNvSpPr>
            <a:spLocks noGrp="1"/>
          </p:cNvSpPr>
          <p:nvPr>
            <p:ph type="body" sz="quarter" idx="25"/>
          </p:nvPr>
        </p:nvSpPr>
        <p:spPr>
          <a:xfrm>
            <a:off x="113774" y="150846"/>
            <a:ext cx="8544452" cy="620679"/>
          </a:xfrm>
        </p:spPr>
        <p:txBody>
          <a:bodyPr>
            <a:normAutofit fontScale="85000" lnSpcReduction="10000"/>
          </a:bodyPr>
          <a:lstStyle/>
          <a:p>
            <a:r>
              <a:rPr lang="en-US" dirty="0" err="1">
                <a:solidFill>
                  <a:srgbClr val="FFFF00"/>
                </a:solidFill>
              </a:rPr>
              <a:t>Sprawa</a:t>
            </a:r>
            <a:r>
              <a:rPr lang="en-US" dirty="0">
                <a:solidFill>
                  <a:srgbClr val="FFFF00"/>
                </a:solidFill>
              </a:rPr>
              <a:t> C-514/16 </a:t>
            </a:r>
            <a:r>
              <a:rPr lang="en-US" i="1" dirty="0">
                <a:solidFill>
                  <a:srgbClr val="FFFF00"/>
                </a:solidFill>
              </a:rPr>
              <a:t>(Rodrigues de Andrade) </a:t>
            </a:r>
            <a:r>
              <a:rPr lang="en-US" dirty="0">
                <a:solidFill>
                  <a:srgbClr val="FFFF00"/>
                </a:solidFill>
              </a:rPr>
              <a:t>[</a:t>
            </a:r>
            <a:r>
              <a:rPr lang="en-US" dirty="0" err="1">
                <a:solidFill>
                  <a:srgbClr val="FFFF00"/>
                </a:solidFill>
              </a:rPr>
              <a:t>Portugalia</a:t>
            </a:r>
            <a:r>
              <a:rPr lang="en-US" dirty="0">
                <a:solidFill>
                  <a:srgbClr val="FFFF00"/>
                </a:solidFill>
              </a:rPr>
              <a:t>]</a:t>
            </a:r>
            <a:endParaRPr lang="en-US" i="1" dirty="0">
              <a:solidFill>
                <a:srgbClr val="FFFF00"/>
              </a:solidFill>
            </a:endParaRPr>
          </a:p>
        </p:txBody>
      </p:sp>
    </p:spTree>
    <p:extLst>
      <p:ext uri="{BB962C8B-B14F-4D97-AF65-F5344CB8AC3E}">
        <p14:creationId xmlns:p14="http://schemas.microsoft.com/office/powerpoint/2010/main" val="419759707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2408</TotalTime>
  <Words>5953</Words>
  <Application>Microsoft Macintosh PowerPoint</Application>
  <PresentationFormat>Panoramiczny</PresentationFormat>
  <Paragraphs>128</Paragraphs>
  <Slides>23</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23</vt:i4>
      </vt:variant>
    </vt:vector>
  </HeadingPairs>
  <TitlesOfParts>
    <vt:vector size="30" baseType="lpstr">
      <vt:lpstr>Arial</vt:lpstr>
      <vt:lpstr>Cabin</vt:lpstr>
      <vt:lpstr>Calibri</vt:lpstr>
      <vt:lpstr>Calibri Light</vt:lpstr>
      <vt:lpstr>Open Sans</vt:lpstr>
      <vt:lpstr>Wingdings</vt:lpstr>
      <vt:lpstr>Motyw pakietu Office</vt:lpstr>
      <vt:lpstr>Pojęcie ruchu pojazdu w orzecznictwie TSUE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     Wnioski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Monika Wałachowska</dc:creator>
  <cp:lastModifiedBy>Monika Wałachowska</cp:lastModifiedBy>
  <cp:revision>33</cp:revision>
  <dcterms:created xsi:type="dcterms:W3CDTF">2025-03-24T16:42:42Z</dcterms:created>
  <dcterms:modified xsi:type="dcterms:W3CDTF">2025-03-26T08:51:29Z</dcterms:modified>
</cp:coreProperties>
</file>