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7" r:id="rId2"/>
    <p:sldId id="265" r:id="rId3"/>
    <p:sldId id="263" r:id="rId4"/>
    <p:sldId id="261" r:id="rId5"/>
    <p:sldId id="258" r:id="rId6"/>
    <p:sldId id="260" r:id="rId7"/>
    <p:sldId id="264" r:id="rId8"/>
    <p:sldId id="268" r:id="rId9"/>
    <p:sldId id="262" r:id="rId10"/>
    <p:sldId id="267" r:id="rId11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A57DD4A-29C3-4599-95E2-FC9ED85F50B1}" v="37" dt="2025-03-26T13:41:02.19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3" autoAdjust="0"/>
    <p:restoredTop sz="94569" autoAdjust="0"/>
  </p:normalViewPr>
  <p:slideViewPr>
    <p:cSldViewPr>
      <p:cViewPr varScale="1">
        <p:scale>
          <a:sx n="78" d="100"/>
          <a:sy n="78" d="100"/>
        </p:scale>
        <p:origin x="1594" y="4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11298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artosz Kucharski" userId="65853743-7d6f-46eb-b0f1-e50af9929e46" providerId="ADAL" clId="{2A57DD4A-29C3-4599-95E2-FC9ED85F50B1}"/>
    <pc:docChg chg="undo custSel addSld delSld modSld sldOrd">
      <pc:chgData name="Bartosz Kucharski" userId="65853743-7d6f-46eb-b0f1-e50af9929e46" providerId="ADAL" clId="{2A57DD4A-29C3-4599-95E2-FC9ED85F50B1}" dt="2025-03-26T13:51:50.332" v="2546" actId="20577"/>
      <pc:docMkLst>
        <pc:docMk/>
      </pc:docMkLst>
      <pc:sldChg chg="modSp mod">
        <pc:chgData name="Bartosz Kucharski" userId="65853743-7d6f-46eb-b0f1-e50af9929e46" providerId="ADAL" clId="{2A57DD4A-29C3-4599-95E2-FC9ED85F50B1}" dt="2025-03-25T16:03:39.913" v="191" actId="20577"/>
        <pc:sldMkLst>
          <pc:docMk/>
          <pc:sldMk cId="3171993227" sldId="257"/>
        </pc:sldMkLst>
        <pc:spChg chg="mod">
          <ac:chgData name="Bartosz Kucharski" userId="65853743-7d6f-46eb-b0f1-e50af9929e46" providerId="ADAL" clId="{2A57DD4A-29C3-4599-95E2-FC9ED85F50B1}" dt="2025-03-25T16:03:39.913" v="191" actId="20577"/>
          <ac:spMkLst>
            <pc:docMk/>
            <pc:sldMk cId="3171993227" sldId="257"/>
            <ac:spMk id="3" creationId="{00000000-0000-0000-0000-000000000000}"/>
          </ac:spMkLst>
        </pc:spChg>
      </pc:sldChg>
      <pc:sldChg chg="modSp mod">
        <pc:chgData name="Bartosz Kucharski" userId="65853743-7d6f-46eb-b0f1-e50af9929e46" providerId="ADAL" clId="{2A57DD4A-29C3-4599-95E2-FC9ED85F50B1}" dt="2025-03-26T12:21:17.901" v="354" actId="20577"/>
        <pc:sldMkLst>
          <pc:docMk/>
          <pc:sldMk cId="0" sldId="258"/>
        </pc:sldMkLst>
        <pc:spChg chg="mod">
          <ac:chgData name="Bartosz Kucharski" userId="65853743-7d6f-46eb-b0f1-e50af9929e46" providerId="ADAL" clId="{2A57DD4A-29C3-4599-95E2-FC9ED85F50B1}" dt="2025-03-26T12:19:22.091" v="335" actId="20577"/>
          <ac:spMkLst>
            <pc:docMk/>
            <pc:sldMk cId="0" sldId="258"/>
            <ac:spMk id="2" creationId="{00000000-0000-0000-0000-000000000000}"/>
          </ac:spMkLst>
        </pc:spChg>
        <pc:spChg chg="mod">
          <ac:chgData name="Bartosz Kucharski" userId="65853743-7d6f-46eb-b0f1-e50af9929e46" providerId="ADAL" clId="{2A57DD4A-29C3-4599-95E2-FC9ED85F50B1}" dt="2025-03-26T12:21:17.901" v="354" actId="20577"/>
          <ac:spMkLst>
            <pc:docMk/>
            <pc:sldMk cId="0" sldId="258"/>
            <ac:spMk id="3" creationId="{00000000-0000-0000-0000-000000000000}"/>
          </ac:spMkLst>
        </pc:spChg>
      </pc:sldChg>
      <pc:sldChg chg="modSp mod">
        <pc:chgData name="Bartosz Kucharski" userId="65853743-7d6f-46eb-b0f1-e50af9929e46" providerId="ADAL" clId="{2A57DD4A-29C3-4599-95E2-FC9ED85F50B1}" dt="2025-03-26T12:20:00.875" v="352" actId="20577"/>
        <pc:sldMkLst>
          <pc:docMk/>
          <pc:sldMk cId="0" sldId="260"/>
        </pc:sldMkLst>
        <pc:spChg chg="mod">
          <ac:chgData name="Bartosz Kucharski" userId="65853743-7d6f-46eb-b0f1-e50af9929e46" providerId="ADAL" clId="{2A57DD4A-29C3-4599-95E2-FC9ED85F50B1}" dt="2025-03-26T12:20:00.875" v="352" actId="20577"/>
          <ac:spMkLst>
            <pc:docMk/>
            <pc:sldMk cId="0" sldId="260"/>
            <ac:spMk id="2" creationId="{00000000-0000-0000-0000-000000000000}"/>
          </ac:spMkLst>
        </pc:spChg>
      </pc:sldChg>
      <pc:sldChg chg="modSp mod">
        <pc:chgData name="Bartosz Kucharski" userId="65853743-7d6f-46eb-b0f1-e50af9929e46" providerId="ADAL" clId="{2A57DD4A-29C3-4599-95E2-FC9ED85F50B1}" dt="2025-03-26T11:51:15.057" v="288" actId="255"/>
        <pc:sldMkLst>
          <pc:docMk/>
          <pc:sldMk cId="1077977380" sldId="261"/>
        </pc:sldMkLst>
        <pc:spChg chg="mod">
          <ac:chgData name="Bartosz Kucharski" userId="65853743-7d6f-46eb-b0f1-e50af9929e46" providerId="ADAL" clId="{2A57DD4A-29C3-4599-95E2-FC9ED85F50B1}" dt="2025-03-26T11:51:15.057" v="288" actId="255"/>
          <ac:spMkLst>
            <pc:docMk/>
            <pc:sldMk cId="1077977380" sldId="261"/>
            <ac:spMk id="2" creationId="{00000000-0000-0000-0000-000000000000}"/>
          </ac:spMkLst>
        </pc:spChg>
      </pc:sldChg>
      <pc:sldChg chg="addSp modSp mod">
        <pc:chgData name="Bartosz Kucharski" userId="65853743-7d6f-46eb-b0f1-e50af9929e46" providerId="ADAL" clId="{2A57DD4A-29C3-4599-95E2-FC9ED85F50B1}" dt="2025-03-26T13:49:55.099" v="2543" actId="20577"/>
        <pc:sldMkLst>
          <pc:docMk/>
          <pc:sldMk cId="0" sldId="262"/>
        </pc:sldMkLst>
        <pc:spChg chg="mod">
          <ac:chgData name="Bartosz Kucharski" userId="65853743-7d6f-46eb-b0f1-e50af9929e46" providerId="ADAL" clId="{2A57DD4A-29C3-4599-95E2-FC9ED85F50B1}" dt="2025-03-26T13:49:55.099" v="2543" actId="20577"/>
          <ac:spMkLst>
            <pc:docMk/>
            <pc:sldMk cId="0" sldId="262"/>
            <ac:spMk id="3" creationId="{00000000-0000-0000-0000-000000000000}"/>
          </ac:spMkLst>
        </pc:spChg>
        <pc:spChg chg="add">
          <ac:chgData name="Bartosz Kucharski" userId="65853743-7d6f-46eb-b0f1-e50af9929e46" providerId="ADAL" clId="{2A57DD4A-29C3-4599-95E2-FC9ED85F50B1}" dt="2025-03-26T12:45:23.193" v="355"/>
          <ac:spMkLst>
            <pc:docMk/>
            <pc:sldMk cId="0" sldId="262"/>
            <ac:spMk id="4" creationId="{06A94501-427A-21A7-E75A-4B1C8CF4549B}"/>
          </ac:spMkLst>
        </pc:spChg>
      </pc:sldChg>
      <pc:sldChg chg="addSp delSp modSp mod modClrScheme chgLayout">
        <pc:chgData name="Bartosz Kucharski" userId="65853743-7d6f-46eb-b0f1-e50af9929e46" providerId="ADAL" clId="{2A57DD4A-29C3-4599-95E2-FC9ED85F50B1}" dt="2025-03-26T13:38:51.431" v="2364" actId="20577"/>
        <pc:sldMkLst>
          <pc:docMk/>
          <pc:sldMk cId="1259264959" sldId="263"/>
        </pc:sldMkLst>
        <pc:spChg chg="mod">
          <ac:chgData name="Bartosz Kucharski" userId="65853743-7d6f-46eb-b0f1-e50af9929e46" providerId="ADAL" clId="{2A57DD4A-29C3-4599-95E2-FC9ED85F50B1}" dt="2025-03-26T11:23:07.573" v="219" actId="26606"/>
          <ac:spMkLst>
            <pc:docMk/>
            <pc:sldMk cId="1259264959" sldId="263"/>
            <ac:spMk id="2" creationId="{AF3600AE-76B6-DE57-2709-80FFC5040ADE}"/>
          </ac:spMkLst>
        </pc:spChg>
        <pc:spChg chg="add del mod">
          <ac:chgData name="Bartosz Kucharski" userId="65853743-7d6f-46eb-b0f1-e50af9929e46" providerId="ADAL" clId="{2A57DD4A-29C3-4599-95E2-FC9ED85F50B1}" dt="2025-03-26T13:38:51.431" v="2364" actId="20577"/>
          <ac:spMkLst>
            <pc:docMk/>
            <pc:sldMk cId="1259264959" sldId="263"/>
            <ac:spMk id="3" creationId="{60A4E685-AFA1-0AE1-4F23-2BCC5DD49120}"/>
          </ac:spMkLst>
        </pc:spChg>
        <pc:spChg chg="add del mod">
          <ac:chgData name="Bartosz Kucharski" userId="65853743-7d6f-46eb-b0f1-e50af9929e46" providerId="ADAL" clId="{2A57DD4A-29C3-4599-95E2-FC9ED85F50B1}" dt="2025-03-26T11:23:07.573" v="219" actId="26606"/>
          <ac:spMkLst>
            <pc:docMk/>
            <pc:sldMk cId="1259264959" sldId="263"/>
            <ac:spMk id="9" creationId="{819CE5E0-151A-C37C-17AC-79B3B012586C}"/>
          </ac:spMkLst>
        </pc:spChg>
        <pc:graphicFrameChg chg="add del mod">
          <ac:chgData name="Bartosz Kucharski" userId="65853743-7d6f-46eb-b0f1-e50af9929e46" providerId="ADAL" clId="{2A57DD4A-29C3-4599-95E2-FC9ED85F50B1}" dt="2025-03-26T11:23:07.573" v="219" actId="26606"/>
          <ac:graphicFrameMkLst>
            <pc:docMk/>
            <pc:sldMk cId="1259264959" sldId="263"/>
            <ac:graphicFrameMk id="5" creationId="{1664FFA8-9C8B-0D58-00B5-F52C58D423B3}"/>
          </ac:graphicFrameMkLst>
        </pc:graphicFrameChg>
      </pc:sldChg>
      <pc:sldChg chg="modSp mod">
        <pc:chgData name="Bartosz Kucharski" userId="65853743-7d6f-46eb-b0f1-e50af9929e46" providerId="ADAL" clId="{2A57DD4A-29C3-4599-95E2-FC9ED85F50B1}" dt="2025-03-25T15:53:20.211" v="8" actId="20577"/>
        <pc:sldMkLst>
          <pc:docMk/>
          <pc:sldMk cId="2284606529" sldId="264"/>
        </pc:sldMkLst>
        <pc:spChg chg="mod">
          <ac:chgData name="Bartosz Kucharski" userId="65853743-7d6f-46eb-b0f1-e50af9929e46" providerId="ADAL" clId="{2A57DD4A-29C3-4599-95E2-FC9ED85F50B1}" dt="2025-03-25T15:53:20.211" v="8" actId="20577"/>
          <ac:spMkLst>
            <pc:docMk/>
            <pc:sldMk cId="2284606529" sldId="264"/>
            <ac:spMk id="3" creationId="{BA88395B-C4C4-6865-ED66-FD8F29099C91}"/>
          </ac:spMkLst>
        </pc:spChg>
      </pc:sldChg>
      <pc:sldChg chg="addSp delSp modSp new mod modClrScheme chgLayout">
        <pc:chgData name="Bartosz Kucharski" userId="65853743-7d6f-46eb-b0f1-e50af9929e46" providerId="ADAL" clId="{2A57DD4A-29C3-4599-95E2-FC9ED85F50B1}" dt="2025-03-26T11:15:03.192" v="217" actId="26606"/>
        <pc:sldMkLst>
          <pc:docMk/>
          <pc:sldMk cId="599107005" sldId="265"/>
        </pc:sldMkLst>
        <pc:spChg chg="add del mod">
          <ac:chgData name="Bartosz Kucharski" userId="65853743-7d6f-46eb-b0f1-e50af9929e46" providerId="ADAL" clId="{2A57DD4A-29C3-4599-95E2-FC9ED85F50B1}" dt="2025-03-26T11:15:03.192" v="216" actId="26606"/>
          <ac:spMkLst>
            <pc:docMk/>
            <pc:sldMk cId="599107005" sldId="265"/>
            <ac:spMk id="1038" creationId="{009C6A83-7D14-55C0-E369-946470632FA2}"/>
          </ac:spMkLst>
        </pc:spChg>
        <pc:spChg chg="add del mod">
          <ac:chgData name="Bartosz Kucharski" userId="65853743-7d6f-46eb-b0f1-e50af9929e46" providerId="ADAL" clId="{2A57DD4A-29C3-4599-95E2-FC9ED85F50B1}" dt="2025-03-26T11:14:54.574" v="212" actId="26606"/>
          <ac:spMkLst>
            <pc:docMk/>
            <pc:sldMk cId="599107005" sldId="265"/>
            <ac:spMk id="1041" creationId="{009C6A83-7D14-55C0-E369-946470632FA2}"/>
          </ac:spMkLst>
        </pc:spChg>
        <pc:picChg chg="add">
          <ac:chgData name="Bartosz Kucharski" userId="65853743-7d6f-46eb-b0f1-e50af9929e46" providerId="ADAL" clId="{2A57DD4A-29C3-4599-95E2-FC9ED85F50B1}" dt="2025-03-26T11:04:23.600" v="193"/>
          <ac:picMkLst>
            <pc:docMk/>
            <pc:sldMk cId="599107005" sldId="265"/>
            <ac:picMk id="1026" creationId="{4D7EC025-6CC3-403F-FEFA-C91C2510F085}"/>
          </ac:picMkLst>
        </pc:picChg>
        <pc:picChg chg="add">
          <ac:chgData name="Bartosz Kucharski" userId="65853743-7d6f-46eb-b0f1-e50af9929e46" providerId="ADAL" clId="{2A57DD4A-29C3-4599-95E2-FC9ED85F50B1}" dt="2025-03-26T11:13:14.922" v="194"/>
          <ac:picMkLst>
            <pc:docMk/>
            <pc:sldMk cId="599107005" sldId="265"/>
            <ac:picMk id="1028" creationId="{8C13C988-6321-666D-9229-7A45A97CC06F}"/>
          </ac:picMkLst>
        </pc:picChg>
        <pc:picChg chg="add mod">
          <ac:chgData name="Bartosz Kucharski" userId="65853743-7d6f-46eb-b0f1-e50af9929e46" providerId="ADAL" clId="{2A57DD4A-29C3-4599-95E2-FC9ED85F50B1}" dt="2025-03-26T11:13:41.589" v="200"/>
          <ac:picMkLst>
            <pc:docMk/>
            <pc:sldMk cId="599107005" sldId="265"/>
            <ac:picMk id="1030" creationId="{1279DE52-8355-BFE7-B117-7146FF2724A9}"/>
          </ac:picMkLst>
        </pc:picChg>
        <pc:picChg chg="add mod">
          <ac:chgData name="Bartosz Kucharski" userId="65853743-7d6f-46eb-b0f1-e50af9929e46" providerId="ADAL" clId="{2A57DD4A-29C3-4599-95E2-FC9ED85F50B1}" dt="2025-03-26T11:13:40.976" v="199"/>
          <ac:picMkLst>
            <pc:docMk/>
            <pc:sldMk cId="599107005" sldId="265"/>
            <ac:picMk id="1032" creationId="{2A3FFA0D-93C2-E3E2-8B8F-1F86AE7C9212}"/>
          </ac:picMkLst>
        </pc:picChg>
        <pc:picChg chg="add mod">
          <ac:chgData name="Bartosz Kucharski" userId="65853743-7d6f-46eb-b0f1-e50af9929e46" providerId="ADAL" clId="{2A57DD4A-29C3-4599-95E2-FC9ED85F50B1}" dt="2025-03-26T11:13:40.266" v="198"/>
          <ac:picMkLst>
            <pc:docMk/>
            <pc:sldMk cId="599107005" sldId="265"/>
            <ac:picMk id="1034" creationId="{D337A376-EDD9-84A5-70B3-ECAA4EFD2089}"/>
          </ac:picMkLst>
        </pc:picChg>
        <pc:picChg chg="add mod">
          <ac:chgData name="Bartosz Kucharski" userId="65853743-7d6f-46eb-b0f1-e50af9929e46" providerId="ADAL" clId="{2A57DD4A-29C3-4599-95E2-FC9ED85F50B1}" dt="2025-03-26T11:15:03.192" v="217" actId="26606"/>
          <ac:picMkLst>
            <pc:docMk/>
            <pc:sldMk cId="599107005" sldId="265"/>
            <ac:picMk id="1036" creationId="{5D69EBAC-D4C3-4686-CDFA-EAB7D2B6A87D}"/>
          </ac:picMkLst>
        </pc:picChg>
      </pc:sldChg>
      <pc:sldChg chg="modSp add del mod">
        <pc:chgData name="Bartosz Kucharski" userId="65853743-7d6f-46eb-b0f1-e50af9929e46" providerId="ADAL" clId="{2A57DD4A-29C3-4599-95E2-FC9ED85F50B1}" dt="2025-03-26T13:37:55.163" v="2362" actId="2696"/>
        <pc:sldMkLst>
          <pc:docMk/>
          <pc:sldMk cId="3589783775" sldId="266"/>
        </pc:sldMkLst>
        <pc:spChg chg="mod">
          <ac:chgData name="Bartosz Kucharski" userId="65853743-7d6f-46eb-b0f1-e50af9929e46" providerId="ADAL" clId="{2A57DD4A-29C3-4599-95E2-FC9ED85F50B1}" dt="2025-03-26T13:37:21.015" v="2360" actId="20577"/>
          <ac:spMkLst>
            <pc:docMk/>
            <pc:sldMk cId="3589783775" sldId="266"/>
            <ac:spMk id="2" creationId="{AEE6074F-DEC5-3956-90D3-FDE952C4B68B}"/>
          </ac:spMkLst>
        </pc:spChg>
      </pc:sldChg>
      <pc:sldChg chg="addSp delSp modSp add mod ord">
        <pc:chgData name="Bartosz Kucharski" userId="65853743-7d6f-46eb-b0f1-e50af9929e46" providerId="ADAL" clId="{2A57DD4A-29C3-4599-95E2-FC9ED85F50B1}" dt="2025-03-26T13:51:50.332" v="2546" actId="20577"/>
        <pc:sldMkLst>
          <pc:docMk/>
          <pc:sldMk cId="2905845301" sldId="267"/>
        </pc:sldMkLst>
        <pc:spChg chg="mod">
          <ac:chgData name="Bartosz Kucharski" userId="65853743-7d6f-46eb-b0f1-e50af9929e46" providerId="ADAL" clId="{2A57DD4A-29C3-4599-95E2-FC9ED85F50B1}" dt="2025-03-26T13:51:23.457" v="2544" actId="20577"/>
          <ac:spMkLst>
            <pc:docMk/>
            <pc:sldMk cId="2905845301" sldId="267"/>
            <ac:spMk id="2" creationId="{A493580F-B235-18BA-E96A-18729E8DCA86}"/>
          </ac:spMkLst>
        </pc:spChg>
        <pc:spChg chg="mod">
          <ac:chgData name="Bartosz Kucharski" userId="65853743-7d6f-46eb-b0f1-e50af9929e46" providerId="ADAL" clId="{2A57DD4A-29C3-4599-95E2-FC9ED85F50B1}" dt="2025-03-26T13:51:50.332" v="2546" actId="20577"/>
          <ac:spMkLst>
            <pc:docMk/>
            <pc:sldMk cId="2905845301" sldId="267"/>
            <ac:spMk id="3" creationId="{E8DFBE0C-6777-9398-06D0-C990C288442A}"/>
          </ac:spMkLst>
        </pc:spChg>
        <pc:spChg chg="add">
          <ac:chgData name="Bartosz Kucharski" userId="65853743-7d6f-46eb-b0f1-e50af9929e46" providerId="ADAL" clId="{2A57DD4A-29C3-4599-95E2-FC9ED85F50B1}" dt="2025-03-26T12:47:08.718" v="430"/>
          <ac:spMkLst>
            <pc:docMk/>
            <pc:sldMk cId="2905845301" sldId="267"/>
            <ac:spMk id="4" creationId="{AB40441F-34CC-5276-6B10-0653F9991DB0}"/>
          </ac:spMkLst>
        </pc:spChg>
        <pc:spChg chg="add">
          <ac:chgData name="Bartosz Kucharski" userId="65853743-7d6f-46eb-b0f1-e50af9929e46" providerId="ADAL" clId="{2A57DD4A-29C3-4599-95E2-FC9ED85F50B1}" dt="2025-03-26T12:47:53.633" v="432"/>
          <ac:spMkLst>
            <pc:docMk/>
            <pc:sldMk cId="2905845301" sldId="267"/>
            <ac:spMk id="5" creationId="{B191DE48-E329-AE2A-90CF-A1CF3D334C04}"/>
          </ac:spMkLst>
        </pc:spChg>
        <pc:spChg chg="add mod">
          <ac:chgData name="Bartosz Kucharski" userId="65853743-7d6f-46eb-b0f1-e50af9929e46" providerId="ADAL" clId="{2A57DD4A-29C3-4599-95E2-FC9ED85F50B1}" dt="2025-03-26T12:47:59.870" v="434"/>
          <ac:spMkLst>
            <pc:docMk/>
            <pc:sldMk cId="2905845301" sldId="267"/>
            <ac:spMk id="6" creationId="{6BB24749-039C-290F-1288-15AA28FA62D1}"/>
          </ac:spMkLst>
        </pc:spChg>
        <pc:spChg chg="add del mod">
          <ac:chgData name="Bartosz Kucharski" userId="65853743-7d6f-46eb-b0f1-e50af9929e46" providerId="ADAL" clId="{2A57DD4A-29C3-4599-95E2-FC9ED85F50B1}" dt="2025-03-26T12:48:45.980" v="445" actId="21"/>
          <ac:spMkLst>
            <pc:docMk/>
            <pc:sldMk cId="2905845301" sldId="267"/>
            <ac:spMk id="7" creationId="{FA09ABD0-1B1D-C474-1D42-937402CC1526}"/>
          </ac:spMkLst>
        </pc:spChg>
      </pc:sldChg>
      <pc:sldChg chg="modSp add mod">
        <pc:chgData name="Bartosz Kucharski" userId="65853743-7d6f-46eb-b0f1-e50af9929e46" providerId="ADAL" clId="{2A57DD4A-29C3-4599-95E2-FC9ED85F50B1}" dt="2025-03-26T13:47:23.904" v="2528" actId="20577"/>
        <pc:sldMkLst>
          <pc:docMk/>
          <pc:sldMk cId="1235392239" sldId="268"/>
        </pc:sldMkLst>
        <pc:spChg chg="mod">
          <ac:chgData name="Bartosz Kucharski" userId="65853743-7d6f-46eb-b0f1-e50af9929e46" providerId="ADAL" clId="{2A57DD4A-29C3-4599-95E2-FC9ED85F50B1}" dt="2025-03-26T13:41:19.811" v="2408" actId="20577"/>
          <ac:spMkLst>
            <pc:docMk/>
            <pc:sldMk cId="1235392239" sldId="268"/>
            <ac:spMk id="2" creationId="{A0C91893-A248-5BE2-BE31-82F7DC351A4D}"/>
          </ac:spMkLst>
        </pc:spChg>
        <pc:spChg chg="mod">
          <ac:chgData name="Bartosz Kucharski" userId="65853743-7d6f-46eb-b0f1-e50af9929e46" providerId="ADAL" clId="{2A57DD4A-29C3-4599-95E2-FC9ED85F50B1}" dt="2025-03-26T13:47:23.904" v="2528" actId="20577"/>
          <ac:spMkLst>
            <pc:docMk/>
            <pc:sldMk cId="1235392239" sldId="268"/>
            <ac:spMk id="3" creationId="{39772A8A-9508-4DB3-F454-D8C993375E64}"/>
          </ac:spMkLst>
        </pc:spChg>
      </pc:sldChg>
    </pc:docChg>
  </pc:docChgLst>
  <pc:docChgLst>
    <pc:chgData name="Bartosz Kucharski" userId="65853743-7d6f-46eb-b0f1-e50af9929e46" providerId="ADAL" clId="{B63A4BBF-C1DF-4EA2-B04F-B9AD236A0388}"/>
    <pc:docChg chg="undo custSel addSld delSld modSld sldOrd">
      <pc:chgData name="Bartosz Kucharski" userId="65853743-7d6f-46eb-b0f1-e50af9929e46" providerId="ADAL" clId="{B63A4BBF-C1DF-4EA2-B04F-B9AD236A0388}" dt="2025-02-17T10:27:37.111" v="1336" actId="207"/>
      <pc:docMkLst>
        <pc:docMk/>
      </pc:docMkLst>
      <pc:sldChg chg="modSp mod">
        <pc:chgData name="Bartosz Kucharski" userId="65853743-7d6f-46eb-b0f1-e50af9929e46" providerId="ADAL" clId="{B63A4BBF-C1DF-4EA2-B04F-B9AD236A0388}" dt="2025-02-15T15:54:47.537" v="87" actId="20577"/>
        <pc:sldMkLst>
          <pc:docMk/>
          <pc:sldMk cId="3171993227" sldId="257"/>
        </pc:sldMkLst>
        <pc:spChg chg="mod">
          <ac:chgData name="Bartosz Kucharski" userId="65853743-7d6f-46eb-b0f1-e50af9929e46" providerId="ADAL" clId="{B63A4BBF-C1DF-4EA2-B04F-B9AD236A0388}" dt="2025-02-15T15:54:47.537" v="87" actId="20577"/>
          <ac:spMkLst>
            <pc:docMk/>
            <pc:sldMk cId="3171993227" sldId="257"/>
            <ac:spMk id="2" creationId="{00000000-0000-0000-0000-000000000000}"/>
          </ac:spMkLst>
        </pc:spChg>
      </pc:sldChg>
      <pc:sldChg chg="ord">
        <pc:chgData name="Bartosz Kucharski" userId="65853743-7d6f-46eb-b0f1-e50af9929e46" providerId="ADAL" clId="{B63A4BBF-C1DF-4EA2-B04F-B9AD236A0388}" dt="2025-02-17T09:42:29.150" v="525"/>
        <pc:sldMkLst>
          <pc:docMk/>
          <pc:sldMk cId="0" sldId="258"/>
        </pc:sldMkLst>
      </pc:sldChg>
      <pc:sldChg chg="modSp mod ord">
        <pc:chgData name="Bartosz Kucharski" userId="65853743-7d6f-46eb-b0f1-e50af9929e46" providerId="ADAL" clId="{B63A4BBF-C1DF-4EA2-B04F-B9AD236A0388}" dt="2025-02-17T09:45:03.282" v="535"/>
        <pc:sldMkLst>
          <pc:docMk/>
          <pc:sldMk cId="0" sldId="260"/>
        </pc:sldMkLst>
        <pc:spChg chg="mod">
          <ac:chgData name="Bartosz Kucharski" userId="65853743-7d6f-46eb-b0f1-e50af9929e46" providerId="ADAL" clId="{B63A4BBF-C1DF-4EA2-B04F-B9AD236A0388}" dt="2025-02-15T16:51:09.145" v="417" actId="20577"/>
          <ac:spMkLst>
            <pc:docMk/>
            <pc:sldMk cId="0" sldId="260"/>
            <ac:spMk id="3" creationId="{00000000-0000-0000-0000-000000000000}"/>
          </ac:spMkLst>
        </pc:spChg>
      </pc:sldChg>
      <pc:sldChg chg="modSp del mod ord">
        <pc:chgData name="Bartosz Kucharski" userId="65853743-7d6f-46eb-b0f1-e50af9929e46" providerId="ADAL" clId="{B63A4BBF-C1DF-4EA2-B04F-B9AD236A0388}" dt="2025-02-16T12:11:43.416" v="439" actId="2696"/>
        <pc:sldMkLst>
          <pc:docMk/>
          <pc:sldMk cId="0" sldId="261"/>
        </pc:sldMkLst>
      </pc:sldChg>
      <pc:sldChg chg="add del">
        <pc:chgData name="Bartosz Kucharski" userId="65853743-7d6f-46eb-b0f1-e50af9929e46" providerId="ADAL" clId="{B63A4BBF-C1DF-4EA2-B04F-B9AD236A0388}" dt="2025-02-16T12:12:09.543" v="441" actId="2696"/>
        <pc:sldMkLst>
          <pc:docMk/>
          <pc:sldMk cId="912098621" sldId="261"/>
        </pc:sldMkLst>
      </pc:sldChg>
      <pc:sldChg chg="modSp add mod ord">
        <pc:chgData name="Bartosz Kucharski" userId="65853743-7d6f-46eb-b0f1-e50af9929e46" providerId="ADAL" clId="{B63A4BBF-C1DF-4EA2-B04F-B9AD236A0388}" dt="2025-02-17T09:42:42.489" v="527"/>
        <pc:sldMkLst>
          <pc:docMk/>
          <pc:sldMk cId="1077977380" sldId="261"/>
        </pc:sldMkLst>
        <pc:spChg chg="mod">
          <ac:chgData name="Bartosz Kucharski" userId="65853743-7d6f-46eb-b0f1-e50af9929e46" providerId="ADAL" clId="{B63A4BBF-C1DF-4EA2-B04F-B9AD236A0388}" dt="2025-02-16T16:21:30.813" v="508" actId="20577"/>
          <ac:spMkLst>
            <pc:docMk/>
            <pc:sldMk cId="1077977380" sldId="261"/>
            <ac:spMk id="3" creationId="{00000000-0000-0000-0000-000000000000}"/>
          </ac:spMkLst>
        </pc:spChg>
      </pc:sldChg>
      <pc:sldChg chg="modSp mod ord">
        <pc:chgData name="Bartosz Kucharski" userId="65853743-7d6f-46eb-b0f1-e50af9929e46" providerId="ADAL" clId="{B63A4BBF-C1DF-4EA2-B04F-B9AD236A0388}" dt="2025-02-17T09:43:03.588" v="529"/>
        <pc:sldMkLst>
          <pc:docMk/>
          <pc:sldMk cId="0" sldId="262"/>
        </pc:sldMkLst>
        <pc:spChg chg="mod">
          <ac:chgData name="Bartosz Kucharski" userId="65853743-7d6f-46eb-b0f1-e50af9929e46" providerId="ADAL" clId="{B63A4BBF-C1DF-4EA2-B04F-B9AD236A0388}" dt="2025-02-16T12:05:15.158" v="432" actId="20577"/>
          <ac:spMkLst>
            <pc:docMk/>
            <pc:sldMk cId="0" sldId="262"/>
            <ac:spMk id="2" creationId="{00000000-0000-0000-0000-000000000000}"/>
          </ac:spMkLst>
        </pc:spChg>
        <pc:spChg chg="mod">
          <ac:chgData name="Bartosz Kucharski" userId="65853743-7d6f-46eb-b0f1-e50af9929e46" providerId="ADAL" clId="{B63A4BBF-C1DF-4EA2-B04F-B9AD236A0388}" dt="2025-02-16T12:18:52.650" v="505" actId="20577"/>
          <ac:spMkLst>
            <pc:docMk/>
            <pc:sldMk cId="0" sldId="262"/>
            <ac:spMk id="3" creationId="{00000000-0000-0000-0000-000000000000}"/>
          </ac:spMkLst>
        </pc:spChg>
      </pc:sldChg>
      <pc:sldChg chg="modSp add mod ord">
        <pc:chgData name="Bartosz Kucharski" userId="65853743-7d6f-46eb-b0f1-e50af9929e46" providerId="ADAL" clId="{B63A4BBF-C1DF-4EA2-B04F-B9AD236A0388}" dt="2025-02-17T09:41:47.929" v="517"/>
        <pc:sldMkLst>
          <pc:docMk/>
          <pc:sldMk cId="1259264959" sldId="263"/>
        </pc:sldMkLst>
        <pc:spChg chg="mod">
          <ac:chgData name="Bartosz Kucharski" userId="65853743-7d6f-46eb-b0f1-e50af9929e46" providerId="ADAL" clId="{B63A4BBF-C1DF-4EA2-B04F-B9AD236A0388}" dt="2025-02-17T09:41:00.968" v="515" actId="6549"/>
          <ac:spMkLst>
            <pc:docMk/>
            <pc:sldMk cId="1259264959" sldId="263"/>
            <ac:spMk id="3" creationId="{60A4E685-AFA1-0AE1-4F23-2BCC5DD49120}"/>
          </ac:spMkLst>
        </pc:spChg>
      </pc:sldChg>
      <pc:sldChg chg="modSp add mod modNotesTx">
        <pc:chgData name="Bartosz Kucharski" userId="65853743-7d6f-46eb-b0f1-e50af9929e46" providerId="ADAL" clId="{B63A4BBF-C1DF-4EA2-B04F-B9AD236A0388}" dt="2025-02-17T10:27:37.111" v="1336" actId="207"/>
        <pc:sldMkLst>
          <pc:docMk/>
          <pc:sldMk cId="2284606529" sldId="264"/>
        </pc:sldMkLst>
        <pc:spChg chg="mod">
          <ac:chgData name="Bartosz Kucharski" userId="65853743-7d6f-46eb-b0f1-e50af9929e46" providerId="ADAL" clId="{B63A4BBF-C1DF-4EA2-B04F-B9AD236A0388}" dt="2025-02-17T10:27:37.111" v="1336" actId="207"/>
          <ac:spMkLst>
            <pc:docMk/>
            <pc:sldMk cId="2284606529" sldId="264"/>
            <ac:spMk id="3" creationId="{BA88395B-C4C4-6865-ED66-FD8F29099C91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1D9320-733B-4268-8C8B-BE22C45151C4}" type="datetimeFigureOut">
              <a:rPr lang="pl-PL" smtClean="0"/>
              <a:pPr/>
              <a:t>26.03.2025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C392BC-08E0-4D28-8B82-691E97FA83F9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A909AE1-BAAC-3C8F-B9B8-62B26B69276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>
            <a:extLst>
              <a:ext uri="{FF2B5EF4-FFF2-40B4-BE49-F238E27FC236}">
                <a16:creationId xmlns:a16="http://schemas.microsoft.com/office/drawing/2014/main" id="{4B8445C5-36D1-9B6C-FD31-7F46B27F832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>
            <a:extLst>
              <a:ext uri="{FF2B5EF4-FFF2-40B4-BE49-F238E27FC236}">
                <a16:creationId xmlns:a16="http://schemas.microsoft.com/office/drawing/2014/main" id="{B5815659-61C3-17DE-C293-239E62947E3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004EC3CF-B507-3742-3379-B6532DFB18B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3C88CC-B572-4DD4-8585-9E380EAA405E}" type="slidenum">
              <a:rPr lang="pl-PL" smtClean="0"/>
              <a:pPr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790054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3C88CC-B572-4DD4-8585-9E380EAA405E}" type="slidenum">
              <a:rPr lang="pl-PL" smtClean="0"/>
              <a:pPr/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432199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3C88CC-B572-4DD4-8585-9E380EAA405E}" type="slidenum">
              <a:rPr lang="pl-PL" smtClean="0"/>
              <a:pPr/>
              <a:t>5</a:t>
            </a:fld>
            <a:endParaRPr lang="pl-PL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3C88CC-B572-4DD4-8585-9E380EAA405E}" type="slidenum">
              <a:rPr lang="pl-PL" smtClean="0"/>
              <a:pPr/>
              <a:t>6</a:t>
            </a:fld>
            <a:endParaRPr lang="pl-PL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D436BB4-0F1E-681B-F3B4-9D40FAA3E55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>
            <a:extLst>
              <a:ext uri="{FF2B5EF4-FFF2-40B4-BE49-F238E27FC236}">
                <a16:creationId xmlns:a16="http://schemas.microsoft.com/office/drawing/2014/main" id="{704F40F6-8E68-E520-CA03-F79B22D6CD5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>
            <a:extLst>
              <a:ext uri="{FF2B5EF4-FFF2-40B4-BE49-F238E27FC236}">
                <a16:creationId xmlns:a16="http://schemas.microsoft.com/office/drawing/2014/main" id="{E4C014E7-D4ED-F919-D300-D81F9513620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l-PL" dirty="0"/>
              <a:t>I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CDBBA1E1-9795-704D-43B6-FAA2B12B376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3C88CC-B572-4DD4-8585-9E380EAA405E}" type="slidenum">
              <a:rPr lang="pl-PL" smtClean="0"/>
              <a:pPr/>
              <a:t>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949267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02E5745-8F2B-A292-BB8F-D832B1FE643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>
            <a:extLst>
              <a:ext uri="{FF2B5EF4-FFF2-40B4-BE49-F238E27FC236}">
                <a16:creationId xmlns:a16="http://schemas.microsoft.com/office/drawing/2014/main" id="{81596CE3-CCD6-F01E-B1AB-391C114C246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>
            <a:extLst>
              <a:ext uri="{FF2B5EF4-FFF2-40B4-BE49-F238E27FC236}">
                <a16:creationId xmlns:a16="http://schemas.microsoft.com/office/drawing/2014/main" id="{99F13CBC-30F5-89C2-A73F-D80FB74FD34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F2654A28-902E-D06B-F8CB-0CCCFB0A691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3C88CC-B572-4DD4-8585-9E380EAA405E}" type="slidenum">
              <a:rPr lang="pl-PL" smtClean="0"/>
              <a:pPr/>
              <a:t>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4779100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3C88CC-B572-4DD4-8585-9E380EAA405E}" type="slidenum">
              <a:rPr lang="pl-PL" smtClean="0"/>
              <a:pPr/>
              <a:t>9</a:t>
            </a:fld>
            <a:endParaRPr lang="pl-PL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E23B272-3E4D-5D7D-E8A5-010451BA84F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>
            <a:extLst>
              <a:ext uri="{FF2B5EF4-FFF2-40B4-BE49-F238E27FC236}">
                <a16:creationId xmlns:a16="http://schemas.microsoft.com/office/drawing/2014/main" id="{82759040-D490-EDF2-503B-A51F07BDD77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>
            <a:extLst>
              <a:ext uri="{FF2B5EF4-FFF2-40B4-BE49-F238E27FC236}">
                <a16:creationId xmlns:a16="http://schemas.microsoft.com/office/drawing/2014/main" id="{C83ECB08-1B61-3C42-378A-C07600CAD84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8BA5B2A1-8D40-A817-86AA-53162C60EC7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3C88CC-B572-4DD4-8585-9E380EAA405E}" type="slidenum">
              <a:rPr lang="pl-PL" smtClean="0"/>
              <a:pPr/>
              <a:t>10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749036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8CE06-23A6-44A5-9106-79429C334C68}" type="datetimeFigureOut">
              <a:rPr lang="pl-PL" smtClean="0"/>
              <a:pPr/>
              <a:t>26.03.2025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E58AC-6BF5-4389-81C9-20EC6D6BD5B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8CE06-23A6-44A5-9106-79429C334C68}" type="datetimeFigureOut">
              <a:rPr lang="pl-PL" smtClean="0"/>
              <a:pPr/>
              <a:t>26.03.2025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E58AC-6BF5-4389-81C9-20EC6D6BD5B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8CE06-23A6-44A5-9106-79429C334C68}" type="datetimeFigureOut">
              <a:rPr lang="pl-PL" smtClean="0"/>
              <a:pPr/>
              <a:t>26.03.2025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E58AC-6BF5-4389-81C9-20EC6D6BD5B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0920" y="5918681"/>
            <a:ext cx="3503288" cy="892249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8320" y="1143360"/>
            <a:ext cx="6352032" cy="3797808"/>
          </a:xfrm>
          <a:prstGeom prst="rect">
            <a:avLst/>
          </a:prstGeom>
        </p:spPr>
      </p:pic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710466" y="230783"/>
            <a:ext cx="7772400" cy="1470025"/>
          </a:xfrm>
        </p:spPr>
        <p:txBody>
          <a:bodyPr/>
          <a:lstStyle>
            <a:lvl1pPr>
              <a:defRPr b="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5445224"/>
            <a:ext cx="6400800" cy="576064"/>
          </a:xfrm>
        </p:spPr>
        <p:txBody>
          <a:bodyPr>
            <a:normAutofit/>
          </a:bodyPr>
          <a:lstStyle>
            <a:lvl1pPr marL="0" indent="0" algn="ctr">
              <a:buNone/>
              <a:defRPr sz="2000" i="1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9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971600" y="6492875"/>
            <a:ext cx="2133600" cy="365125"/>
          </a:xfrm>
        </p:spPr>
        <p:txBody>
          <a:bodyPr/>
          <a:lstStyle>
            <a:lvl1pPr algn="ctr">
              <a:defRPr sz="1600" smtClean="0"/>
            </a:lvl1pPr>
          </a:lstStyle>
          <a:p>
            <a:pPr>
              <a:defRPr/>
            </a:pPr>
            <a:r>
              <a:rPr lang="en-US"/>
              <a:t>16-03-2012</a:t>
            </a:r>
            <a:endParaRPr lang="pl-PL" dirty="0"/>
          </a:p>
        </p:txBody>
      </p:sp>
      <p:sp>
        <p:nvSpPr>
          <p:cNvPr id="16" name="Content Placeholder 15"/>
          <p:cNvSpPr>
            <a:spLocks noGrp="1"/>
          </p:cNvSpPr>
          <p:nvPr>
            <p:ph sz="quarter" idx="11"/>
          </p:nvPr>
        </p:nvSpPr>
        <p:spPr>
          <a:xfrm>
            <a:off x="1187624" y="4437112"/>
            <a:ext cx="6840760" cy="914400"/>
          </a:xfrm>
        </p:spPr>
        <p:txBody>
          <a:bodyPr/>
          <a:lstStyle>
            <a:lvl1pPr marL="0" indent="0" algn="ctr">
              <a:buNone/>
              <a:defRPr sz="3200" b="1">
                <a:latin typeface="+mj-lt"/>
              </a:defRPr>
            </a:lvl1pPr>
            <a:lvl2pPr marL="457200" indent="0">
              <a:buNone/>
              <a:defRPr sz="3200">
                <a:latin typeface="+mj-lt"/>
              </a:defRPr>
            </a:lvl2pPr>
            <a:lvl3pPr>
              <a:defRPr sz="3200">
                <a:latin typeface="+mj-lt"/>
              </a:defRPr>
            </a:lvl3pPr>
            <a:lvl4pPr>
              <a:defRPr sz="3200">
                <a:latin typeface="+mj-lt"/>
              </a:defRPr>
            </a:lvl4pPr>
            <a:lvl5pPr>
              <a:defRPr sz="3200">
                <a:latin typeface="+mj-lt"/>
              </a:defRPr>
            </a:lvl5pPr>
          </a:lstStyle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618779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8CE06-23A6-44A5-9106-79429C334C68}" type="datetimeFigureOut">
              <a:rPr lang="pl-PL" smtClean="0"/>
              <a:pPr/>
              <a:t>26.03.2025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E58AC-6BF5-4389-81C9-20EC6D6BD5B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8CE06-23A6-44A5-9106-79429C334C68}" type="datetimeFigureOut">
              <a:rPr lang="pl-PL" smtClean="0"/>
              <a:pPr/>
              <a:t>26.03.2025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E58AC-6BF5-4389-81C9-20EC6D6BD5B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8CE06-23A6-44A5-9106-79429C334C68}" type="datetimeFigureOut">
              <a:rPr lang="pl-PL" smtClean="0"/>
              <a:pPr/>
              <a:t>26.03.2025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E58AC-6BF5-4389-81C9-20EC6D6BD5B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8CE06-23A6-44A5-9106-79429C334C68}" type="datetimeFigureOut">
              <a:rPr lang="pl-PL" smtClean="0"/>
              <a:pPr/>
              <a:t>26.03.2025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E58AC-6BF5-4389-81C9-20EC6D6BD5B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8CE06-23A6-44A5-9106-79429C334C68}" type="datetimeFigureOut">
              <a:rPr lang="pl-PL" smtClean="0"/>
              <a:pPr/>
              <a:t>26.03.2025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E58AC-6BF5-4389-81C9-20EC6D6BD5B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8CE06-23A6-44A5-9106-79429C334C68}" type="datetimeFigureOut">
              <a:rPr lang="pl-PL" smtClean="0"/>
              <a:pPr/>
              <a:t>26.03.2025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E58AC-6BF5-4389-81C9-20EC6D6BD5B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8CE06-23A6-44A5-9106-79429C334C68}" type="datetimeFigureOut">
              <a:rPr lang="pl-PL" smtClean="0"/>
              <a:pPr/>
              <a:t>26.03.2025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E58AC-6BF5-4389-81C9-20EC6D6BD5B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8CE06-23A6-44A5-9106-79429C334C68}" type="datetimeFigureOut">
              <a:rPr lang="pl-PL" smtClean="0"/>
              <a:pPr/>
              <a:t>26.03.2025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E58AC-6BF5-4389-81C9-20EC6D6BD5B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38CE06-23A6-44A5-9106-79429C334C68}" type="datetimeFigureOut">
              <a:rPr lang="pl-PL" smtClean="0"/>
              <a:pPr/>
              <a:t>26.03.2025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3E58AC-6BF5-4389-81C9-20EC6D6BD5B2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adwokat24.com.pl/" TargetMode="Externa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4.png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3528" y="230783"/>
            <a:ext cx="8568952" cy="1470025"/>
          </a:xfrm>
          <a:ln w="28575">
            <a:solidFill>
              <a:srgbClr val="00B050"/>
            </a:solidFill>
          </a:ln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l-PL" sz="3200" dirty="0"/>
              <a:t>Obrona Częstochowy, czyli obrona szerokiego pojęcia ruchu pojazdu po zmianach legislacyjnych</a:t>
            </a:r>
            <a:endParaRPr lang="nl-NL" sz="3200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600" y="2420888"/>
            <a:ext cx="6912768" cy="1368152"/>
          </a:xfrm>
          <a:ln w="28575">
            <a:solidFill>
              <a:srgbClr val="00B050"/>
            </a:solidFill>
          </a:ln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sz="1800" b="1" i="0" dirty="0">
                <a:solidFill>
                  <a:schemeClr val="tx1"/>
                </a:solidFill>
              </a:rPr>
              <a:t>Prof. UŁ dr hab.</a:t>
            </a:r>
            <a:r>
              <a:rPr lang="nl-NL" sz="1800" b="1" i="0" dirty="0">
                <a:solidFill>
                  <a:schemeClr val="tx1"/>
                </a:solidFill>
              </a:rPr>
              <a:t> BARTOSZ KUCHARSKI</a:t>
            </a:r>
            <a:r>
              <a:rPr lang="pl-PL" sz="1800" b="1" i="0" dirty="0">
                <a:solidFill>
                  <a:schemeClr val="tx1"/>
                </a:solidFill>
              </a:rPr>
              <a:t> </a:t>
            </a:r>
            <a:br>
              <a:rPr lang="pl-PL" sz="1800" i="0" dirty="0">
                <a:solidFill>
                  <a:schemeClr val="tx1"/>
                </a:solidFill>
              </a:rPr>
            </a:br>
            <a:r>
              <a:rPr lang="pl-PL" sz="1800" i="0" dirty="0">
                <a:solidFill>
                  <a:schemeClr val="tx1"/>
                </a:solidFill>
              </a:rPr>
              <a:t>Katedra Prawa Handlowego, Ubezpieczeń i Własności Przemysłowej UŁ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sz="1800" i="0" dirty="0">
                <a:solidFill>
                  <a:schemeClr val="tx1"/>
                </a:solidFill>
              </a:rPr>
              <a:t>Kancelaria Adwokacka </a:t>
            </a:r>
            <a:r>
              <a:rPr lang="pl-PL" sz="1800" i="0">
                <a:solidFill>
                  <a:schemeClr val="tx1"/>
                </a:solidFill>
              </a:rPr>
              <a:t>Bartosz Kucharski</a:t>
            </a:r>
            <a:endParaRPr lang="nl-NL" sz="1800" i="0" dirty="0">
              <a:solidFill>
                <a:schemeClr val="tx1"/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sz="1800" i="0" dirty="0">
                <a:solidFill>
                  <a:schemeClr val="tx1"/>
                </a:solidFill>
                <a:hlinkClick r:id="rId2"/>
              </a:rPr>
              <a:t>www.adwokat24.com.pl</a:t>
            </a:r>
            <a:r>
              <a:rPr lang="pl-PL" sz="1800" i="0" dirty="0">
                <a:solidFill>
                  <a:schemeClr val="tx1"/>
                </a:solidFill>
              </a:rPr>
              <a:t>, </a:t>
            </a:r>
            <a:r>
              <a:rPr lang="nl-NL" sz="1800" i="0" dirty="0">
                <a:solidFill>
                  <a:schemeClr val="tx1"/>
                </a:solidFill>
              </a:rPr>
              <a:t>bartosz.kucharski@adwokatura.pl</a:t>
            </a:r>
            <a:endParaRPr lang="nl-NL" sz="1800" dirty="0">
              <a:solidFill>
                <a:schemeClr val="tx1"/>
              </a:solidFill>
            </a:endParaRPr>
          </a:p>
        </p:txBody>
      </p:sp>
      <p:pic>
        <p:nvPicPr>
          <p:cNvPr id="7" name="Obraz 6" descr="3361817-logo-1900x120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1520" y="3861048"/>
            <a:ext cx="3851920" cy="2376264"/>
          </a:xfrm>
          <a:prstGeom prst="rect">
            <a:avLst/>
          </a:prstGeom>
        </p:spPr>
      </p:pic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4456454" y="4797152"/>
          <a:ext cx="4417993" cy="13011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Obraz - mapa bitowa" r:id="rId4" imgW="9666667" imgH="3161905" progId="PBrush">
                  <p:embed/>
                </p:oleObj>
              </mc:Choice>
              <mc:Fallback>
                <p:oleObj name="Obraz - mapa bitowa" r:id="rId4" imgW="9666667" imgH="3161905" progId="PBrush">
                  <p:embed/>
                  <p:pic>
                    <p:nvPicPr>
                      <p:cNvPr id="1026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56454" y="4797152"/>
                        <a:ext cx="4417993" cy="130117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719932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84F2FE2-FEE3-60D4-33FB-5BE2C125F92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493580F-B235-18BA-E96A-18729E8DCA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6712"/>
          </a:xfrm>
          <a:solidFill>
            <a:srgbClr val="00B050"/>
          </a:solidFill>
        </p:spPr>
        <p:txBody>
          <a:bodyPr>
            <a:noAutofit/>
          </a:bodyPr>
          <a:lstStyle/>
          <a:p>
            <a:r>
              <a:rPr lang="pl-PL" sz="3000" dirty="0"/>
              <a:t>Jak utrzymać szerokie pojęcie ruchu po zmianach?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8DFBE0C-6777-9398-06D0-C990C28844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0404" y="866893"/>
            <a:ext cx="9144000" cy="6021288"/>
          </a:xfrm>
          <a:noFill/>
        </p:spPr>
        <p:txBody>
          <a:bodyPr>
            <a:noAutofit/>
          </a:bodyPr>
          <a:lstStyle/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pl-PL" altLang="en-US" sz="1600" b="1" dirty="0">
                <a:solidFill>
                  <a:srgbClr val="FF0000"/>
                </a:solidFill>
                <a:cs typeface="Open Sans" panose="020B0606030504020204" pitchFamily="34" charset="0"/>
              </a:rPr>
              <a:t>Art. 28 </a:t>
            </a:r>
            <a:r>
              <a:rPr lang="pl-PL" sz="1600" b="1" dirty="0">
                <a:solidFill>
                  <a:srgbClr val="FF0000"/>
                </a:solidFill>
              </a:rPr>
              <a:t>Dyrektywy 2009/103/WE  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pl-PL" altLang="en-US" sz="1600" dirty="0">
                <a:solidFill>
                  <a:srgbClr val="333333"/>
                </a:solidFill>
                <a:cs typeface="Open Sans" panose="020B0606030504020204" pitchFamily="34" charset="0"/>
              </a:rPr>
              <a:t>Państwa członkowskie mogą zgodnie z Traktatem utrzymać lub wprowadzić w życie przepisy, które są korzystniejsze dla strony poszkodowanej od przepisów niezbędnych do wykonania niniejszej dyrektywy.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pl-PL" altLang="en-US" sz="1600" dirty="0">
              <a:solidFill>
                <a:srgbClr val="333333"/>
              </a:solidFill>
              <a:cs typeface="Open Sans" panose="020B0606030504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pl-PL" sz="1600" b="1" dirty="0">
                <a:solidFill>
                  <a:srgbClr val="FF0000"/>
                </a:solidFill>
              </a:rPr>
              <a:t>Art. 436 </a:t>
            </a:r>
            <a:r>
              <a:rPr lang="pl-PL" sz="1600" b="1" dirty="0" err="1">
                <a:solidFill>
                  <a:srgbClr val="FF0000"/>
                </a:solidFill>
              </a:rPr>
              <a:t>kc</a:t>
            </a:r>
            <a:r>
              <a:rPr lang="pl-PL" sz="1600" b="1" dirty="0">
                <a:solidFill>
                  <a:srgbClr val="FF0000"/>
                </a:solidFill>
              </a:rPr>
              <a:t> i 34 </a:t>
            </a:r>
            <a:r>
              <a:rPr lang="pl-PL" sz="1600" b="1" dirty="0" err="1">
                <a:solidFill>
                  <a:srgbClr val="FF0000"/>
                </a:solidFill>
              </a:rPr>
              <a:t>uuo</a:t>
            </a:r>
            <a:endParaRPr lang="pl-PL" sz="1600" b="1" dirty="0">
              <a:solidFill>
                <a:srgbClr val="FF0000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pl-PL" sz="1600" b="0" i="0" dirty="0">
                <a:solidFill>
                  <a:srgbClr val="333333"/>
                </a:solidFill>
                <a:effectLst/>
              </a:rPr>
              <a:t>Z treści art. 34 </a:t>
            </a:r>
            <a:r>
              <a:rPr lang="pl-PL" sz="1600" b="0" i="0" dirty="0" err="1">
                <a:solidFill>
                  <a:srgbClr val="333333"/>
                </a:solidFill>
                <a:effectLst/>
              </a:rPr>
              <a:t>u.u.o</a:t>
            </a:r>
            <a:r>
              <a:rPr lang="pl-PL" sz="1600" b="0" i="0" dirty="0">
                <a:solidFill>
                  <a:srgbClr val="333333"/>
                </a:solidFill>
                <a:effectLst/>
              </a:rPr>
              <a:t>. nie wynika, aby zamiarem ustawodawcy było określenie zakresu wtórnej odpowiedzialności odszkodowawczej zakładu ubezpieczeń z tytułu obowiązkowego ubezpieczenia OC posiadaczy pojazdów mechanicznych w inny sposób niż zakresu pierwotnej odpowiedzialności cywilnej ponoszonej przez nich na podstawie właściwych przepisów prawa materialnego, tj. art. 436 k.c. </a:t>
            </a:r>
          </a:p>
          <a:p>
            <a:pPr marL="0" indent="0">
              <a:spcBef>
                <a:spcPts val="0"/>
              </a:spcBef>
              <a:buNone/>
            </a:pPr>
            <a:endParaRPr lang="pl-PL" sz="1600" dirty="0">
              <a:solidFill>
                <a:srgbClr val="333333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pl-PL" sz="1600" b="1" i="0" dirty="0">
                <a:solidFill>
                  <a:srgbClr val="FF0000"/>
                </a:solidFill>
                <a:effectLst/>
                <a:latin typeface="+mj-lt"/>
              </a:rPr>
              <a:t>Art. 2 ust. 1 pkt 12b </a:t>
            </a:r>
            <a:r>
              <a:rPr lang="pl-PL" sz="1600" b="1" i="0" dirty="0" err="1">
                <a:solidFill>
                  <a:srgbClr val="FF0000"/>
                </a:solidFill>
                <a:effectLst/>
                <a:latin typeface="+mj-lt"/>
              </a:rPr>
              <a:t>uuo</a:t>
            </a:r>
            <a:r>
              <a:rPr lang="pl-PL" sz="1600" b="1" i="0" dirty="0">
                <a:solidFill>
                  <a:srgbClr val="FF0000"/>
                </a:solidFill>
                <a:effectLst/>
                <a:latin typeface="+mj-lt"/>
              </a:rPr>
              <a:t> </a:t>
            </a:r>
            <a:r>
              <a:rPr lang="pl-PL" sz="1600" i="0" dirty="0">
                <a:solidFill>
                  <a:srgbClr val="333333"/>
                </a:solidFill>
                <a:effectLst/>
                <a:latin typeface="+mj-lt"/>
              </a:rPr>
              <a:t>gdzie mowa o </a:t>
            </a:r>
            <a:r>
              <a:rPr lang="pl-PL" sz="1600" b="0" i="0" dirty="0">
                <a:solidFill>
                  <a:srgbClr val="333333"/>
                </a:solidFill>
                <a:effectLst/>
                <a:latin typeface="+mj-lt"/>
              </a:rPr>
              <a:t>każdym użyciu pojazdu mechanicznego, </a:t>
            </a:r>
            <a:r>
              <a:rPr lang="pl-PL" sz="1600" b="1" i="0" dirty="0">
                <a:solidFill>
                  <a:srgbClr val="333333"/>
                </a:solidFill>
                <a:effectLst/>
                <a:latin typeface="+mj-lt"/>
              </a:rPr>
              <a:t>które w czasie zdarzenia jest zgodne z funkcją pojazdu jako środka transportu</a:t>
            </a:r>
            <a:r>
              <a:rPr lang="pl-PL" sz="1600" b="0" i="0" dirty="0">
                <a:solidFill>
                  <a:srgbClr val="333333"/>
                </a:solidFill>
                <a:effectLst/>
                <a:latin typeface="+mj-lt"/>
              </a:rPr>
              <a:t>, niezależnie od jego cech i terenu, na którym jest używany, oraz niezależnie od tego, czy jest on nieruchomy, czy też znajduje się w ruchu</a:t>
            </a:r>
            <a:endParaRPr lang="pl-PL" sz="1600" dirty="0">
              <a:latin typeface="+mj-lt"/>
            </a:endParaRPr>
          </a:p>
          <a:p>
            <a:pPr marL="0" indent="0">
              <a:spcBef>
                <a:spcPts val="0"/>
              </a:spcBef>
              <a:buNone/>
            </a:pPr>
            <a:endParaRPr lang="pl-PL" sz="1600" dirty="0"/>
          </a:p>
          <a:p>
            <a:pPr marL="0" indent="0">
              <a:spcBef>
                <a:spcPts val="0"/>
              </a:spcBef>
              <a:buNone/>
            </a:pPr>
            <a:r>
              <a:rPr lang="pl-PL" sz="1600" dirty="0">
                <a:latin typeface="+mj-lt"/>
              </a:rPr>
              <a:t>Normalna funkcją pojazdów specjalnych jest </a:t>
            </a:r>
            <a:r>
              <a:rPr lang="pl-PL" sz="1600" b="1" dirty="0">
                <a:latin typeface="+mj-lt"/>
              </a:rPr>
              <a:t>transport, czyli przemieszczanie </a:t>
            </a:r>
            <a:r>
              <a:rPr lang="pl-PL" sz="1600" b="1" i="0" dirty="0">
                <a:solidFill>
                  <a:srgbClr val="202122"/>
                </a:solidFill>
                <a:effectLst/>
                <a:latin typeface="+mj-lt"/>
              </a:rPr>
              <a:t>ludzi i ładunków (przedmiot transportu) w przestrzeni </a:t>
            </a:r>
            <a:r>
              <a:rPr lang="pl-PL" sz="1600" b="0" i="0" dirty="0">
                <a:solidFill>
                  <a:srgbClr val="202122"/>
                </a:solidFill>
                <a:effectLst/>
                <a:latin typeface="+mj-lt"/>
              </a:rPr>
              <a:t>przy wykorzystaniu odpowiednich urządzeń. Podnośnik transportuje </a:t>
            </a:r>
            <a:r>
              <a:rPr lang="pl-PL" sz="1600" dirty="0">
                <a:solidFill>
                  <a:srgbClr val="202122"/>
                </a:solidFill>
                <a:latin typeface="+mj-lt"/>
              </a:rPr>
              <a:t>ludzi na wysokości, koparko ładowarka ziemię i gruz, betoniarka beton itd. </a:t>
            </a:r>
            <a:r>
              <a:rPr lang="pl-PL" sz="1600" b="0" i="0" dirty="0">
                <a:solidFill>
                  <a:srgbClr val="202122"/>
                </a:solidFill>
                <a:effectLst/>
                <a:latin typeface="+mj-lt"/>
              </a:rPr>
              <a:t>Możliwość poruszania się po drodze służy tu jedynie realizacji funkcji podstawowej w różnych miejscach. </a:t>
            </a:r>
            <a:r>
              <a:rPr lang="pl-PL" sz="1600" dirty="0">
                <a:solidFill>
                  <a:srgbClr val="202122"/>
                </a:solidFill>
                <a:latin typeface="+mj-lt"/>
              </a:rPr>
              <a:t>Ustawa nie wskazuje na funkcję transportową rozumianą jako poruszanie się samego pojazdu w przestrzeni, ale na funkcję transportową. </a:t>
            </a:r>
          </a:p>
          <a:p>
            <a:pPr marL="0" indent="0">
              <a:spcBef>
                <a:spcPts val="0"/>
              </a:spcBef>
              <a:buNone/>
            </a:pPr>
            <a:endParaRPr lang="pl-PL" sz="1600" dirty="0">
              <a:latin typeface="+mj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pl-PL" altLang="en-US" sz="1600" dirty="0">
                <a:solidFill>
                  <a:srgbClr val="333333"/>
                </a:solidFill>
                <a:cs typeface="Open Sans" panose="020B0606030504020204" pitchFamily="34" charset="0"/>
              </a:rPr>
              <a:t>Prawodawcy europejskiego nie interesuje rolnicze, ani przemysłowe wykorzystanie pojazdów specjalnych, nic zatem nie stoi na przeszkodzie by utrzymać szerokie pojęcie ruchu. Problem w tym, że SN w uchwale </a:t>
            </a:r>
            <a:br>
              <a:rPr lang="pl-PL" altLang="en-US" sz="1600" dirty="0">
                <a:solidFill>
                  <a:srgbClr val="333333"/>
                </a:solidFill>
                <a:cs typeface="Open Sans" panose="020B0606030504020204" pitchFamily="34" charset="0"/>
              </a:rPr>
            </a:br>
            <a:r>
              <a:rPr lang="pl-PL" sz="1600" dirty="0">
                <a:latin typeface="+mj-lt"/>
              </a:rPr>
              <a:t>III CZP 7/22 niejako zamknął drogę do takiej interpretacji oraz że art. 2 ust 2 pkt 12 b jest </a:t>
            </a:r>
            <a:r>
              <a:rPr lang="pl-PL" sz="1600">
                <a:latin typeface="+mj-lt"/>
              </a:rPr>
              <a:t>implementacją </a:t>
            </a:r>
            <a:br>
              <a:rPr lang="pl-PL" sz="1600">
                <a:latin typeface="+mj-lt"/>
              </a:rPr>
            </a:br>
            <a:r>
              <a:rPr lang="pl-PL" sz="1600">
                <a:latin typeface="+mj-lt"/>
              </a:rPr>
              <a:t>art</a:t>
            </a:r>
            <a:r>
              <a:rPr lang="pl-PL" sz="1600" dirty="0">
                <a:latin typeface="+mj-lt"/>
              </a:rPr>
              <a:t>. 1 ust 1 pkt 1a Dyrektywy, który uwzględnia de </a:t>
            </a:r>
            <a:r>
              <a:rPr lang="pl-PL" sz="1600" dirty="0" err="1">
                <a:latin typeface="+mj-lt"/>
              </a:rPr>
              <a:t>Andrade</a:t>
            </a:r>
            <a:r>
              <a:rPr lang="pl-PL" sz="1600" dirty="0">
                <a:latin typeface="+mj-lt"/>
              </a:rPr>
              <a:t>. </a:t>
            </a:r>
            <a:r>
              <a:rPr lang="pl-PL" sz="1600" b="1" dirty="0">
                <a:latin typeface="+mj-lt"/>
              </a:rPr>
              <a:t>Wskazane pytanie do TSUE</a:t>
            </a:r>
            <a:r>
              <a:rPr lang="pl-PL" sz="1600" dirty="0">
                <a:latin typeface="+mj-lt"/>
              </a:rPr>
              <a:t>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pl-PL" altLang="en-US" sz="1600" dirty="0">
              <a:solidFill>
                <a:srgbClr val="333333"/>
              </a:solidFill>
              <a:latin typeface="+mj-lt"/>
              <a:cs typeface="Open Sans" panose="020B0606030504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pl-PL" altLang="en-US" sz="1600" dirty="0">
              <a:solidFill>
                <a:srgbClr val="333333"/>
              </a:solidFill>
              <a:cs typeface="Open Sans" panose="020B0606030504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pl-PL" sz="16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9058453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6" name="Picture 12" descr="Z przemówienia papieża św. Jana Pawła II na Jasnej Górze w Częstochowie |">
            <a:extLst>
              <a:ext uri="{FF2B5EF4-FFF2-40B4-BE49-F238E27FC236}">
                <a16:creationId xmlns:a16="http://schemas.microsoft.com/office/drawing/2014/main" id="{5D69EBAC-D4C3-4686-CDFA-EAB7D2B6A8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0488" y="314349"/>
            <a:ext cx="8963025" cy="6229302"/>
          </a:xfrm>
          <a:prstGeom prst="rect">
            <a:avLst/>
          </a:prstGeom>
          <a:solidFill>
            <a:srgbClr val="FFFFFF"/>
          </a:solidFill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991070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82A2CD7-5EC7-345A-274F-D79D24959AB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F3600AE-76B6-DE57-2709-80FFC5040A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6712"/>
          </a:xfrm>
          <a:solidFill>
            <a:srgbClr val="00B050"/>
          </a:solidFill>
        </p:spPr>
        <p:txBody>
          <a:bodyPr>
            <a:noAutofit/>
          </a:bodyPr>
          <a:lstStyle/>
          <a:p>
            <a:r>
              <a:rPr lang="pl-PL" sz="3000"/>
              <a:t>Argumenty za szerokim ujęciem ruchu</a:t>
            </a:r>
            <a:endParaRPr lang="pl-PL" sz="3000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0A4E685-AFA1-0AE1-4F23-2BCC5DD491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052736"/>
            <a:ext cx="9144000" cy="6021288"/>
          </a:xfrm>
          <a:noFill/>
        </p:spPr>
        <p:txBody>
          <a:bodyPr>
            <a:normAutofit fontScale="25000" lnSpcReduction="20000"/>
          </a:bodyPr>
          <a:lstStyle/>
          <a:p>
            <a:pPr marL="540000" indent="-540000">
              <a:buFont typeface="+mj-lt"/>
              <a:buAutoNum type="arabicParenR"/>
            </a:pPr>
            <a:r>
              <a:rPr lang="pl-PL" sz="5600" dirty="0"/>
              <a:t>Wyrok w sprawie </a:t>
            </a:r>
            <a:r>
              <a:rPr lang="pl-PL" sz="5600" b="1" dirty="0">
                <a:solidFill>
                  <a:srgbClr val="FF0000"/>
                </a:solidFill>
              </a:rPr>
              <a:t>de </a:t>
            </a:r>
            <a:r>
              <a:rPr lang="pl-PL" sz="5600" b="1" dirty="0" err="1">
                <a:solidFill>
                  <a:srgbClr val="FF0000"/>
                </a:solidFill>
              </a:rPr>
              <a:t>Andrade</a:t>
            </a:r>
            <a:r>
              <a:rPr lang="pl-PL" sz="5600" b="1" dirty="0">
                <a:solidFill>
                  <a:srgbClr val="FF0000"/>
                </a:solidFill>
              </a:rPr>
              <a:t> odbiega w sposób istotny od pozostałych wyroków TSUE</a:t>
            </a:r>
            <a:r>
              <a:rPr lang="pl-PL" sz="5600" dirty="0">
                <a:solidFill>
                  <a:srgbClr val="FF0000"/>
                </a:solidFill>
              </a:rPr>
              <a:t>, </a:t>
            </a:r>
            <a:r>
              <a:rPr lang="pl-PL" sz="5600" dirty="0"/>
              <a:t>w których </a:t>
            </a:r>
            <a:br>
              <a:rPr lang="pl-PL" sz="5600" dirty="0"/>
            </a:br>
            <a:r>
              <a:rPr lang="pl-PL" sz="5600" dirty="0"/>
              <a:t>nie przywiązywano znaczenia do pełnienia przez pojazd w chwili szkody funkcji transportowej </a:t>
            </a:r>
            <a:br>
              <a:rPr lang="pl-PL" sz="5600" dirty="0"/>
            </a:br>
            <a:r>
              <a:rPr lang="pl-PL" sz="5600" dirty="0"/>
              <a:t>a dokonana w nim wykładnia jest sprzeczna z celem dyrektyw.</a:t>
            </a:r>
          </a:p>
          <a:p>
            <a:pPr marL="540000" indent="-540000">
              <a:buFont typeface="+mj-lt"/>
              <a:buAutoNum type="arabicParenR"/>
            </a:pPr>
            <a:endParaRPr lang="pl-PL" sz="5600" dirty="0"/>
          </a:p>
          <a:p>
            <a:pPr marL="540000" indent="-540000">
              <a:buFont typeface="+mj-lt"/>
              <a:buAutoNum type="arabicParenR"/>
            </a:pPr>
            <a:r>
              <a:rPr lang="pl-PL" sz="5600" dirty="0"/>
              <a:t>Dokonana przez TSUE w sprawie de </a:t>
            </a:r>
            <a:r>
              <a:rPr lang="pl-PL" sz="5600" dirty="0" err="1"/>
              <a:t>Andrade</a:t>
            </a:r>
            <a:r>
              <a:rPr lang="pl-PL" sz="5600" dirty="0"/>
              <a:t> nie może być powoływana przeciwko objęciu ochroną ubezpieczeniową osób poszkodowanych, jeżeli taką ochronę zapewnia im </a:t>
            </a:r>
            <a:r>
              <a:rPr lang="pl-PL" sz="5600" b="1" dirty="0">
                <a:solidFill>
                  <a:srgbClr val="FF0000"/>
                </a:solidFill>
              </a:rPr>
              <a:t>dotychczasowe orzecznictwo sądów polskich</a:t>
            </a:r>
            <a:r>
              <a:rPr lang="pl-PL" sz="5600" dirty="0"/>
              <a:t>.</a:t>
            </a:r>
          </a:p>
          <a:p>
            <a:pPr marL="540000" indent="-540000">
              <a:buFont typeface="+mj-lt"/>
              <a:buAutoNum type="arabicParenR"/>
            </a:pPr>
            <a:endParaRPr lang="pl-PL" sz="5600" dirty="0"/>
          </a:p>
          <a:p>
            <a:pPr marL="540000" indent="-540000">
              <a:buFont typeface="+mj-lt"/>
              <a:buAutoNum type="arabicParenR"/>
            </a:pPr>
            <a:r>
              <a:rPr lang="pl-PL" sz="5600" dirty="0"/>
              <a:t>Szerokie ujęcie ruchu pojazdu dominujące w orzecznictwie SN nie jest sprzeczne z wyrokiem TSUE </a:t>
            </a:r>
            <a:br>
              <a:rPr lang="pl-PL" sz="5600" dirty="0"/>
            </a:br>
            <a:r>
              <a:rPr lang="pl-PL" sz="5600" dirty="0"/>
              <a:t>w sprawie de </a:t>
            </a:r>
            <a:r>
              <a:rPr lang="pl-PL" sz="5600" dirty="0" err="1"/>
              <a:t>Andrade</a:t>
            </a:r>
            <a:r>
              <a:rPr lang="pl-PL" sz="5600" dirty="0"/>
              <a:t> bowiem </a:t>
            </a:r>
            <a:r>
              <a:rPr lang="pl-PL" sz="5600" b="1" dirty="0">
                <a:solidFill>
                  <a:srgbClr val="FF0000"/>
                </a:solidFill>
              </a:rPr>
              <a:t>prawo unijne wyznacza jedynie minimalny standard ochrony poszkodowanych</a:t>
            </a:r>
            <a:r>
              <a:rPr lang="pl-PL" sz="5600" dirty="0">
                <a:solidFill>
                  <a:srgbClr val="FF0000"/>
                </a:solidFill>
              </a:rPr>
              <a:t> </a:t>
            </a:r>
            <a:br>
              <a:rPr lang="pl-PL" sz="5600" dirty="0"/>
            </a:br>
            <a:r>
              <a:rPr lang="pl-PL" sz="5600" dirty="0"/>
              <a:t>przez ruch pojazdu i nie ma przeszkód by w prawie krajowym ruch rozumiano szerzej.</a:t>
            </a:r>
          </a:p>
          <a:p>
            <a:pPr marL="540000" indent="-540000">
              <a:buFont typeface="+mj-lt"/>
              <a:buAutoNum type="arabicParenR"/>
            </a:pPr>
            <a:endParaRPr lang="pl-PL" sz="5600" dirty="0"/>
          </a:p>
          <a:p>
            <a:pPr marL="540000" indent="-540000">
              <a:buFont typeface="+mj-lt"/>
              <a:buAutoNum type="arabicParenR"/>
            </a:pPr>
            <a:endParaRPr lang="pl-PL" sz="5600" b="1" dirty="0"/>
          </a:p>
          <a:p>
            <a:pPr marL="540000" indent="-540000">
              <a:buFont typeface="+mj-lt"/>
              <a:buAutoNum type="arabicParenR"/>
            </a:pPr>
            <a:r>
              <a:rPr lang="pl-PL" sz="5600" dirty="0"/>
              <a:t>Pojęcie ruchu na gruncie ustawy o ubezpieczeniach obowiązkowych i na gruncie k.c. winno by wykładane jednakowo i możliwie szeroko, o czym przesądza wykładnia historyczne i celowościowa, podczas gdy zmiana linii orzecznictwa </a:t>
            </a:r>
            <a:br>
              <a:rPr lang="pl-PL" sz="5600" dirty="0"/>
            </a:br>
            <a:r>
              <a:rPr lang="pl-PL" sz="5600" dirty="0"/>
              <a:t>na skutek wyroku de </a:t>
            </a:r>
            <a:r>
              <a:rPr lang="pl-PL" sz="5600" dirty="0" err="1"/>
              <a:t>Andrade</a:t>
            </a:r>
            <a:r>
              <a:rPr lang="pl-PL" sz="5600" dirty="0"/>
              <a:t> stwarza </a:t>
            </a:r>
            <a:r>
              <a:rPr lang="pl-PL" sz="5600" b="1" dirty="0">
                <a:solidFill>
                  <a:srgbClr val="FF0000"/>
                </a:solidFill>
              </a:rPr>
              <a:t>ryzyko, że ruch na gruncie </a:t>
            </a:r>
            <a:r>
              <a:rPr lang="pl-PL" sz="5600" b="1" dirty="0" err="1">
                <a:solidFill>
                  <a:srgbClr val="FF0000"/>
                </a:solidFill>
              </a:rPr>
              <a:t>kc</a:t>
            </a:r>
            <a:r>
              <a:rPr lang="pl-PL" sz="5600" b="1" dirty="0">
                <a:solidFill>
                  <a:srgbClr val="FF0000"/>
                </a:solidFill>
              </a:rPr>
              <a:t> będzie wykładany szerzej</a:t>
            </a:r>
            <a:r>
              <a:rPr lang="pl-PL" sz="5600" b="1" dirty="0"/>
              <a:t>.</a:t>
            </a:r>
          </a:p>
          <a:p>
            <a:pPr marL="540000" indent="-540000">
              <a:buFont typeface="+mj-lt"/>
              <a:buAutoNum type="arabicParenR"/>
            </a:pPr>
            <a:endParaRPr lang="pl-PL" sz="5600" dirty="0"/>
          </a:p>
          <a:p>
            <a:pPr marL="540000" indent="-540000">
              <a:buFont typeface="+mj-lt"/>
              <a:buAutoNum type="arabicParenR"/>
            </a:pPr>
            <a:r>
              <a:rPr lang="pl-PL" sz="5600" dirty="0"/>
              <a:t>Zmiana linii orzecznictwa na skutek wyroku w sprawie de </a:t>
            </a:r>
            <a:r>
              <a:rPr lang="pl-PL" sz="5600" dirty="0" err="1"/>
              <a:t>Andrade</a:t>
            </a:r>
            <a:r>
              <a:rPr lang="pl-PL" sz="5600" dirty="0"/>
              <a:t> może sprawić, że </a:t>
            </a:r>
            <a:r>
              <a:rPr lang="pl-PL" sz="5600" b="1" dirty="0">
                <a:solidFill>
                  <a:srgbClr val="FF0000"/>
                </a:solidFill>
              </a:rPr>
              <a:t>ubezpieczenie OC nie będzie chronić przed szkodami wywołanymi przez wadliwe działanie urządzeń elektronicznych w pojeździe</a:t>
            </a:r>
            <a:r>
              <a:rPr lang="pl-PL" sz="5600" b="1" dirty="0"/>
              <a:t>. </a:t>
            </a:r>
            <a:br>
              <a:rPr lang="pl-PL" sz="5600" b="1" dirty="0"/>
            </a:br>
            <a:r>
              <a:rPr lang="pl-PL" sz="5600" dirty="0"/>
              <a:t>Współczesne pojazdy zaopatrzone są w coraz większą liczbę elektronicznych urządzeń.</a:t>
            </a:r>
            <a:br>
              <a:rPr lang="pl-PL" sz="5600" dirty="0"/>
            </a:br>
            <a:endParaRPr lang="pl-PL" sz="5600" b="1" dirty="0"/>
          </a:p>
          <a:p>
            <a:pPr marL="540000" indent="-540000">
              <a:buFont typeface="+mj-lt"/>
              <a:buAutoNum type="arabicParenR"/>
            </a:pPr>
            <a:r>
              <a:rPr lang="pl-PL" sz="5600" b="1" dirty="0">
                <a:solidFill>
                  <a:srgbClr val="FF0000"/>
                </a:solidFill>
              </a:rPr>
              <a:t>Składka od ubezpieczenia pojazdu specjalistycznego jest wyższa</a:t>
            </a:r>
            <a:r>
              <a:rPr lang="pl-PL" sz="5600" dirty="0"/>
              <a:t>. Jego właściciel ma prawo sądzić, że jej zapłacenie zapewnia poszkodowanym a przez to jemu samemu ochronę na wypadek wszelkich szkód wyrządzonych </a:t>
            </a:r>
            <a:br>
              <a:rPr lang="pl-PL" sz="5600" dirty="0"/>
            </a:br>
            <a:r>
              <a:rPr lang="pl-PL" sz="5600" dirty="0"/>
              <a:t>wskutek szeroko rozumianego ruchu pojazdu.</a:t>
            </a:r>
          </a:p>
          <a:p>
            <a:pPr marL="540000" indent="-540000">
              <a:buFont typeface="+mj-lt"/>
              <a:buAutoNum type="arabicParenR"/>
            </a:pPr>
            <a:endParaRPr lang="pl-PL" sz="5600" dirty="0"/>
          </a:p>
          <a:p>
            <a:pPr marL="540000" indent="-540000">
              <a:buFont typeface="+mj-lt"/>
              <a:buAutoNum type="arabicParenR"/>
            </a:pPr>
            <a:r>
              <a:rPr lang="pl-PL" sz="5600" b="1" dirty="0">
                <a:solidFill>
                  <a:srgbClr val="FF0000"/>
                </a:solidFill>
              </a:rPr>
              <a:t>Ubezpieczenie OC przedsiębiorstwa budowlanego nie jest obowiązkowe </a:t>
            </a:r>
            <a:r>
              <a:rPr lang="pl-PL" sz="5600" dirty="0"/>
              <a:t>i nie powinno być. </a:t>
            </a:r>
            <a:br>
              <a:rPr lang="pl-PL" sz="5600" dirty="0"/>
            </a:br>
            <a:r>
              <a:rPr lang="pl-PL" sz="5600" dirty="0"/>
              <a:t>Nawet jak zawarto takie ubezpieczenie, suma gwarancyjna może nie wystarczać na pokrycie szkód.</a:t>
            </a:r>
          </a:p>
          <a:p>
            <a:pPr marL="540000" indent="-540000">
              <a:buFont typeface="+mj-lt"/>
              <a:buAutoNum type="arabicParenR"/>
            </a:pPr>
            <a:endParaRPr lang="pl-PL" sz="5600" dirty="0"/>
          </a:p>
          <a:p>
            <a:pPr marL="540000" indent="-540000">
              <a:buFont typeface="+mj-lt"/>
              <a:buAutoNum type="arabicParenR"/>
            </a:pPr>
            <a:r>
              <a:rPr lang="pl-PL" sz="5600" b="1" dirty="0">
                <a:solidFill>
                  <a:srgbClr val="FF0000"/>
                </a:solidFill>
              </a:rPr>
              <a:t>Problemy  podwójnego ubezpieczenia ciągników </a:t>
            </a:r>
            <a:r>
              <a:rPr lang="pl-PL" sz="5600" dirty="0"/>
              <a:t>(OC gospodarstwa i OC pojazdu) można rozwiązać stosując </a:t>
            </a:r>
            <a:br>
              <a:rPr lang="pl-PL" sz="5600" dirty="0">
                <a:solidFill>
                  <a:srgbClr val="FF0000"/>
                </a:solidFill>
              </a:rPr>
            </a:br>
            <a:r>
              <a:rPr lang="pl-PL" sz="5600" b="1" dirty="0">
                <a:solidFill>
                  <a:srgbClr val="FF0000"/>
                </a:solidFill>
              </a:rPr>
              <a:t>przez analogię regułę z art. 824</a:t>
            </a:r>
            <a:r>
              <a:rPr lang="pl-PL" sz="5600" b="1" baseline="30000" dirty="0">
                <a:solidFill>
                  <a:srgbClr val="FF0000"/>
                </a:solidFill>
              </a:rPr>
              <a:t>1</a:t>
            </a:r>
            <a:r>
              <a:rPr lang="pl-PL" sz="5600" b="1" dirty="0">
                <a:solidFill>
                  <a:srgbClr val="FF0000"/>
                </a:solidFill>
              </a:rPr>
              <a:t> k.c</a:t>
            </a:r>
            <a:r>
              <a:rPr lang="pl-PL" sz="5600" dirty="0">
                <a:solidFill>
                  <a:srgbClr val="FF0000"/>
                </a:solidFill>
              </a:rPr>
              <a:t>. </a:t>
            </a:r>
            <a:r>
              <a:rPr lang="pl-PL" sz="5600" dirty="0"/>
              <a:t>Analogiczne stosowanie tego przepisu winno polegać na rozliczeniu się ubezpieczycieli według tzw. reguły odpowiedzialności niezależnej.</a:t>
            </a:r>
          </a:p>
          <a:p>
            <a:pPr>
              <a:buNone/>
            </a:pPr>
            <a:endParaRPr lang="pl-PL" dirty="0"/>
          </a:p>
          <a:p>
            <a:pPr lvl="0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592649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08720"/>
          </a:xfrm>
          <a:solidFill>
            <a:srgbClr val="00B050"/>
          </a:solidFill>
        </p:spPr>
        <p:txBody>
          <a:bodyPr>
            <a:noAutofit/>
          </a:bodyPr>
          <a:lstStyle/>
          <a:p>
            <a:r>
              <a:rPr lang="pl-PL" sz="2800" dirty="0"/>
              <a:t>Ad 1) De </a:t>
            </a:r>
            <a:r>
              <a:rPr lang="pl-PL" sz="2800" dirty="0" err="1"/>
              <a:t>Andrade</a:t>
            </a:r>
            <a:r>
              <a:rPr lang="pl-PL" sz="2800" dirty="0"/>
              <a:t> odbiega od innych rozstrzygnięć TSUE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0" y="1052736"/>
            <a:ext cx="9144000" cy="5805264"/>
          </a:xfrm>
          <a:noFill/>
        </p:spPr>
        <p:txBody>
          <a:bodyPr>
            <a:noAutofit/>
          </a:bodyPr>
          <a:lstStyle/>
          <a:p>
            <a:r>
              <a:rPr lang="pl-PL" sz="1200" b="1" dirty="0"/>
              <a:t>Wyrok TSUE z 4 września 2014 r. C-162/13 VNUK</a:t>
            </a:r>
          </a:p>
          <a:p>
            <a:pPr>
              <a:buNone/>
            </a:pPr>
            <a:r>
              <a:rPr lang="pl-PL" sz="1200" b="1" dirty="0"/>
              <a:t>	</a:t>
            </a:r>
            <a:r>
              <a:rPr lang="pl-PL" sz="1200" b="1" dirty="0">
                <a:solidFill>
                  <a:srgbClr val="FF0000"/>
                </a:solidFill>
              </a:rPr>
              <a:t>Zawracający ciągnik z przyczepą przewrócił drabinę, z której spadł powód</a:t>
            </a:r>
          </a:p>
          <a:p>
            <a:pPr>
              <a:buNone/>
            </a:pPr>
            <a:r>
              <a:rPr lang="pl-PL" sz="1200" dirty="0"/>
              <a:t>	Zawarte w art. 3 ust. 1 dyrektywy 72/166 nim pojęcie 'ruchu pojazdów'  nie jest ograniczone do kontekstu drogowego i obejmuje każde użytkowanie pojazdu, które jest zgodne z normalną funkcją tego pojazdu. Może ono zatem obejmować manewr traktora   w podwórzu gospodarstwa rolnego w celu wprowadzenia przyczepy, w którą ów traktor jest wyposażony do pomieszczenia gospodarczego</a:t>
            </a:r>
          </a:p>
          <a:p>
            <a:pPr>
              <a:buNone/>
            </a:pPr>
            <a:r>
              <a:rPr lang="pl-PL" sz="1200" dirty="0"/>
              <a:t>	Rzecznik Generalny TSUE: </a:t>
            </a:r>
            <a:r>
              <a:rPr lang="pl-PL" sz="1200" u="sng" dirty="0"/>
              <a:t>nie istnieje żadna podstawa uzasadniająca rozróżnienie, jakiego dokonała przed sądem odsyłającym </a:t>
            </a:r>
            <a:br>
              <a:rPr lang="pl-PL" sz="1200" u="sng" dirty="0"/>
            </a:br>
            <a:r>
              <a:rPr lang="pl-PL" sz="1200" u="sng" dirty="0"/>
              <a:t>strona pozwana w postępowaniu przed sądem krajowym między 'maszyną roboczą' a 'pojazdem</a:t>
            </a:r>
            <a:r>
              <a:rPr lang="pl-PL" sz="1200" dirty="0"/>
              <a:t>’.</a:t>
            </a:r>
          </a:p>
          <a:p>
            <a:r>
              <a:rPr lang="pl-PL" sz="1200" b="1" dirty="0"/>
              <a:t>Wyrok TSUE z 28 listopada 2017 r. C-514/16 RODRIGUEZ DE ANDRADE</a:t>
            </a:r>
          </a:p>
          <a:p>
            <a:pPr>
              <a:buNone/>
            </a:pPr>
            <a:r>
              <a:rPr lang="pl-PL" sz="1200" b="1" dirty="0"/>
              <a:t>	</a:t>
            </a:r>
            <a:r>
              <a:rPr lang="pl-PL" sz="1200" b="1" dirty="0">
                <a:solidFill>
                  <a:srgbClr val="FF0000"/>
                </a:solidFill>
              </a:rPr>
              <a:t>Unieruchomiony ciągnik, którego silnik napędzał pompę herbicydu przewrócił się przygniatając poszkodowaną</a:t>
            </a:r>
          </a:p>
          <a:p>
            <a:pPr>
              <a:buNone/>
            </a:pPr>
            <a:r>
              <a:rPr lang="pl-PL" sz="1200" dirty="0"/>
              <a:t>	Nie jest objęta zakresem pojęcia 'ruchu pojazdów', o którym mowa w u art. 3 ust. 1 dyrektywy 72/166 , sytuacja, </a:t>
            </a:r>
            <a:br>
              <a:rPr lang="pl-PL" sz="1200" dirty="0"/>
            </a:br>
            <a:r>
              <a:rPr lang="pl-PL" sz="1200" dirty="0"/>
              <a:t>w której ciągnik rolniczy uczestniczył w wypadku, jeżeli w chwili nastąpienia wypadku </a:t>
            </a:r>
            <a:r>
              <a:rPr lang="pl-PL" sz="1200" u="sng" dirty="0"/>
              <a:t>główna funkcja tego ciągnika </a:t>
            </a:r>
            <a:br>
              <a:rPr lang="pl-PL" sz="1200" u="sng" dirty="0"/>
            </a:br>
            <a:r>
              <a:rPr lang="pl-PL" sz="1200" u="sng" dirty="0"/>
              <a:t>nie polegała na wykorzystaniu go w charakterze środka transportu, ale na generowaniu, jako narzędzie pracy, </a:t>
            </a:r>
            <a:br>
              <a:rPr lang="pl-PL" sz="1200" u="sng" dirty="0"/>
            </a:br>
            <a:r>
              <a:rPr lang="pl-PL" sz="1200" u="sng" dirty="0"/>
              <a:t>siły napędowej koniecznej do utrzymania w ruchu pompy opryskiwacza herbicydowego.</a:t>
            </a:r>
          </a:p>
          <a:p>
            <a:r>
              <a:rPr lang="pl-PL" sz="1200" b="1" dirty="0"/>
              <a:t>Wyrok TSUE z 15 listopada 2018 r. C-684/17 BTA BALITIC INSURANCE COMPANY</a:t>
            </a:r>
          </a:p>
          <a:p>
            <a:pPr>
              <a:buNone/>
            </a:pPr>
            <a:r>
              <a:rPr lang="pl-PL" sz="1200" b="1" dirty="0"/>
              <a:t>	</a:t>
            </a:r>
            <a:r>
              <a:rPr lang="pl-PL" sz="1200" dirty="0"/>
              <a:t>zakresem pojęcia 'ruchu pojazdów', o którym mowa w  art. 3 ust. 1 dyrektywy 72/166, jest objęta sytuacja, </a:t>
            </a:r>
            <a:br>
              <a:rPr lang="pl-PL" sz="1200" dirty="0"/>
            </a:br>
            <a:r>
              <a:rPr lang="pl-PL" sz="1200" dirty="0"/>
              <a:t>w której </a:t>
            </a:r>
            <a:r>
              <a:rPr lang="pl-PL" sz="1200" b="1" dirty="0">
                <a:solidFill>
                  <a:srgbClr val="FF0000"/>
                </a:solidFill>
              </a:rPr>
              <a:t>pasażer stojącego na parkingu pojazdu, przy otwieraniu drzwi tego pojazdu, uderzył i uszkodził stojący obok pojazd </a:t>
            </a:r>
            <a:br>
              <a:rPr lang="pl-PL" sz="1200" b="1" dirty="0"/>
            </a:br>
            <a:r>
              <a:rPr lang="pl-PL" sz="1200" dirty="0"/>
              <a:t>bo </a:t>
            </a:r>
            <a:r>
              <a:rPr lang="pl-PL" sz="1200" u="sng" dirty="0"/>
              <a:t>chodzi o każde użytkowanie pojazdu zgodne z jego funkcją, a przepisy nie mówią o szkodzie wyrządzonej przez kierowcę</a:t>
            </a:r>
            <a:r>
              <a:rPr lang="pl-PL" sz="1200" dirty="0"/>
              <a:t>.</a:t>
            </a:r>
          </a:p>
          <a:p>
            <a:r>
              <a:rPr lang="pl-PL" sz="1200" b="1" dirty="0"/>
              <a:t>Wyrok TSUE z 20 grudnia 2017 r. C -344/16 NUNEZ TORREIRO</a:t>
            </a:r>
          </a:p>
          <a:p>
            <a:pPr>
              <a:buNone/>
            </a:pPr>
            <a:r>
              <a:rPr lang="pl-PL" sz="1200" b="1" dirty="0"/>
              <a:t>	</a:t>
            </a:r>
            <a:r>
              <a:rPr lang="pl-PL" sz="1200" b="1" dirty="0">
                <a:solidFill>
                  <a:srgbClr val="FF0000"/>
                </a:solidFill>
              </a:rPr>
              <a:t>Kołowy pojazd wojskowy typu '</a:t>
            </a:r>
            <a:r>
              <a:rPr lang="pl-PL" sz="1200" b="1" dirty="0" err="1">
                <a:solidFill>
                  <a:srgbClr val="FF0000"/>
                </a:solidFill>
              </a:rPr>
              <a:t>Aníbal</a:t>
            </a:r>
            <a:r>
              <a:rPr lang="pl-PL" sz="1200" b="1" dirty="0">
                <a:solidFill>
                  <a:srgbClr val="FF0000"/>
                </a:solidFill>
              </a:rPr>
              <a:t>' przewrócił się na obszarze przeznaczonym nie dla pojazdów kołowych, lecz dla pojazdów gąsienicowych powodując obrażenia u znajdującego się w środku powoda</a:t>
            </a:r>
          </a:p>
          <a:p>
            <a:pPr>
              <a:buNone/>
            </a:pPr>
            <a:r>
              <a:rPr lang="pl-PL" sz="1200" dirty="0"/>
              <a:t>	Art. 3 dyrektywy 2009/103/WE z dnia 16 września 2009 r. stoi na przeszkodzie uregulowaniu krajowemu, które pozwala wykluczyć </a:t>
            </a:r>
            <a:br>
              <a:rPr lang="pl-PL" sz="1200" dirty="0"/>
            </a:br>
            <a:r>
              <a:rPr lang="pl-PL" sz="1200" dirty="0"/>
              <a:t>z zakresu objęcia obowiązkowym ubezpieczeniem </a:t>
            </a:r>
            <a:r>
              <a:rPr lang="pl-PL" sz="1200" u="sng" dirty="0"/>
              <a:t>szkody powstałe przy prowadzeniu pojazdów mechanicznych na drogach i terenach, które nie są 'zdatne do ruchu'</a:t>
            </a:r>
            <a:r>
              <a:rPr lang="pl-PL" sz="1200" dirty="0"/>
              <a:t>, z wyjątkiem tych, które choć nie są zdatne do tego celu, są jednak 'powszechnie używane'. 	</a:t>
            </a:r>
          </a:p>
          <a:p>
            <a:r>
              <a:rPr lang="pl-PL" sz="1200" b="1" dirty="0"/>
              <a:t>Wyrok TSUE z 20 czerwca 2019 r.  C-100/18 LINEA DIRECTA ASEGURADORA</a:t>
            </a:r>
          </a:p>
          <a:p>
            <a:pPr>
              <a:buNone/>
            </a:pPr>
            <a:r>
              <a:rPr lang="pl-PL" sz="1200" dirty="0"/>
              <a:t>	Pojęciem 'ruchu pojazdów', o którym mowa w art. 3 dyrektywy 2009/103, jest objęta sytuacja, w której </a:t>
            </a:r>
            <a:r>
              <a:rPr lang="pl-PL" sz="1200" b="1" dirty="0">
                <a:solidFill>
                  <a:srgbClr val="FF0000"/>
                </a:solidFill>
              </a:rPr>
              <a:t>pojazd zaparkowany </a:t>
            </a:r>
            <a:br>
              <a:rPr lang="pl-PL" sz="1200" b="1" dirty="0">
                <a:solidFill>
                  <a:srgbClr val="FF0000"/>
                </a:solidFill>
              </a:rPr>
            </a:br>
            <a:r>
              <a:rPr lang="pl-PL" sz="1200" b="1" dirty="0">
                <a:solidFill>
                  <a:srgbClr val="FF0000"/>
                </a:solidFill>
              </a:rPr>
              <a:t>w prywatnym garażu i, używany zgodnie z jego funkcją środka transportu, zapalił się, wywołując pożar</a:t>
            </a:r>
            <a:r>
              <a:rPr lang="pl-PL" sz="1200" dirty="0"/>
              <a:t>, który znajduje swe źródło </a:t>
            </a:r>
            <a:br>
              <a:rPr lang="pl-PL" sz="1200" dirty="0"/>
            </a:br>
            <a:r>
              <a:rPr lang="pl-PL" sz="1200" dirty="0"/>
              <a:t>w instalacji elektrycznej tego pojazdu i który spowodował szkody  w tej nieruchomości, nawet wówczas, gdy </a:t>
            </a:r>
            <a:r>
              <a:rPr lang="pl-PL" sz="1200" u="sng" dirty="0"/>
              <a:t>wspomniany pojazd </a:t>
            </a:r>
            <a:br>
              <a:rPr lang="pl-PL" sz="1200" u="sng" dirty="0"/>
            </a:br>
            <a:r>
              <a:rPr lang="pl-PL" sz="1200" u="sng" dirty="0"/>
              <a:t>nie przemieszczał się od ponad 24 godzin przed wybuchem pożaru</a:t>
            </a:r>
            <a:r>
              <a:rPr lang="pl-PL" sz="1200" dirty="0"/>
              <a:t>.</a:t>
            </a:r>
          </a:p>
          <a:p>
            <a:pPr>
              <a:buNone/>
            </a:pPr>
            <a:endParaRPr lang="pl-PL" sz="1200" b="1" dirty="0"/>
          </a:p>
          <a:p>
            <a:pPr>
              <a:buNone/>
            </a:pPr>
            <a:endParaRPr lang="pl-PL" sz="1200" dirty="0"/>
          </a:p>
          <a:p>
            <a:pPr>
              <a:buNone/>
            </a:pPr>
            <a:endParaRPr lang="pl-PL" sz="1200" dirty="0"/>
          </a:p>
          <a:p>
            <a:pPr>
              <a:buNone/>
            </a:pPr>
            <a:endParaRPr lang="pl-PL" sz="1200" dirty="0"/>
          </a:p>
          <a:p>
            <a:pPr>
              <a:buNone/>
            </a:pPr>
            <a:endParaRPr lang="pl-PL" sz="1200" dirty="0"/>
          </a:p>
          <a:p>
            <a:pPr lvl="0"/>
            <a:endParaRPr lang="pl-PL" sz="1200" dirty="0"/>
          </a:p>
        </p:txBody>
      </p:sp>
    </p:spTree>
    <p:extLst>
      <p:ext uri="{BB962C8B-B14F-4D97-AF65-F5344CB8AC3E}">
        <p14:creationId xmlns:p14="http://schemas.microsoft.com/office/powerpoint/2010/main" val="10779773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71546"/>
          </a:xfrm>
          <a:solidFill>
            <a:srgbClr val="00B050"/>
          </a:solidFill>
        </p:spPr>
        <p:txBody>
          <a:bodyPr>
            <a:noAutofit/>
          </a:bodyPr>
          <a:lstStyle/>
          <a:p>
            <a:r>
              <a:rPr lang="pl-PL" sz="3000" dirty="0"/>
              <a:t>Ad 3) Orzecznictwo SN przed de </a:t>
            </a:r>
            <a:r>
              <a:rPr lang="pl-PL" sz="3000" dirty="0" err="1"/>
              <a:t>Andrade</a:t>
            </a:r>
            <a:endParaRPr lang="pl-PL" sz="30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0" y="1268760"/>
            <a:ext cx="9144000" cy="5446388"/>
          </a:xfrm>
          <a:noFill/>
        </p:spPr>
        <p:txBody>
          <a:bodyPr>
            <a:normAutofit fontScale="32500" lnSpcReduction="20000"/>
          </a:bodyPr>
          <a:lstStyle/>
          <a:p>
            <a:r>
              <a:rPr lang="pl-PL" sz="4300" b="1" dirty="0"/>
              <a:t>Wyrok SN z 11.04.13 r. III CKN 1522/00 1:0:1</a:t>
            </a:r>
          </a:p>
          <a:p>
            <a:pPr>
              <a:buNone/>
            </a:pPr>
            <a:r>
              <a:rPr lang="pl-PL" sz="4300" b="1" dirty="0"/>
              <a:t>	</a:t>
            </a:r>
            <a:r>
              <a:rPr lang="pl-PL" sz="4300" b="1" dirty="0">
                <a:solidFill>
                  <a:srgbClr val="FF0000"/>
                </a:solidFill>
              </a:rPr>
              <a:t>Wybór oparów benzyny z przeciekającego baku wartburga na skutek próby oświetlenia garażu zapałką</a:t>
            </a:r>
          </a:p>
          <a:p>
            <a:pPr>
              <a:buNone/>
            </a:pPr>
            <a:r>
              <a:rPr lang="pl-PL" sz="4300" b="1" dirty="0"/>
              <a:t>	</a:t>
            </a:r>
            <a:r>
              <a:rPr lang="pl-PL" sz="4300" dirty="0"/>
              <a:t>Spowodowane ruchem pojazdu są także szkody powstałe w czasie krótkiego postoju pojazdu bądź w czasie wsiadania </a:t>
            </a:r>
            <a:br>
              <a:rPr lang="pl-PL" sz="4300" dirty="0"/>
            </a:br>
            <a:r>
              <a:rPr lang="pl-PL" sz="4300" dirty="0"/>
              <a:t>i wysiadania z niego, bądź wreszcie w czasie załadunku i wyładunku. Z istoty rzeczy katalog tych sytuacji uznawanych </a:t>
            </a:r>
            <a:br>
              <a:rPr lang="pl-PL" sz="4300" dirty="0"/>
            </a:br>
            <a:r>
              <a:rPr lang="pl-PL" sz="4300" dirty="0"/>
              <a:t>za objęte pojęciem ruchu pojazdu nie może być traktowany jako wyczerpujący. Powszechność dostępu do środków komunikacyjnych wprawianych w ruch za pomocą sił przyrody, zdominowanie przemieszczania osób i rzeczy przy użyciu tych środków, sposób ich zabezpieczenia i przechowywania - nie wyłączając garażowania - mogą stanowić samoistne przyczyny szkód zarówno na osobie, jak i na mieniu. Zmusza to do poszukiwania nowych rozwiązań legislacyjnych </a:t>
            </a:r>
            <a:br>
              <a:rPr lang="pl-PL" sz="4300" dirty="0"/>
            </a:br>
            <a:r>
              <a:rPr lang="pl-PL" sz="4300" dirty="0"/>
              <a:t>i prób ich uogólnienia celem wyeliminowania zbędnej kazuistyki</a:t>
            </a:r>
          </a:p>
          <a:p>
            <a:r>
              <a:rPr lang="pl-PL" sz="4300" b="1" dirty="0"/>
              <a:t>Wyrok SN z 21 maja 2008 r. V CSK 444/08 2:1</a:t>
            </a:r>
          </a:p>
          <a:p>
            <a:pPr>
              <a:buNone/>
            </a:pPr>
            <a:r>
              <a:rPr lang="pl-PL" sz="4300" b="1" dirty="0"/>
              <a:t>	</a:t>
            </a:r>
            <a:r>
              <a:rPr lang="pl-PL" sz="4300" b="1" dirty="0">
                <a:solidFill>
                  <a:srgbClr val="FF0000"/>
                </a:solidFill>
              </a:rPr>
              <a:t>Powód spadł na beton na skutek skoku automatu zwrotnego kontenera śmieciarki</a:t>
            </a:r>
          </a:p>
          <a:p>
            <a:pPr>
              <a:buNone/>
            </a:pPr>
            <a:r>
              <a:rPr lang="pl-PL" sz="4300" dirty="0"/>
              <a:t>	Sądy obu instancji nietrafnie przyjęły, że szkoda powstała wyłącznie w wyniku działania specjalistycznego urządzenia zamontowanego na pojeździe. Tymczasem - jak wynika z ustaleń - wystąpił tutaj związek przyczynowy wieloczynnikowy, </a:t>
            </a:r>
            <a:br>
              <a:rPr lang="pl-PL" sz="4300" dirty="0"/>
            </a:br>
            <a:r>
              <a:rPr lang="pl-PL" sz="4300" dirty="0"/>
              <a:t>w którym między poszczególnymi ogniwami zachodziła zależność przyczynowa adekwatna; gdyby nie włączony silnik pojazdu, którego moc w tym czasie służyła do załadunku odpadów na trasie pojazdu, to do wypadku by nie doszło</a:t>
            </a:r>
          </a:p>
          <a:p>
            <a:r>
              <a:rPr lang="pl-PL" sz="4300" b="1" dirty="0"/>
              <a:t>Wyrok SN 13 czerwca 2012r. V CKN 1051/00 2:1</a:t>
            </a:r>
          </a:p>
          <a:p>
            <a:pPr>
              <a:buNone/>
            </a:pPr>
            <a:r>
              <a:rPr lang="pl-PL" sz="4300" b="1" dirty="0"/>
              <a:t>	</a:t>
            </a:r>
            <a:r>
              <a:rPr lang="pl-PL" sz="4300" b="1" dirty="0" err="1">
                <a:solidFill>
                  <a:srgbClr val="FF0000"/>
                </a:solidFill>
              </a:rPr>
              <a:t>Orkanowanie</a:t>
            </a:r>
            <a:r>
              <a:rPr lang="pl-PL" sz="4300" b="1" dirty="0">
                <a:solidFill>
                  <a:srgbClr val="FF0000"/>
                </a:solidFill>
              </a:rPr>
              <a:t> słomy przy pomocy ciągnika z maszyną wywołało pożar  na gruncie sąsiada.</a:t>
            </a:r>
          </a:p>
          <a:p>
            <a:pPr>
              <a:buNone/>
            </a:pPr>
            <a:r>
              <a:rPr lang="pl-PL" sz="4300" dirty="0"/>
              <a:t>	Ciągnik rolniczy dokonujący, wraz z zaprzężoną z nim maszyną rolniczą, uprawy gruntu, jest mechanicznym środkiem komunikacji w rozumieniu art. 436 § 1 k.c.  Przepis ten nie stawia wymagania by pojazd był przeznaczony do ruchu </a:t>
            </a:r>
            <a:br>
              <a:rPr lang="pl-PL" sz="4300" dirty="0"/>
            </a:br>
            <a:r>
              <a:rPr lang="pl-PL" sz="4300" dirty="0"/>
              <a:t>na drogach publicznych, nie wyłącza też z zakresu jego obowiązywania żadnych pojazdów, </a:t>
            </a:r>
            <a:br>
              <a:rPr lang="pl-PL" sz="4300" dirty="0"/>
            </a:br>
            <a:r>
              <a:rPr lang="pl-PL" sz="4300" dirty="0"/>
              <a:t>ze względu na kryterium celu jakim służą</a:t>
            </a:r>
          </a:p>
          <a:p>
            <a:r>
              <a:rPr lang="pl-PL" sz="4300" b="1" dirty="0"/>
              <a:t>Wyrok SN z  19.12.13 r. II CSK 157/13 1:0:1</a:t>
            </a:r>
          </a:p>
          <a:p>
            <a:pPr>
              <a:buNone/>
            </a:pPr>
            <a:r>
              <a:rPr lang="pl-PL" sz="4300" dirty="0"/>
              <a:t>	</a:t>
            </a:r>
            <a:r>
              <a:rPr lang="pl-PL" sz="4300" b="1" dirty="0">
                <a:solidFill>
                  <a:srgbClr val="FF0000"/>
                </a:solidFill>
              </a:rPr>
              <a:t>Powód przygnieciony przez wysięgnik pompy do betonu zamontowanej na pojeździe unieruchomionym </a:t>
            </a:r>
            <a:br>
              <a:rPr lang="pl-PL" sz="4300" b="1" dirty="0">
                <a:solidFill>
                  <a:srgbClr val="FF0000"/>
                </a:solidFill>
              </a:rPr>
            </a:br>
            <a:r>
              <a:rPr lang="pl-PL" sz="4300" b="1" dirty="0">
                <a:solidFill>
                  <a:srgbClr val="FF0000"/>
                </a:solidFill>
              </a:rPr>
              <a:t>przy pomocy 4 podpór</a:t>
            </a:r>
            <a:br>
              <a:rPr lang="pl-PL" sz="4300" dirty="0"/>
            </a:br>
            <a:r>
              <a:rPr lang="pl-PL" sz="4300" dirty="0"/>
              <a:t>Odpowiedzialność na podstawie art. 436 k.c. jest następstwem stwierdzenia, że źródło niebezpieczeństwa tkwi </a:t>
            </a:r>
            <a:br>
              <a:rPr lang="pl-PL" sz="4300" dirty="0"/>
            </a:br>
            <a:r>
              <a:rPr lang="pl-PL" sz="4300" dirty="0"/>
              <a:t>w samym pojeździe w związku z tym, że jest on wprawiany w ruch za pomocą sił przyrody, a nie w zamontowanych </a:t>
            </a:r>
            <a:br>
              <a:rPr lang="pl-PL" sz="4300" dirty="0"/>
            </a:br>
            <a:r>
              <a:rPr lang="pl-PL" sz="4300" dirty="0"/>
              <a:t>w nim innych urządzeniach (pompie do betonu). Zagrożenie stwarza ruch pojazdu silnikowego, </a:t>
            </a:r>
            <a:br>
              <a:rPr lang="pl-PL" sz="4300" dirty="0"/>
            </a:br>
            <a:r>
              <a:rPr lang="pl-PL" sz="4300" dirty="0"/>
              <a:t>a nie urządzenie złączone z tym pojazdem.</a:t>
            </a:r>
          </a:p>
          <a:p>
            <a:pPr>
              <a:buNone/>
            </a:pPr>
            <a:endParaRPr lang="pl-PL" sz="4300" dirty="0"/>
          </a:p>
          <a:p>
            <a:pPr>
              <a:buNone/>
            </a:pPr>
            <a:endParaRPr lang="pl-PL" b="1" dirty="0"/>
          </a:p>
          <a:p>
            <a:pPr>
              <a:buNone/>
            </a:pPr>
            <a:endParaRPr lang="pl-PL" dirty="0"/>
          </a:p>
          <a:p>
            <a:pPr>
              <a:buNone/>
            </a:pPr>
            <a:endParaRPr lang="pl-PL" dirty="0"/>
          </a:p>
          <a:p>
            <a:pPr>
              <a:buNone/>
            </a:pPr>
            <a:endParaRPr lang="pl-PL" dirty="0"/>
          </a:p>
          <a:p>
            <a:pPr>
              <a:buNone/>
            </a:pPr>
            <a:endParaRPr lang="pl-PL" dirty="0"/>
          </a:p>
          <a:p>
            <a:pPr lvl="0"/>
            <a:endParaRPr lang="pl-PL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08720"/>
          </a:xfrm>
          <a:solidFill>
            <a:srgbClr val="00B050"/>
          </a:solidFill>
        </p:spPr>
        <p:txBody>
          <a:bodyPr>
            <a:noAutofit/>
          </a:bodyPr>
          <a:lstStyle/>
          <a:p>
            <a:r>
              <a:rPr lang="pl-PL" sz="3000" dirty="0"/>
              <a:t>Ad 3) Orzecznictwo SN i SA po de </a:t>
            </a:r>
            <a:r>
              <a:rPr lang="pl-PL" sz="3000" dirty="0" err="1"/>
              <a:t>Andrade</a:t>
            </a:r>
            <a:endParaRPr lang="pl-PL" sz="30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0" y="1052736"/>
            <a:ext cx="9144000" cy="5805264"/>
          </a:xfrm>
          <a:noFill/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pl-PL" sz="1300" b="1" dirty="0"/>
              <a:t>Wyrok SN z 29 kwietnia 2018 r. II CSK 404/17 </a:t>
            </a:r>
            <a:r>
              <a:rPr lang="pl-PL" sz="1300" b="1" dirty="0">
                <a:solidFill>
                  <a:srgbClr val="FF0000"/>
                </a:solidFill>
              </a:rPr>
              <a:t>(Zepsute </a:t>
            </a:r>
            <a:r>
              <a:rPr lang="pl-PL" sz="1300" b="1" dirty="0" err="1">
                <a:solidFill>
                  <a:srgbClr val="FF0000"/>
                </a:solidFill>
              </a:rPr>
              <a:t>vebasto</a:t>
            </a:r>
            <a:r>
              <a:rPr lang="pl-PL" sz="1300" b="1" dirty="0">
                <a:solidFill>
                  <a:srgbClr val="FF0000"/>
                </a:solidFill>
              </a:rPr>
              <a:t>) </a:t>
            </a:r>
            <a:r>
              <a:rPr lang="pl-PL" sz="1300" b="1" dirty="0"/>
              <a:t>2:1</a:t>
            </a:r>
          </a:p>
          <a:p>
            <a:pPr>
              <a:spcBef>
                <a:spcPts val="0"/>
              </a:spcBef>
              <a:buNone/>
            </a:pPr>
            <a:r>
              <a:rPr lang="pl-PL" sz="1300" dirty="0"/>
              <a:t>	Zrównanie zdarzenia sprawczego zaistniałego "podczas postoju" z powstałym "w związku z ruchem" oraz odwołanie do reguł odpowiedzialności kodeksowej nakazuje przyjąć, że odpowiedzialność cywilna posiadacza pojazdu w obu wypadkach ukształtowana została na zasadzie ryzyka (§ 1), a jedynie w zakresie przewozu z grzeczności  (podczas postoju </a:t>
            </a:r>
            <a:br>
              <a:rPr lang="pl-PL" sz="1300" dirty="0"/>
            </a:br>
            <a:r>
              <a:rPr lang="pl-PL" sz="1300" dirty="0"/>
              <a:t>nie jest możliwe zderzenie, wymagające ruchu pojazdów) - na zasadzie winy (§ 2).</a:t>
            </a:r>
            <a:endParaRPr lang="pl-PL" sz="1300" b="1" dirty="0"/>
          </a:p>
          <a:p>
            <a:pPr>
              <a:spcBef>
                <a:spcPts val="0"/>
              </a:spcBef>
            </a:pPr>
            <a:r>
              <a:rPr lang="pl-PL" sz="1300" b="1" dirty="0"/>
              <a:t>Wyrok SA w Białymstoku z dnia 14 marca 2018 r. I </a:t>
            </a:r>
            <a:r>
              <a:rPr lang="pl-PL" sz="1300" b="1" dirty="0" err="1"/>
              <a:t>ACa</a:t>
            </a:r>
            <a:r>
              <a:rPr lang="pl-PL" sz="1300" b="1" dirty="0"/>
              <a:t> 918/17 2:0	</a:t>
            </a:r>
          </a:p>
          <a:p>
            <a:pPr>
              <a:spcBef>
                <a:spcPts val="0"/>
              </a:spcBef>
              <a:buNone/>
            </a:pPr>
            <a:r>
              <a:rPr lang="pl-PL" sz="1300" b="1" dirty="0"/>
              <a:t>	</a:t>
            </a:r>
            <a:r>
              <a:rPr lang="pl-PL" sz="1300" b="1" dirty="0">
                <a:solidFill>
                  <a:srgbClr val="FF0000"/>
                </a:solidFill>
              </a:rPr>
              <a:t>Rozerwanie koła przyczepy pompowanej kompresorem napędzanym przez silnik ciągnika </a:t>
            </a:r>
            <a:br>
              <a:rPr lang="pl-PL" sz="1300" dirty="0"/>
            </a:br>
            <a:r>
              <a:rPr lang="pl-PL" sz="1300" dirty="0"/>
              <a:t>Rodrigues de </a:t>
            </a:r>
            <a:r>
              <a:rPr lang="pl-PL" sz="1300" dirty="0" err="1"/>
              <a:t>Andrade</a:t>
            </a:r>
            <a:r>
              <a:rPr lang="pl-PL" sz="1300" dirty="0"/>
              <a:t> nie znajduje zastosowania, bo praca silnika napędzającego kompresor służyła w istocie celom transportowym mając doprowadzić do napompowanie opony a  następnie przewiezienia pojemnika z wodą</a:t>
            </a:r>
          </a:p>
          <a:p>
            <a:pPr>
              <a:spcBef>
                <a:spcPts val="0"/>
              </a:spcBef>
            </a:pPr>
            <a:r>
              <a:rPr lang="pl-PL" sz="1300" b="1" dirty="0"/>
              <a:t>Postanowienie SN z 30 stycznia 2018 r. III CZP 94/17 1:0:1</a:t>
            </a:r>
          </a:p>
          <a:p>
            <a:pPr>
              <a:spcBef>
                <a:spcPts val="0"/>
              </a:spcBef>
              <a:buNone/>
            </a:pPr>
            <a:r>
              <a:rPr lang="pl-PL" sz="1300" dirty="0"/>
              <a:t>	W sytuacji </a:t>
            </a:r>
            <a:r>
              <a:rPr lang="pl-PL" sz="1300" b="1" dirty="0">
                <a:solidFill>
                  <a:srgbClr val="FF0000"/>
                </a:solidFill>
              </a:rPr>
              <a:t>koło, z którego opony uchodziło powietrze, zostało odłączone i przeniesione do warsztatu </a:t>
            </a:r>
            <a:r>
              <a:rPr lang="pl-PL" sz="1300" dirty="0"/>
              <a:t>celem ustalenia uszkodzenia  i  jego naprawy, a źródło niebezpieczeństwa i szkoda były związane z naprawą tej opony nie istnieje bezpośredni związek przyczynowy pomiędzy szkodą na osobie a uszkodzeniem pojazdu w zakresie opony wynikającym z eksploatacji, </a:t>
            </a:r>
            <a:br>
              <a:rPr lang="pl-PL" sz="1300" dirty="0"/>
            </a:br>
            <a:r>
              <a:rPr lang="pl-PL" sz="1300" dirty="0"/>
              <a:t>czyli naturalnego zużycia.  Pojazd mechaniczny nie był w ruchu i nie stwarzał niebezpieczeństwa </a:t>
            </a:r>
          </a:p>
          <a:p>
            <a:pPr>
              <a:spcBef>
                <a:spcPts val="0"/>
              </a:spcBef>
            </a:pPr>
            <a:r>
              <a:rPr lang="pl-PL" sz="1300" b="1" dirty="0"/>
              <a:t>Wyrok SN z 18 września 2019 r. IV CSK 292/18 	2:1</a:t>
            </a:r>
          </a:p>
          <a:p>
            <a:pPr>
              <a:spcBef>
                <a:spcPts val="0"/>
              </a:spcBef>
              <a:buNone/>
            </a:pPr>
            <a:r>
              <a:rPr lang="pl-PL" sz="1300" b="1" dirty="0"/>
              <a:t>	</a:t>
            </a:r>
            <a:r>
              <a:rPr lang="pl-PL" sz="1300" b="1" dirty="0">
                <a:solidFill>
                  <a:srgbClr val="FF0000"/>
                </a:solidFill>
              </a:rPr>
              <a:t>Tylny wysięgnik koparko – ładowarki pracującej przy demontażu studzienki opadł przygniatając powoda, </a:t>
            </a:r>
            <a:br>
              <a:rPr lang="pl-PL" sz="1300" b="1" dirty="0">
                <a:solidFill>
                  <a:srgbClr val="FF0000"/>
                </a:solidFill>
              </a:rPr>
            </a:br>
            <a:r>
              <a:rPr lang="pl-PL" sz="1300" b="1" dirty="0">
                <a:solidFill>
                  <a:srgbClr val="FF0000"/>
                </a:solidFill>
              </a:rPr>
              <a:t>podczas gdy koparko ładowarka stała z wyłączonym silnikiem</a:t>
            </a:r>
          </a:p>
          <a:p>
            <a:pPr>
              <a:spcBef>
                <a:spcPts val="0"/>
              </a:spcBef>
              <a:buNone/>
            </a:pPr>
            <a:r>
              <a:rPr lang="pl-PL" sz="1300" dirty="0"/>
              <a:t>	Oceniając odpowiedzialność cywilną za szkody powstałe w związku z ruchem pojazdu należy każdorazowo ustalać, czy istnieje powiązanie szkody z funkcją komunikacyjną pojazdu (bo tak zinterpretował przepisy unijne </a:t>
            </a:r>
            <a:r>
              <a:rPr lang="pl-PL" sz="1300" dirty="0" err="1"/>
              <a:t>TSUEw</a:t>
            </a:r>
            <a:r>
              <a:rPr lang="pl-PL" sz="1300" dirty="0"/>
              <a:t> sprawie de </a:t>
            </a:r>
            <a:r>
              <a:rPr lang="pl-PL" sz="1300" dirty="0" err="1"/>
              <a:t>Andrade</a:t>
            </a:r>
            <a:r>
              <a:rPr lang="pl-PL" sz="1300" dirty="0"/>
              <a:t>)</a:t>
            </a:r>
          </a:p>
          <a:p>
            <a:pPr>
              <a:spcBef>
                <a:spcPts val="0"/>
              </a:spcBef>
            </a:pPr>
            <a:r>
              <a:rPr lang="pl-PL" sz="1300" b="1" dirty="0"/>
              <a:t>Wyrok  SN z 4 września  2020 II CSK 749/18 3:0</a:t>
            </a:r>
          </a:p>
          <a:p>
            <a:pPr>
              <a:spcBef>
                <a:spcPts val="0"/>
              </a:spcBef>
              <a:buNone/>
            </a:pPr>
            <a:r>
              <a:rPr lang="pl-PL" sz="1300" dirty="0"/>
              <a:t>	</a:t>
            </a:r>
            <a:r>
              <a:rPr lang="pl-PL" sz="1300" b="1" dirty="0">
                <a:solidFill>
                  <a:srgbClr val="FF0000"/>
                </a:solidFill>
              </a:rPr>
              <a:t>Ramię podnośnika do prac konserwacyjno-montażowych opadło a znajdujący się w koszu pracownicy dokonujący montażu kamery  na ścianie budynku doznali obrażeń podczas, gdy podnośnik stał a silnik napędzał tylko jego ramię.</a:t>
            </a:r>
          </a:p>
          <a:p>
            <a:pPr>
              <a:spcBef>
                <a:spcPts val="0"/>
              </a:spcBef>
              <a:buNone/>
            </a:pPr>
            <a:r>
              <a:rPr lang="pl-PL" sz="1300" dirty="0"/>
              <a:t>	Włączenie silnika decyduje o ruchu pojazdu mechanicznego w rozumieniu art. 435 i 436 k.c. również wtedy, gdy w chwili wypadku pojazd nie spełniał funkcji komunikacyjnej, ale wykonywał pracę z wykorzystaniem zamontowanego na nim narzędzia specjalistycznego. Dokonana przez TSUE w sprawie de </a:t>
            </a:r>
            <a:r>
              <a:rPr lang="pl-PL" sz="1300" dirty="0" err="1"/>
              <a:t>Andrade</a:t>
            </a:r>
            <a:r>
              <a:rPr lang="pl-PL" sz="1300" dirty="0"/>
              <a:t> wykładnia dyrektywy jest sprzeczna z celem dyrektyw i nie może być skutecznie powoływana przeciwko objęciu ochroną ubezpieczeniową osób poszkodowanych, jeżeli taką ochronę zapewnia im dotychczasowe orzecznictwo sądów polskich</a:t>
            </a:r>
            <a:endParaRPr lang="pl-PL" sz="1300" b="1" dirty="0"/>
          </a:p>
          <a:p>
            <a:pPr>
              <a:buNone/>
            </a:pPr>
            <a:endParaRPr lang="pl-PL" sz="1200" dirty="0"/>
          </a:p>
          <a:p>
            <a:pPr>
              <a:buNone/>
            </a:pPr>
            <a:endParaRPr lang="pl-PL" sz="1200" dirty="0"/>
          </a:p>
          <a:p>
            <a:pPr>
              <a:buNone/>
            </a:pPr>
            <a:endParaRPr lang="pl-PL" sz="1200" dirty="0"/>
          </a:p>
          <a:p>
            <a:pPr>
              <a:buNone/>
            </a:pPr>
            <a:endParaRPr lang="pl-PL" sz="1200" dirty="0"/>
          </a:p>
          <a:p>
            <a:pPr lvl="0"/>
            <a:endParaRPr lang="pl-PL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159EA58-A028-03F8-40A3-CA501AA244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D0AC45B-836A-1FBE-E49D-0DC0D64825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08720"/>
          </a:xfrm>
          <a:solidFill>
            <a:srgbClr val="00B050"/>
          </a:solidFill>
        </p:spPr>
        <p:txBody>
          <a:bodyPr>
            <a:noAutofit/>
          </a:bodyPr>
          <a:lstStyle/>
          <a:p>
            <a:r>
              <a:rPr lang="pl-PL" sz="3000" dirty="0"/>
              <a:t>Orzecznictwo SN i SA po Rodrigues de </a:t>
            </a:r>
            <a:r>
              <a:rPr lang="pl-PL" sz="3000" dirty="0" err="1"/>
              <a:t>Andrade</a:t>
            </a:r>
            <a:endParaRPr lang="pl-PL" sz="3000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A88395B-C4C4-6865-ED66-FD8F29099C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052736"/>
            <a:ext cx="9144000" cy="5805264"/>
          </a:xfrm>
          <a:noFill/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pl-PL" sz="1400" b="1" dirty="0">
                <a:latin typeface="+mj-lt"/>
              </a:rPr>
              <a:t>Uchwała 7 SSN z 14 stycznia 2022 r. III CZP 7/22</a:t>
            </a:r>
            <a:br>
              <a:rPr lang="pl-PL" sz="1400" dirty="0">
                <a:latin typeface="+mj-lt"/>
              </a:rPr>
            </a:br>
            <a:r>
              <a:rPr lang="pl-PL" sz="1400" i="0" u="none" strike="noStrike" baseline="0" dirty="0">
                <a:solidFill>
                  <a:srgbClr val="000000"/>
                </a:solidFill>
                <a:latin typeface="+mj-lt"/>
              </a:rPr>
              <a:t>Odpowiedzialność zakładu ubezpieczeń wynikająca z umowy obowiązkowego ubezpieczenia odpowiedzialności cywilnej posiadaczy pojazdów mechanicznych obejmuje szkody wyr</a:t>
            </a:r>
            <a:r>
              <a:rPr lang="pl-PL" sz="1400" i="0" u="none" strike="noStrike" baseline="0" dirty="0">
                <a:latin typeface="+mj-lt"/>
              </a:rPr>
              <a:t>ządzone w wyniku pracy urządzenia zamontowanego w pojeździe także wtedy, gdy w chwili wyrządzenia szkody pojazd nie pełnił funkcji </a:t>
            </a:r>
            <a:br>
              <a:rPr lang="pl-PL" sz="1400" i="0" u="none" strike="noStrike" baseline="0" dirty="0">
                <a:latin typeface="+mj-lt"/>
              </a:rPr>
            </a:br>
            <a:r>
              <a:rPr lang="pl-PL" sz="1400" i="0" u="none" strike="noStrike" baseline="0" dirty="0">
                <a:latin typeface="+mj-lt"/>
              </a:rPr>
              <a:t>komunikacyjnej (art. 34 </a:t>
            </a:r>
            <a:r>
              <a:rPr lang="pl-PL" sz="1400" i="0" u="none" strike="noStrike" baseline="0" dirty="0" err="1">
                <a:latin typeface="+mj-lt"/>
              </a:rPr>
              <a:t>u.u.o</a:t>
            </a:r>
            <a:r>
              <a:rPr lang="pl-PL" sz="1400" i="0" u="none" strike="noStrike" baseline="0" dirty="0">
                <a:latin typeface="+mj-lt"/>
              </a:rPr>
              <a:t>. w związku z art. 436 k.c.). </a:t>
            </a:r>
            <a:r>
              <a:rPr lang="pl-PL" sz="1400" dirty="0">
                <a:latin typeface="+mj-lt"/>
              </a:rPr>
              <a:t>	</a:t>
            </a:r>
          </a:p>
          <a:p>
            <a:pPr>
              <a:spcBef>
                <a:spcPts val="0"/>
              </a:spcBef>
            </a:pPr>
            <a:r>
              <a:rPr lang="pl-PL" sz="1400" b="1" dirty="0">
                <a:latin typeface="+mj-lt"/>
              </a:rPr>
              <a:t>Wyrok NSN z 17 marca 2023 r. II CSKP 730/22 2:1</a:t>
            </a:r>
            <a:br>
              <a:rPr lang="pl-PL" sz="1400" b="1" dirty="0">
                <a:latin typeface="+mj-lt"/>
              </a:rPr>
            </a:br>
            <a:r>
              <a:rPr lang="pl-PL" sz="1400" b="0" i="0" dirty="0">
                <a:solidFill>
                  <a:srgbClr val="333333"/>
                </a:solidFill>
                <a:effectLst/>
                <a:latin typeface="+mj-lt"/>
              </a:rPr>
              <a:t>Odpowiedzialność na podstawie art. 436 § 1 k.c. (także wtórna) zależy nie od tego, czy mechaniczny </a:t>
            </a:r>
            <a:br>
              <a:rPr lang="pl-PL" sz="1400" b="0" i="0" dirty="0">
                <a:solidFill>
                  <a:srgbClr val="333333"/>
                </a:solidFill>
                <a:effectLst/>
                <a:latin typeface="+mj-lt"/>
              </a:rPr>
            </a:br>
            <a:r>
              <a:rPr lang="pl-PL" sz="1400" b="0" i="0" dirty="0">
                <a:solidFill>
                  <a:srgbClr val="333333"/>
                </a:solidFill>
                <a:effectLst/>
                <a:latin typeface="+mj-lt"/>
              </a:rPr>
              <a:t>środek komunikacji pozostawał w ruchu w ramach realizacji jego funkcji komunikacyjnej, lecz od tego, </a:t>
            </a:r>
            <a:br>
              <a:rPr lang="pl-PL" sz="1400" b="0" i="0" dirty="0">
                <a:solidFill>
                  <a:srgbClr val="333333"/>
                </a:solidFill>
                <a:effectLst/>
                <a:latin typeface="+mj-lt"/>
              </a:rPr>
            </a:br>
            <a:r>
              <a:rPr lang="pl-PL" sz="1400" b="0" i="0" dirty="0">
                <a:solidFill>
                  <a:srgbClr val="333333"/>
                </a:solidFill>
                <a:effectLst/>
                <a:latin typeface="+mj-lt"/>
              </a:rPr>
              <a:t>czy jako taki zgodnie z jego przeznaczeniem przeznaczony jest do komunikacji. Nie musi przy tym chodzić </a:t>
            </a:r>
            <a:br>
              <a:rPr lang="pl-PL" sz="1400" b="0" i="0" dirty="0">
                <a:solidFill>
                  <a:srgbClr val="333333"/>
                </a:solidFill>
                <a:effectLst/>
                <a:latin typeface="+mj-lt"/>
              </a:rPr>
            </a:br>
            <a:r>
              <a:rPr lang="pl-PL" sz="1400" b="0" i="0" dirty="0">
                <a:solidFill>
                  <a:srgbClr val="333333"/>
                </a:solidFill>
                <a:effectLst/>
                <a:latin typeface="+mj-lt"/>
              </a:rPr>
              <a:t>o przystosowanie środka komunikacji do podróżowania lądem, przystosowanego do poruszania się </a:t>
            </a:r>
            <a:br>
              <a:rPr lang="pl-PL" sz="1400" b="0" i="0" dirty="0">
                <a:solidFill>
                  <a:srgbClr val="333333"/>
                </a:solidFill>
                <a:effectLst/>
                <a:latin typeface="+mj-lt"/>
              </a:rPr>
            </a:br>
            <a:r>
              <a:rPr lang="pl-PL" sz="1400" b="0" i="0" dirty="0">
                <a:solidFill>
                  <a:srgbClr val="333333"/>
                </a:solidFill>
                <a:effectLst/>
                <a:latin typeface="+mj-lt"/>
              </a:rPr>
              <a:t>po drodze itp. Funkcja komunikacyjna może być bowiem realizowana również w inny sposób. </a:t>
            </a:r>
            <a:br>
              <a:rPr lang="pl-PL" sz="1400" b="0" i="0" dirty="0">
                <a:solidFill>
                  <a:srgbClr val="333333"/>
                </a:solidFill>
                <a:effectLst/>
                <a:latin typeface="+mj-lt"/>
              </a:rPr>
            </a:br>
            <a:r>
              <a:rPr lang="pl-PL" sz="1400" b="0" i="0" dirty="0">
                <a:solidFill>
                  <a:srgbClr val="333333"/>
                </a:solidFill>
                <a:effectLst/>
                <a:latin typeface="+mj-lt"/>
              </a:rPr>
              <a:t>Jednak za taką nie może być uznane wykorzystanie urządzenia do wykonywania pracy</a:t>
            </a:r>
            <a:br>
              <a:rPr lang="pl-PL" sz="1400" b="0" i="0" dirty="0">
                <a:solidFill>
                  <a:srgbClr val="333333"/>
                </a:solidFill>
                <a:effectLst/>
                <a:latin typeface="+mj-lt"/>
              </a:rPr>
            </a:br>
            <a:r>
              <a:rPr lang="pl-PL" sz="1400" b="0" i="0" dirty="0">
                <a:solidFill>
                  <a:srgbClr val="333333"/>
                </a:solidFill>
                <a:effectLst/>
                <a:latin typeface="+mj-lt"/>
              </a:rPr>
              <a:t> przez jego elementy budowy (takie jak łyżka w koparce).</a:t>
            </a:r>
            <a:br>
              <a:rPr lang="pl-PL" sz="1400" b="0" i="0" dirty="0">
                <a:solidFill>
                  <a:srgbClr val="333333"/>
                </a:solidFill>
                <a:effectLst/>
                <a:latin typeface="+mj-lt"/>
              </a:rPr>
            </a:br>
            <a:r>
              <a:rPr lang="pl-PL" sz="1400" dirty="0">
                <a:solidFill>
                  <a:srgbClr val="FF0000"/>
                </a:solidFill>
                <a:latin typeface="+mj-lt"/>
              </a:rPr>
              <a:t>Wyrwanie kabla przez </a:t>
            </a:r>
            <a:r>
              <a:rPr lang="pl-PL" sz="1400" dirty="0" err="1">
                <a:solidFill>
                  <a:srgbClr val="FF0000"/>
                </a:solidFill>
                <a:latin typeface="+mj-lt"/>
              </a:rPr>
              <a:t>przez</a:t>
            </a:r>
            <a:r>
              <a:rPr lang="pl-PL" sz="1400" dirty="0">
                <a:solidFill>
                  <a:srgbClr val="FF0000"/>
                </a:solidFill>
                <a:latin typeface="+mj-lt"/>
              </a:rPr>
              <a:t> łyżkę koparki gąsienicowej</a:t>
            </a:r>
          </a:p>
          <a:p>
            <a:pPr>
              <a:spcBef>
                <a:spcPts val="0"/>
              </a:spcBef>
            </a:pPr>
            <a:r>
              <a:rPr lang="pl-PL" sz="1400" b="1" dirty="0">
                <a:latin typeface="+mj-lt"/>
              </a:rPr>
              <a:t>Wyrok SN z 25 lipca 2023 r. IV CSK 292/18  II CSKP 1008/23  2:1</a:t>
            </a:r>
            <a:br>
              <a:rPr lang="pl-PL" sz="1400" dirty="0">
                <a:latin typeface="+mj-lt"/>
              </a:rPr>
            </a:br>
            <a:r>
              <a:rPr lang="pl-PL" sz="1400" i="0" dirty="0">
                <a:solidFill>
                  <a:srgbClr val="333333"/>
                </a:solidFill>
                <a:effectLst/>
                <a:latin typeface="+mj-lt"/>
              </a:rPr>
              <a:t>Przewidziana w art. 436 k.c. odpowiedzialność samoistnego posiadacza mechanicznego środka komunikacji poruszanego za pomocą sił przyrody za szkody wyrządzone jego ruchem obejmuje szkody wyrządzone urządzeniem zamontowanym w tym pojeździe także wtedy, gdy nie pełnił on funkcji komunikacyjnej (transportowej).</a:t>
            </a:r>
            <a:r>
              <a:rPr lang="pl-PL" sz="1400" dirty="0">
                <a:latin typeface="+mj-lt"/>
              </a:rPr>
              <a:t> </a:t>
            </a:r>
            <a:br>
              <a:rPr lang="pl-PL" sz="1400" dirty="0">
                <a:latin typeface="+mj-lt"/>
              </a:rPr>
            </a:br>
            <a:r>
              <a:rPr lang="pl-PL" sz="1400" dirty="0">
                <a:solidFill>
                  <a:srgbClr val="FF0000"/>
                </a:solidFill>
                <a:latin typeface="+mj-lt"/>
              </a:rPr>
              <a:t>Wychylenie kosza na podnośniku samochodu specjalnego podczas robót dekarskich</a:t>
            </a:r>
          </a:p>
          <a:p>
            <a:pPr>
              <a:spcBef>
                <a:spcPts val="0"/>
              </a:spcBef>
            </a:pPr>
            <a:r>
              <a:rPr lang="pl-PL" sz="1400" b="1" dirty="0">
                <a:latin typeface="+mj-lt"/>
              </a:rPr>
              <a:t>Wyrok SA w Lublinie z 15 listopada 2022 r. I </a:t>
            </a:r>
            <a:r>
              <a:rPr lang="pl-PL" sz="1400" b="1" dirty="0" err="1">
                <a:latin typeface="+mj-lt"/>
              </a:rPr>
              <a:t>ACa</a:t>
            </a:r>
            <a:r>
              <a:rPr lang="pl-PL" sz="1400" b="1" dirty="0">
                <a:latin typeface="+mj-lt"/>
              </a:rPr>
              <a:t> 251/22 2:0</a:t>
            </a:r>
            <a:br>
              <a:rPr lang="pl-PL" sz="1400" b="1" dirty="0">
                <a:latin typeface="+mj-lt"/>
              </a:rPr>
            </a:br>
            <a:r>
              <a:rPr lang="pl-PL" sz="1400" dirty="0">
                <a:latin typeface="+mj-lt"/>
              </a:rPr>
              <a:t>Od</a:t>
            </a:r>
            <a:r>
              <a:rPr lang="pl-PL" sz="1400" dirty="0">
                <a:solidFill>
                  <a:srgbClr val="333333"/>
                </a:solidFill>
                <a:latin typeface="+mj-lt"/>
              </a:rPr>
              <a:t>powie</a:t>
            </a:r>
            <a:r>
              <a:rPr lang="pl-PL" sz="1400" b="0" i="0" dirty="0">
                <a:solidFill>
                  <a:srgbClr val="333333"/>
                </a:solidFill>
                <a:effectLst/>
                <a:latin typeface="+mj-lt"/>
              </a:rPr>
              <a:t>dzialność zakładu ubezpieczeń wynikająca z umowy obowiązkowego ubezpieczenia odpowiedzialności cywilnej posiadaczy pojazdów mechanicznych obejmuje szkody wyrządzone w wyniku pracy urządzenia zamontowanego w pojeździe także wtedy, gdy w chwili wyrządzenia szkody pojazd nie pełnił funkcji komunikacyjnej (art. 34 ustawy z 2003 r. o ubezpieczeniach obowiązkowych w zw. z art. 436 k.c.).</a:t>
            </a:r>
            <a:endParaRPr lang="pl-PL" sz="1400" dirty="0">
              <a:latin typeface="+mj-lt"/>
            </a:endParaRPr>
          </a:p>
          <a:p>
            <a:pPr>
              <a:buNone/>
            </a:pPr>
            <a:r>
              <a:rPr lang="pl-PL" sz="1200" dirty="0"/>
              <a:t>	</a:t>
            </a:r>
            <a:r>
              <a:rPr lang="pl-PL" sz="1200" dirty="0">
                <a:solidFill>
                  <a:srgbClr val="FF0000"/>
                </a:solidFill>
              </a:rPr>
              <a:t>Łyżka k</a:t>
            </a:r>
            <a:r>
              <a:rPr lang="pl-PL" sz="1400" dirty="0">
                <a:solidFill>
                  <a:srgbClr val="FF0000"/>
                </a:solidFill>
              </a:rPr>
              <a:t>oparko – ładowarki robiącej wykop przemieściła się poza obrys wykopu uderzając syna powodów</a:t>
            </a:r>
          </a:p>
          <a:p>
            <a:pPr>
              <a:buNone/>
            </a:pPr>
            <a:endParaRPr lang="pl-PL" sz="1200" dirty="0"/>
          </a:p>
          <a:p>
            <a:pPr>
              <a:buNone/>
            </a:pPr>
            <a:endParaRPr lang="pl-PL" sz="1200" dirty="0"/>
          </a:p>
          <a:p>
            <a:pPr lvl="0"/>
            <a:endParaRPr lang="pl-PL" sz="1200" dirty="0"/>
          </a:p>
        </p:txBody>
      </p:sp>
    </p:spTree>
    <p:extLst>
      <p:ext uri="{BB962C8B-B14F-4D97-AF65-F5344CB8AC3E}">
        <p14:creationId xmlns:p14="http://schemas.microsoft.com/office/powerpoint/2010/main" val="22846065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6DE0148-2478-4BD5-5C42-5B5D2293599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0C91893-A248-5BE2-BE31-82F7DC351A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6712"/>
          </a:xfrm>
          <a:solidFill>
            <a:srgbClr val="00B050"/>
          </a:solidFill>
        </p:spPr>
        <p:txBody>
          <a:bodyPr>
            <a:noAutofit/>
          </a:bodyPr>
          <a:lstStyle/>
          <a:p>
            <a:r>
              <a:rPr lang="pl-PL" sz="3000" dirty="0"/>
              <a:t>Pozostałe argumenty za szerokim ujęciem ruchu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9772A8A-9508-4DB3-F454-D8C993375E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052736"/>
            <a:ext cx="9144000" cy="6021288"/>
          </a:xfrm>
          <a:noFill/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pl-PL" sz="5600" dirty="0"/>
          </a:p>
          <a:p>
            <a:pPr marL="540000" indent="-540000">
              <a:buFont typeface="+mj-lt"/>
              <a:buAutoNum type="arabicParenR" startAt="3"/>
            </a:pPr>
            <a:r>
              <a:rPr lang="pl-PL" sz="6400" dirty="0"/>
              <a:t>Szerokie ujęcie ruchu pojazdu dominujące w orzecznictwie SN nie jest sprzeczne prawem unijnym bowiem </a:t>
            </a:r>
            <a:r>
              <a:rPr lang="pl-PL" sz="6400" b="1" dirty="0">
                <a:solidFill>
                  <a:srgbClr val="FF0000"/>
                </a:solidFill>
              </a:rPr>
              <a:t>prawo unijne wyznacza jedynie minimalny standard ochrony poszkodowanych</a:t>
            </a:r>
            <a:r>
              <a:rPr lang="pl-PL" sz="6400" dirty="0">
                <a:solidFill>
                  <a:srgbClr val="FF0000"/>
                </a:solidFill>
              </a:rPr>
              <a:t> </a:t>
            </a:r>
            <a:br>
              <a:rPr lang="pl-PL" sz="6400" dirty="0">
                <a:solidFill>
                  <a:srgbClr val="FF0000"/>
                </a:solidFill>
              </a:rPr>
            </a:br>
            <a:r>
              <a:rPr lang="pl-PL" sz="6400" dirty="0"/>
              <a:t>przez ruch pojazdu i nie ma przeszkód by w prawie krajowym ruch rozumiano szerzej.</a:t>
            </a:r>
          </a:p>
          <a:p>
            <a:pPr marL="540000" indent="-540000">
              <a:buFont typeface="+mj-lt"/>
              <a:buAutoNum type="arabicParenR" startAt="3"/>
            </a:pPr>
            <a:endParaRPr lang="pl-PL" sz="6400" dirty="0"/>
          </a:p>
          <a:p>
            <a:pPr marL="540000" indent="-540000">
              <a:buFont typeface="+mj-lt"/>
              <a:buAutoNum type="arabicParenR" startAt="3"/>
            </a:pPr>
            <a:r>
              <a:rPr lang="pl-PL" sz="6400" dirty="0"/>
              <a:t>Pojęcie ruchu na gruncie ustawy o ubezpieczeniach obowiązkowych i na gruncie k.c. winno by wykładane jednakowo i możliwie szeroko, o czym przesądza wykładnia historyczne i celowościowa, podczas gdy zmiana linii orzecznictwa spowodowałaby </a:t>
            </a:r>
            <a:r>
              <a:rPr lang="pl-PL" sz="6400" b="1" dirty="0">
                <a:solidFill>
                  <a:srgbClr val="FF0000"/>
                </a:solidFill>
              </a:rPr>
              <a:t>ryzyko, że ruch na gruncie </a:t>
            </a:r>
            <a:r>
              <a:rPr lang="pl-PL" sz="6400" b="1" dirty="0" err="1">
                <a:solidFill>
                  <a:srgbClr val="FF0000"/>
                </a:solidFill>
              </a:rPr>
              <a:t>kc</a:t>
            </a:r>
            <a:r>
              <a:rPr lang="pl-PL" sz="6400" b="1" dirty="0">
                <a:solidFill>
                  <a:srgbClr val="FF0000"/>
                </a:solidFill>
              </a:rPr>
              <a:t> będzie wykładany różnie na gruncie </a:t>
            </a:r>
            <a:r>
              <a:rPr lang="pl-PL" sz="6400" b="1" dirty="0" err="1">
                <a:solidFill>
                  <a:srgbClr val="FF0000"/>
                </a:solidFill>
              </a:rPr>
              <a:t>kc</a:t>
            </a:r>
            <a:r>
              <a:rPr lang="pl-PL" sz="6400" b="1" dirty="0">
                <a:solidFill>
                  <a:srgbClr val="FF0000"/>
                </a:solidFill>
              </a:rPr>
              <a:t> i </a:t>
            </a:r>
            <a:r>
              <a:rPr lang="pl-PL" sz="6400" b="1" dirty="0" err="1">
                <a:solidFill>
                  <a:srgbClr val="FF0000"/>
                </a:solidFill>
              </a:rPr>
              <a:t>uuo</a:t>
            </a:r>
            <a:r>
              <a:rPr lang="pl-PL" sz="6400" b="1" dirty="0">
                <a:solidFill>
                  <a:srgbClr val="FF0000"/>
                </a:solidFill>
              </a:rPr>
              <a:t>. </a:t>
            </a:r>
            <a:endParaRPr lang="pl-PL" sz="6400" b="1" dirty="0"/>
          </a:p>
          <a:p>
            <a:pPr marL="540000" indent="-540000">
              <a:buFont typeface="+mj-lt"/>
              <a:buAutoNum type="arabicParenR" startAt="3"/>
            </a:pPr>
            <a:endParaRPr lang="pl-PL" sz="6400" dirty="0"/>
          </a:p>
          <a:p>
            <a:pPr marL="540000" indent="-540000">
              <a:buFont typeface="+mj-lt"/>
              <a:buAutoNum type="arabicParenR" startAt="3"/>
            </a:pPr>
            <a:r>
              <a:rPr lang="pl-PL" sz="6400" dirty="0"/>
              <a:t>Zmiana linii orzecznictwa na skutek wyroku w sprawie de </a:t>
            </a:r>
            <a:r>
              <a:rPr lang="pl-PL" sz="6400" dirty="0" err="1"/>
              <a:t>Andrade</a:t>
            </a:r>
            <a:r>
              <a:rPr lang="pl-PL" sz="6400" dirty="0"/>
              <a:t> może sprawić, że </a:t>
            </a:r>
            <a:r>
              <a:rPr lang="pl-PL" sz="6400" b="1" dirty="0">
                <a:solidFill>
                  <a:srgbClr val="FF0000"/>
                </a:solidFill>
              </a:rPr>
              <a:t>ubezpieczenie OC nie będzie chronić przed szkodami wywołanymi przez wadliwe działanie urządzeń elektronicznych </a:t>
            </a:r>
            <a:br>
              <a:rPr lang="pl-PL" sz="6400" b="1" dirty="0">
                <a:solidFill>
                  <a:srgbClr val="FF0000"/>
                </a:solidFill>
              </a:rPr>
            </a:br>
            <a:r>
              <a:rPr lang="pl-PL" sz="6400" b="1" dirty="0">
                <a:solidFill>
                  <a:srgbClr val="FF0000"/>
                </a:solidFill>
              </a:rPr>
              <a:t>w pojeździe</a:t>
            </a:r>
            <a:r>
              <a:rPr lang="pl-PL" sz="6400" b="1" dirty="0"/>
              <a:t>. </a:t>
            </a:r>
            <a:r>
              <a:rPr lang="pl-PL" sz="6400" dirty="0"/>
              <a:t>Współczesne pojazdy zaopatrzone są w coraz większą liczbę elektronicznych urządzeń.</a:t>
            </a:r>
            <a:br>
              <a:rPr lang="pl-PL" sz="6400" dirty="0"/>
            </a:br>
            <a:endParaRPr lang="pl-PL" sz="6400" b="1" dirty="0"/>
          </a:p>
          <a:p>
            <a:pPr marL="540000" indent="-540000">
              <a:buFont typeface="+mj-lt"/>
              <a:buAutoNum type="arabicParenR" startAt="3"/>
            </a:pPr>
            <a:r>
              <a:rPr lang="pl-PL" sz="6400" b="1" dirty="0">
                <a:solidFill>
                  <a:srgbClr val="FF0000"/>
                </a:solidFill>
              </a:rPr>
              <a:t>Składka od ubezpieczenia pojazdu specjalistycznego jest wyższa</a:t>
            </a:r>
            <a:r>
              <a:rPr lang="pl-PL" sz="6400" dirty="0"/>
              <a:t>. Jego właściciel ma prawo sądzić, </a:t>
            </a:r>
            <a:br>
              <a:rPr lang="pl-PL" sz="6400" dirty="0"/>
            </a:br>
            <a:r>
              <a:rPr lang="pl-PL" sz="6400" dirty="0"/>
              <a:t>że jej zapłacenie zapewnia poszkodowanym a przez to jemu samemu ochronę na wypadek wszelkich szkód wyrządzonych wskutek szeroko rozumianego ruchu pojazdu.</a:t>
            </a:r>
          </a:p>
          <a:p>
            <a:pPr marL="540000" indent="-540000">
              <a:buFont typeface="+mj-lt"/>
              <a:buAutoNum type="arabicParenR" startAt="3"/>
            </a:pPr>
            <a:endParaRPr lang="pl-PL" sz="6400" dirty="0"/>
          </a:p>
          <a:p>
            <a:pPr marL="540000" indent="-540000">
              <a:buFont typeface="+mj-lt"/>
              <a:buAutoNum type="arabicParenR" startAt="3"/>
            </a:pPr>
            <a:r>
              <a:rPr lang="pl-PL" sz="6400" b="1" dirty="0">
                <a:solidFill>
                  <a:srgbClr val="FF0000"/>
                </a:solidFill>
              </a:rPr>
              <a:t>Ubezpieczenie OC przedsiębiorstwa budowlanego nie jest obowiązkowe </a:t>
            </a:r>
            <a:r>
              <a:rPr lang="pl-PL" sz="6400" dirty="0"/>
              <a:t>i nie powinno być. </a:t>
            </a:r>
            <a:br>
              <a:rPr lang="pl-PL" sz="6400" dirty="0"/>
            </a:br>
            <a:r>
              <a:rPr lang="pl-PL" sz="6400" dirty="0"/>
              <a:t>Nawet jak zawarto takie ubezpieczenie, suma gwarancyjna może nie wystarczać na pokrycie szkód.</a:t>
            </a:r>
          </a:p>
          <a:p>
            <a:pPr marL="540000" indent="-540000">
              <a:buFont typeface="+mj-lt"/>
              <a:buAutoNum type="arabicParenR" startAt="3"/>
            </a:pPr>
            <a:endParaRPr lang="pl-PL" sz="6400" dirty="0"/>
          </a:p>
          <a:p>
            <a:pPr marL="540000" indent="-540000">
              <a:buFont typeface="+mj-lt"/>
              <a:buAutoNum type="arabicParenR" startAt="3"/>
            </a:pPr>
            <a:r>
              <a:rPr lang="pl-PL" sz="6400" b="1" dirty="0">
                <a:solidFill>
                  <a:srgbClr val="FF0000"/>
                </a:solidFill>
              </a:rPr>
              <a:t>Problemy  podwójnego ubezpieczenia ciągników </a:t>
            </a:r>
            <a:r>
              <a:rPr lang="pl-PL" sz="6400" dirty="0"/>
              <a:t>(OC gospodarstwa i OC pojazdu) można rozwiązać stosując </a:t>
            </a:r>
            <a:r>
              <a:rPr lang="pl-PL" sz="6400" b="1" dirty="0">
                <a:solidFill>
                  <a:srgbClr val="FF0000"/>
                </a:solidFill>
              </a:rPr>
              <a:t>przez analogię regułę z art. 824</a:t>
            </a:r>
            <a:r>
              <a:rPr lang="pl-PL" sz="6400" b="1" baseline="30000" dirty="0">
                <a:solidFill>
                  <a:srgbClr val="FF0000"/>
                </a:solidFill>
              </a:rPr>
              <a:t>1</a:t>
            </a:r>
            <a:r>
              <a:rPr lang="pl-PL" sz="6400" b="1" dirty="0">
                <a:solidFill>
                  <a:srgbClr val="FF0000"/>
                </a:solidFill>
              </a:rPr>
              <a:t> k.c</a:t>
            </a:r>
            <a:r>
              <a:rPr lang="pl-PL" sz="6400" dirty="0">
                <a:solidFill>
                  <a:srgbClr val="FF0000"/>
                </a:solidFill>
              </a:rPr>
              <a:t>. </a:t>
            </a:r>
            <a:r>
              <a:rPr lang="pl-PL" sz="6400" dirty="0"/>
              <a:t>Analogiczne stosowanie tego przepisu winno polegać na rozliczeniu się ubezpieczycieli według tzw. reguły odpowiedzialności niezależnej.</a:t>
            </a:r>
          </a:p>
          <a:p>
            <a:pPr>
              <a:buNone/>
            </a:pPr>
            <a:endParaRPr lang="pl-PL" dirty="0"/>
          </a:p>
          <a:p>
            <a:pPr lvl="0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353922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6712"/>
          </a:xfrm>
          <a:solidFill>
            <a:srgbClr val="00B050"/>
          </a:solidFill>
        </p:spPr>
        <p:txBody>
          <a:bodyPr>
            <a:noAutofit/>
          </a:bodyPr>
          <a:lstStyle/>
          <a:p>
            <a:r>
              <a:rPr lang="pl-PL" sz="3000"/>
              <a:t>Zmiany legislacyjne</a:t>
            </a:r>
            <a:endParaRPr lang="pl-PL" sz="30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-10404" y="866893"/>
            <a:ext cx="9144000" cy="6021288"/>
          </a:xfrm>
          <a:noFill/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endParaRPr lang="pl-PL" sz="1300" b="1" i="0" dirty="0">
              <a:solidFill>
                <a:srgbClr val="FF0000"/>
              </a:solidFill>
              <a:effectLst/>
              <a:latin typeface="+mj-lt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pl-PL" sz="1300" b="1" i="0" dirty="0">
                <a:solidFill>
                  <a:srgbClr val="FF0000"/>
                </a:solidFill>
                <a:effectLst/>
                <a:latin typeface="+mj-lt"/>
              </a:rPr>
              <a:t>Dyrektywa 2009/103/WE  </a:t>
            </a:r>
          </a:p>
          <a:p>
            <a:pPr marL="0" indent="0">
              <a:spcBef>
                <a:spcPts val="0"/>
              </a:spcBef>
              <a:buNone/>
            </a:pPr>
            <a:endParaRPr lang="pl-PL" sz="1300" b="0" i="0" dirty="0">
              <a:solidFill>
                <a:srgbClr val="333333"/>
              </a:solidFill>
              <a:effectLst/>
              <a:latin typeface="+mj-lt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pl-PL" sz="1300" b="1" i="0" dirty="0">
                <a:solidFill>
                  <a:srgbClr val="333333"/>
                </a:solidFill>
                <a:effectLst/>
                <a:latin typeface="+mj-lt"/>
              </a:rPr>
              <a:t>Art. 1 pkt 1a dodany </a:t>
            </a:r>
            <a:r>
              <a:rPr lang="pl-PL" sz="1300" b="0" i="0" dirty="0">
                <a:solidFill>
                  <a:srgbClr val="333333"/>
                </a:solidFill>
                <a:effectLst/>
                <a:latin typeface="+mj-lt"/>
              </a:rPr>
              <a:t>przez art. 1 pkt 1 lit. b Dyrektywy nr 2021/2118 z dnia 24 listopada 2021 r. (Dz.U.UE.L.2021.430.1) zmieniającej nin. dyrektywę z dniem 22 grudnia 2021 r.</a:t>
            </a:r>
            <a:endParaRPr lang="pl-PL" sz="1300" dirty="0">
              <a:latin typeface="+mj-lt"/>
            </a:endParaRPr>
          </a:p>
          <a:p>
            <a:pPr marL="0" indent="0">
              <a:spcBef>
                <a:spcPts val="0"/>
              </a:spcBef>
              <a:buNone/>
            </a:pPr>
            <a:endParaRPr lang="pl-PL" sz="1300" b="0" i="0" dirty="0">
              <a:solidFill>
                <a:srgbClr val="333333"/>
              </a:solidFill>
              <a:effectLst/>
              <a:latin typeface="+mj-lt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pl-PL" sz="1300" b="0" i="0" dirty="0">
                <a:solidFill>
                  <a:srgbClr val="333333"/>
                </a:solidFill>
                <a:effectLst/>
                <a:latin typeface="+mj-lt"/>
              </a:rPr>
              <a:t>ruch pojazdu oznacza każde użycie pojazdu, </a:t>
            </a:r>
            <a:r>
              <a:rPr lang="pl-PL" sz="1300" b="1" i="0" dirty="0">
                <a:solidFill>
                  <a:srgbClr val="333333"/>
                </a:solidFill>
                <a:effectLst/>
                <a:latin typeface="+mj-lt"/>
              </a:rPr>
              <a:t>które w czasie wypadku jest zgodne z funkcją pojazdu jako środka transportu</a:t>
            </a:r>
            <a:r>
              <a:rPr lang="pl-PL" sz="1300" b="0" i="0" dirty="0">
                <a:solidFill>
                  <a:srgbClr val="333333"/>
                </a:solidFill>
                <a:effectLst/>
                <a:latin typeface="+mj-lt"/>
              </a:rPr>
              <a:t>, niezależnie od cech pojazdu i terenu, na którym pojazd mechaniczny jest używany, oraz niezależnie od tego, czy jest on nieruchomy, </a:t>
            </a:r>
            <a:br>
              <a:rPr lang="pl-PL" sz="1300" b="0" i="0" dirty="0">
                <a:solidFill>
                  <a:srgbClr val="333333"/>
                </a:solidFill>
                <a:effectLst/>
                <a:latin typeface="+mj-lt"/>
              </a:rPr>
            </a:br>
            <a:r>
              <a:rPr lang="pl-PL" sz="1300" b="0" i="0" dirty="0">
                <a:solidFill>
                  <a:srgbClr val="333333"/>
                </a:solidFill>
                <a:effectLst/>
                <a:latin typeface="+mj-lt"/>
              </a:rPr>
              <a:t>czy też znajduje się w ruchu</a:t>
            </a:r>
          </a:p>
          <a:p>
            <a:pPr marL="0" indent="0">
              <a:spcBef>
                <a:spcPts val="0"/>
              </a:spcBef>
              <a:buNone/>
            </a:pPr>
            <a:endParaRPr lang="pl-PL" sz="1300" dirty="0">
              <a:solidFill>
                <a:srgbClr val="333333"/>
              </a:solidFill>
              <a:latin typeface="+mj-lt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pl-PL" sz="1300" dirty="0">
                <a:effectLst/>
                <a:latin typeface="Garamond" panose="02020404030301010803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(5) W wydanych w ostatnim czasie decyzjach Trybunału Sprawiedliwości Unii Europejskiej, mianowicie w wyrokach w sprawach </a:t>
            </a:r>
            <a:r>
              <a:rPr lang="pl-PL" sz="1300" i="1" dirty="0" err="1">
                <a:effectLst/>
                <a:latin typeface="Garamond" panose="02020404030301010803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Vnuk</a:t>
            </a:r>
            <a:r>
              <a:rPr lang="pl-PL" sz="1300" dirty="0">
                <a:effectLst/>
                <a:latin typeface="Garamond" panose="02020404030301010803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pl-PL" sz="1300" baseline="30000" dirty="0">
                <a:effectLst/>
                <a:latin typeface="Garamond" panose="02020404030301010803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4</a:t>
            </a:r>
            <a:r>
              <a:rPr lang="pl-PL" sz="1300" dirty="0">
                <a:effectLst/>
                <a:latin typeface="Garamond" panose="02020404030301010803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, </a:t>
            </a:r>
            <a:r>
              <a:rPr lang="pl-PL" sz="1300" i="1" dirty="0" err="1">
                <a:effectLst/>
                <a:latin typeface="Garamond" panose="02020404030301010803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Rodrigues</a:t>
            </a:r>
            <a:r>
              <a:rPr lang="pl-PL" sz="1300" i="1" dirty="0">
                <a:effectLst/>
                <a:latin typeface="Garamond" panose="02020404030301010803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de </a:t>
            </a:r>
            <a:r>
              <a:rPr lang="pl-PL" sz="1300" i="1" dirty="0" err="1">
                <a:effectLst/>
                <a:latin typeface="Garamond" panose="02020404030301010803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Andrade</a:t>
            </a:r>
            <a:r>
              <a:rPr lang="pl-PL" sz="1300" dirty="0">
                <a:effectLst/>
                <a:latin typeface="Garamond" panose="02020404030301010803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pl-PL" sz="1300" baseline="30000" dirty="0">
                <a:effectLst/>
                <a:latin typeface="Garamond" panose="02020404030301010803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5</a:t>
            </a:r>
            <a:r>
              <a:rPr lang="pl-PL" sz="1300" dirty="0">
                <a:effectLst/>
                <a:latin typeface="Garamond" panose="02020404030301010803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 i </a:t>
            </a:r>
            <a:r>
              <a:rPr lang="pl-PL" sz="1300" i="1" dirty="0" err="1">
                <a:effectLst/>
                <a:latin typeface="Garamond" panose="02020404030301010803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Torreiro</a:t>
            </a:r>
            <a:r>
              <a:rPr lang="pl-PL" sz="1300" dirty="0">
                <a:effectLst/>
                <a:latin typeface="Garamond" panose="02020404030301010803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pl-PL" sz="1300" baseline="30000" dirty="0">
                <a:effectLst/>
                <a:latin typeface="Garamond" panose="02020404030301010803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6</a:t>
            </a:r>
            <a:r>
              <a:rPr lang="pl-PL" sz="1300" dirty="0">
                <a:effectLst/>
                <a:latin typeface="Garamond" panose="02020404030301010803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, Trybunał Sprawiedliwości doprecyzował znaczenie pojęcia "ruch pojazdów". W szczególności Trybunał Sprawiedliwości wyjaśnił, że pojazdy mechaniczne mają z zasady służyć jako środki transportu, niezależnie od swych cech, oraz że ruch takich pojazdów obejmuje każde użytkowanie pojazdu, które jest zgodne z normalną funkcją tego pojazdu w charakterze środka transportu, niezależnie od terenu, na którym pojazd mechaniczny jest używany, oraz niezależnie od tego, czy pojazd jest nieruchomy, czy też znajduje się w ruchu</a:t>
            </a:r>
            <a:r>
              <a:rPr lang="pl-PL" sz="1300" dirty="0">
                <a:solidFill>
                  <a:srgbClr val="FF0000"/>
                </a:solidFill>
                <a:effectLst/>
                <a:latin typeface="Garamond" panose="02020404030301010803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. </a:t>
            </a:r>
            <a:r>
              <a:rPr lang="pl-PL" sz="1300" b="1" spc="-20" dirty="0">
                <a:latin typeface="Garamond" panose="02020404030301010803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Dyrektywa</a:t>
            </a:r>
            <a:r>
              <a:rPr lang="pl-PL" sz="1300" b="1" spc="-20" dirty="0">
                <a:effectLst/>
                <a:latin typeface="Garamond" panose="02020404030301010803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2009/103/WE nie ma zastosowania, jeżeli w czasie wypadku normalną funkcją takiego pojazdu jest użytkowanie inne niż jako środek transportu</a:t>
            </a:r>
            <a:r>
              <a:rPr lang="pl-PL" sz="1300" b="1" spc="-20" dirty="0">
                <a:latin typeface="Garamond" panose="02020404030301010803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.</a:t>
            </a:r>
            <a:r>
              <a:rPr lang="pl-PL" sz="1300" b="1" spc="-20" dirty="0">
                <a:effectLst/>
                <a:latin typeface="Garamond" panose="02020404030301010803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Może tak być w przypadku, gdy pojazd nie znajduje się w ruchu w rozumieniu art. 3 akapit pierwszy tej dyrektywy, ponieważ jego normalną funkcją jest na przykład "użytkowanie jako przemysłowe lub rolnicze źródło energii". </a:t>
            </a:r>
            <a:br>
              <a:rPr lang="pl-PL" sz="1300" dirty="0">
                <a:effectLst/>
                <a:latin typeface="Garamond" panose="02020404030301010803" pitchFamily="18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pl-PL" sz="1300" dirty="0">
                <a:effectLst/>
                <a:latin typeface="Garamond" panose="02020404030301010803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W celu zapewnienia pewności prawa należy uwzględnić to orzecznictwo w dyrektywie 2009/103/WE poprzez wprowadzenie </a:t>
            </a:r>
            <a:br>
              <a:rPr lang="pl-PL" sz="1300" dirty="0">
                <a:effectLst/>
                <a:latin typeface="Garamond" panose="02020404030301010803" pitchFamily="18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pl-PL" sz="1300" dirty="0">
                <a:effectLst/>
                <a:latin typeface="Garamond" panose="02020404030301010803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definicji "ruchu pojazdu".</a:t>
            </a:r>
          </a:p>
          <a:p>
            <a:pPr marL="540000" indent="-540000">
              <a:spcBef>
                <a:spcPts val="0"/>
              </a:spcBef>
              <a:buFont typeface="+mj-lt"/>
              <a:buAutoNum type="arabicParenR"/>
            </a:pPr>
            <a:endParaRPr lang="pl-PL" sz="1300" dirty="0">
              <a:solidFill>
                <a:srgbClr val="333333"/>
              </a:solidFill>
              <a:latin typeface="+mj-lt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pl-PL" sz="1300" b="1" dirty="0">
                <a:solidFill>
                  <a:srgbClr val="FF0000"/>
                </a:solidFill>
                <a:latin typeface="+mj-lt"/>
              </a:rPr>
              <a:t>Ustawa o ubezpieczeniach obowiązkowych, UFG i PBUK</a:t>
            </a:r>
          </a:p>
          <a:p>
            <a:pPr marL="0" indent="0">
              <a:spcBef>
                <a:spcPts val="0"/>
              </a:spcBef>
              <a:buNone/>
            </a:pPr>
            <a:endParaRPr lang="pl-PL" sz="1300" dirty="0">
              <a:latin typeface="+mj-lt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pl-PL" sz="1300" b="1" i="0" dirty="0">
                <a:solidFill>
                  <a:srgbClr val="333333"/>
                </a:solidFill>
                <a:effectLst/>
                <a:latin typeface="+mj-lt"/>
              </a:rPr>
              <a:t>Art. 2 ust. 1 pkt 12b dodany </a:t>
            </a:r>
            <a:r>
              <a:rPr lang="pl-PL" sz="1300" b="0" i="0" dirty="0">
                <a:solidFill>
                  <a:srgbClr val="333333"/>
                </a:solidFill>
                <a:effectLst/>
                <a:latin typeface="+mj-lt"/>
              </a:rPr>
              <a:t>przez art. </a:t>
            </a:r>
            <a:r>
              <a:rPr lang="pl-PL" sz="1300" dirty="0">
                <a:solidFill>
                  <a:srgbClr val="333333"/>
                </a:solidFill>
                <a:latin typeface="+mj-lt"/>
              </a:rPr>
              <a:t>1 pkt 2 lit. b. u</a:t>
            </a:r>
            <a:r>
              <a:rPr lang="pl-PL" sz="1300" b="0" i="0" dirty="0">
                <a:solidFill>
                  <a:srgbClr val="333333"/>
                </a:solidFill>
                <a:effectLst/>
                <a:latin typeface="+mj-lt"/>
              </a:rPr>
              <a:t>stawy z dnia 13 września 2024 r. (Dz.U.2024.1565) zmieniającej nin. ustawę z dniem 6 listopada 2024 r.</a:t>
            </a:r>
            <a:br>
              <a:rPr lang="pl-PL" sz="1300" dirty="0">
                <a:latin typeface="+mj-lt"/>
              </a:rPr>
            </a:br>
            <a:endParaRPr lang="pl-PL" sz="1300" dirty="0">
              <a:latin typeface="+mj-lt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pl-PL" sz="1300" b="0" i="0" dirty="0">
                <a:solidFill>
                  <a:srgbClr val="333333"/>
                </a:solidFill>
                <a:effectLst/>
                <a:latin typeface="+mj-lt"/>
              </a:rPr>
              <a:t>ruch pojazdu - każde użycie pojazdu mechanicznego, </a:t>
            </a:r>
            <a:r>
              <a:rPr lang="pl-PL" sz="1300" b="1" i="0" dirty="0">
                <a:solidFill>
                  <a:srgbClr val="333333"/>
                </a:solidFill>
                <a:effectLst/>
                <a:latin typeface="+mj-lt"/>
              </a:rPr>
              <a:t>które w czasie zdarzenia jest zgodne z funkcją pojazdu jako środka transportu</a:t>
            </a:r>
            <a:r>
              <a:rPr lang="pl-PL" sz="1300" b="0" i="0" dirty="0">
                <a:solidFill>
                  <a:srgbClr val="333333"/>
                </a:solidFill>
                <a:effectLst/>
                <a:latin typeface="+mj-lt"/>
              </a:rPr>
              <a:t>, niezależnie od jego cech i terenu, na którym jest używany, oraz niezależnie od tego, czy jest on nieruchomy, </a:t>
            </a:r>
            <a:br>
              <a:rPr lang="pl-PL" sz="1300" b="0" i="0" dirty="0">
                <a:solidFill>
                  <a:srgbClr val="333333"/>
                </a:solidFill>
                <a:effectLst/>
                <a:latin typeface="+mj-lt"/>
              </a:rPr>
            </a:br>
            <a:r>
              <a:rPr lang="pl-PL" sz="1300" b="0" i="0" dirty="0">
                <a:solidFill>
                  <a:srgbClr val="333333"/>
                </a:solidFill>
                <a:effectLst/>
                <a:latin typeface="+mj-lt"/>
              </a:rPr>
              <a:t>czy też znajduje się w ruchu</a:t>
            </a:r>
            <a:endParaRPr lang="pl-PL" sz="1300" dirty="0">
              <a:latin typeface="+mj-l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4747</TotalTime>
  <Words>3072</Words>
  <Application>Microsoft Office PowerPoint</Application>
  <PresentationFormat>Pokaz na ekranie (4:3)</PresentationFormat>
  <Paragraphs>127</Paragraphs>
  <Slides>10</Slides>
  <Notes>8</Notes>
  <HiddenSlides>0</HiddenSlides>
  <MMClips>0</MMClips>
  <ScaleCrop>false</ScaleCrop>
  <HeadingPairs>
    <vt:vector size="8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Osadzone serwery OLE</vt:lpstr>
      </vt:variant>
      <vt:variant>
        <vt:i4>1</vt:i4>
      </vt:variant>
      <vt:variant>
        <vt:lpstr>Tytuły slajdów</vt:lpstr>
      </vt:variant>
      <vt:variant>
        <vt:i4>10</vt:i4>
      </vt:variant>
    </vt:vector>
  </HeadingPairs>
  <TitlesOfParts>
    <vt:vector size="16" baseType="lpstr">
      <vt:lpstr>Arial</vt:lpstr>
      <vt:lpstr>Calibri</vt:lpstr>
      <vt:lpstr>Garamond</vt:lpstr>
      <vt:lpstr>Open Sans</vt:lpstr>
      <vt:lpstr>Motyw pakietu Office</vt:lpstr>
      <vt:lpstr>Obraz - mapa bitowa</vt:lpstr>
      <vt:lpstr>Obrona Częstochowy, czyli obrona szerokiego pojęcia ruchu pojazdu po zmianach legislacyjnych</vt:lpstr>
      <vt:lpstr>Prezentacja programu PowerPoint</vt:lpstr>
      <vt:lpstr>Argumenty za szerokim ujęciem ruchu</vt:lpstr>
      <vt:lpstr>Ad 1) De Andrade odbiega od innych rozstrzygnięć TSUE</vt:lpstr>
      <vt:lpstr>Ad 3) Orzecznictwo SN przed de Andrade</vt:lpstr>
      <vt:lpstr>Ad 3) Orzecznictwo SN i SA po de Andrade</vt:lpstr>
      <vt:lpstr>Orzecznictwo SN i SA po Rodrigues de Andrade</vt:lpstr>
      <vt:lpstr>Pozostałe argumenty za szerokim ujęciem ruchu</vt:lpstr>
      <vt:lpstr>Zmiany legislacyjne</vt:lpstr>
      <vt:lpstr>Jak utrzymać szerokie pojęcie ruchu po zmianach?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 pułapce braku ochrony czyli obrona szerokiego pojęcia ruchu pojazdu</dc:title>
  <dc:creator>ADWOKAT</dc:creator>
  <cp:lastModifiedBy>Bartosz Kucharski</cp:lastModifiedBy>
  <cp:revision>6</cp:revision>
  <dcterms:created xsi:type="dcterms:W3CDTF">2021-04-05T10:16:12Z</dcterms:created>
  <dcterms:modified xsi:type="dcterms:W3CDTF">2025-03-26T13:51:55Z</dcterms:modified>
</cp:coreProperties>
</file>