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84" r:id="rId1"/>
    <p:sldMasterId id="2147483696" r:id="rId2"/>
    <p:sldMasterId id="2147483708" r:id="rId3"/>
  </p:sldMasterIdLst>
  <p:notesMasterIdLst>
    <p:notesMasterId r:id="rId60"/>
  </p:notesMasterIdLst>
  <p:handoutMasterIdLst>
    <p:handoutMasterId r:id="rId61"/>
  </p:handoutMasterIdLst>
  <p:sldIdLst>
    <p:sldId id="675" r:id="rId4"/>
    <p:sldId id="803" r:id="rId5"/>
    <p:sldId id="863" r:id="rId6"/>
    <p:sldId id="695" r:id="rId7"/>
    <p:sldId id="890" r:id="rId8"/>
    <p:sldId id="889" r:id="rId9"/>
    <p:sldId id="937" r:id="rId10"/>
    <p:sldId id="900" r:id="rId11"/>
    <p:sldId id="873" r:id="rId12"/>
    <p:sldId id="908" r:id="rId13"/>
    <p:sldId id="911" r:id="rId14"/>
    <p:sldId id="893" r:id="rId15"/>
    <p:sldId id="896" r:id="rId16"/>
    <p:sldId id="912" r:id="rId17"/>
    <p:sldId id="870" r:id="rId18"/>
    <p:sldId id="933" r:id="rId19"/>
    <p:sldId id="897" r:id="rId20"/>
    <p:sldId id="922" r:id="rId21"/>
    <p:sldId id="886" r:id="rId22"/>
    <p:sldId id="923" r:id="rId23"/>
    <p:sldId id="879" r:id="rId24"/>
    <p:sldId id="913" r:id="rId25"/>
    <p:sldId id="901" r:id="rId26"/>
    <p:sldId id="872" r:id="rId27"/>
    <p:sldId id="934" r:id="rId28"/>
    <p:sldId id="918" r:id="rId29"/>
    <p:sldId id="899" r:id="rId30"/>
    <p:sldId id="935" r:id="rId31"/>
    <p:sldId id="878" r:id="rId32"/>
    <p:sldId id="929" r:id="rId33"/>
    <p:sldId id="917" r:id="rId34"/>
    <p:sldId id="882" r:id="rId35"/>
    <p:sldId id="916" r:id="rId36"/>
    <p:sldId id="884" r:id="rId37"/>
    <p:sldId id="926" r:id="rId38"/>
    <p:sldId id="880" r:id="rId39"/>
    <p:sldId id="891" r:id="rId40"/>
    <p:sldId id="920" r:id="rId41"/>
    <p:sldId id="907" r:id="rId42"/>
    <p:sldId id="919" r:id="rId43"/>
    <p:sldId id="932" r:id="rId44"/>
    <p:sldId id="936" r:id="rId45"/>
    <p:sldId id="930" r:id="rId46"/>
    <p:sldId id="931" r:id="rId47"/>
    <p:sldId id="883" r:id="rId48"/>
    <p:sldId id="909" r:id="rId49"/>
    <p:sldId id="906" r:id="rId50"/>
    <p:sldId id="927" r:id="rId51"/>
    <p:sldId id="895" r:id="rId52"/>
    <p:sldId id="905" r:id="rId53"/>
    <p:sldId id="924" r:id="rId54"/>
    <p:sldId id="910" r:id="rId55"/>
    <p:sldId id="925" r:id="rId56"/>
    <p:sldId id="715" r:id="rId57"/>
    <p:sldId id="938" r:id="rId58"/>
    <p:sldId id="672" r:id="rId59"/>
  </p:sldIdLst>
  <p:sldSz cx="12192000" cy="6858000"/>
  <p:notesSz cx="6735763" cy="9866313"/>
  <p:embeddedFontLst>
    <p:embeddedFont>
      <p:font typeface="Open Sans" panose="020B0606030504020204" pitchFamily="34" charset="0"/>
      <p:regular r:id="rId62"/>
      <p:bold r:id="rId63"/>
      <p:italic r:id="rId64"/>
      <p:boldItalic r:id="rId65"/>
    </p:embeddedFont>
    <p:embeddedFont>
      <p:font typeface="Roboto" panose="02000000000000000000" pitchFamily="2" charset="0"/>
      <p:regular r:id="rId66"/>
      <p:bold r:id="rId67"/>
      <p:italic r:id="rId68"/>
      <p:boldItalic r:id="rId69"/>
    </p:embeddedFont>
    <p:embeddedFont>
      <p:font typeface="Roboto Condensed" panose="02000000000000000000" pitchFamily="2" charset="0"/>
      <p:regular r:id="rId70"/>
      <p:bold r:id="rId71"/>
      <p:italic r:id="rId72"/>
      <p:boldItalic r:id="rId73"/>
    </p:embeddedFont>
    <p:embeddedFont>
      <p:font typeface="Roboto regular" panose="020B0604020202020204" charset="0"/>
      <p:regular r:id="rId7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a Krzesińska" initials="K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EC2"/>
    <a:srgbClr val="0F7FC4"/>
    <a:srgbClr val="E94143"/>
    <a:srgbClr val="0F7EC2"/>
    <a:srgbClr val="C2C2C2"/>
    <a:srgbClr val="F4F4F4"/>
    <a:srgbClr val="E4E4E4"/>
    <a:srgbClr val="C04610"/>
    <a:srgbClr val="0F7EC3"/>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095" autoAdjust="0"/>
  </p:normalViewPr>
  <p:slideViewPr>
    <p:cSldViewPr snapToGrid="0">
      <p:cViewPr varScale="1">
        <p:scale>
          <a:sx n="63" d="100"/>
          <a:sy n="63" d="100"/>
        </p:scale>
        <p:origin x="804"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150"/>
    </p:cViewPr>
  </p:sorterViewPr>
  <p:notesViewPr>
    <p:cSldViewPr snapToGrid="0">
      <p:cViewPr varScale="1">
        <p:scale>
          <a:sx n="58" d="100"/>
          <a:sy n="58" d="100"/>
        </p:scale>
        <p:origin x="188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1.fntdata"/><Relationship Id="rId80"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na Dublas" userId="29cfdb49-a579-493a-a183-6aa68c0fce80" providerId="ADAL" clId="{8EEBBD51-CA27-46BA-B1B3-841909E30447}"/>
    <pc:docChg chg="custSel modSld">
      <pc:chgData name="Marlena Dublas" userId="29cfdb49-a579-493a-a183-6aa68c0fce80" providerId="ADAL" clId="{8EEBBD51-CA27-46BA-B1B3-841909E30447}" dt="2025-04-24T06:59:19.027" v="503" actId="20577"/>
      <pc:docMkLst>
        <pc:docMk/>
      </pc:docMkLst>
      <pc:sldChg chg="modSp mod">
        <pc:chgData name="Marlena Dublas" userId="29cfdb49-a579-493a-a183-6aa68c0fce80" providerId="ADAL" clId="{8EEBBD51-CA27-46BA-B1B3-841909E30447}" dt="2025-04-24T06:40:56.304" v="80" actId="20577"/>
        <pc:sldMkLst>
          <pc:docMk/>
          <pc:sldMk cId="259932832" sldId="870"/>
        </pc:sldMkLst>
        <pc:spChg chg="mod">
          <ac:chgData name="Marlena Dublas" userId="29cfdb49-a579-493a-a183-6aa68c0fce80" providerId="ADAL" clId="{8EEBBD51-CA27-46BA-B1B3-841909E30447}" dt="2025-04-24T06:40:56.304" v="80" actId="20577"/>
          <ac:spMkLst>
            <pc:docMk/>
            <pc:sldMk cId="259932832" sldId="870"/>
            <ac:spMk id="4" creationId="{9276100C-A188-AC52-8446-291A97E25EB1}"/>
          </ac:spMkLst>
        </pc:spChg>
      </pc:sldChg>
      <pc:sldChg chg="modSp mod">
        <pc:chgData name="Marlena Dublas" userId="29cfdb49-a579-493a-a183-6aa68c0fce80" providerId="ADAL" clId="{8EEBBD51-CA27-46BA-B1B3-841909E30447}" dt="2025-04-24T06:43:45.574" v="144" actId="20577"/>
        <pc:sldMkLst>
          <pc:docMk/>
          <pc:sldMk cId="425858338" sldId="872"/>
        </pc:sldMkLst>
        <pc:spChg chg="mod">
          <ac:chgData name="Marlena Dublas" userId="29cfdb49-a579-493a-a183-6aa68c0fce80" providerId="ADAL" clId="{8EEBBD51-CA27-46BA-B1B3-841909E30447}" dt="2025-04-24T06:43:45.574" v="144" actId="20577"/>
          <ac:spMkLst>
            <pc:docMk/>
            <pc:sldMk cId="425858338" sldId="872"/>
            <ac:spMk id="15" creationId="{EF3A96D2-7E17-0296-198A-0614E5930F18}"/>
          </ac:spMkLst>
        </pc:spChg>
      </pc:sldChg>
      <pc:sldChg chg="modSp mod">
        <pc:chgData name="Marlena Dublas" userId="29cfdb49-a579-493a-a183-6aa68c0fce80" providerId="ADAL" clId="{8EEBBD51-CA27-46BA-B1B3-841909E30447}" dt="2025-04-24T06:35:33.429" v="41" actId="20577"/>
        <pc:sldMkLst>
          <pc:docMk/>
          <pc:sldMk cId="1697337911" sldId="890"/>
        </pc:sldMkLst>
        <pc:spChg chg="mod">
          <ac:chgData name="Marlena Dublas" userId="29cfdb49-a579-493a-a183-6aa68c0fce80" providerId="ADAL" clId="{8EEBBD51-CA27-46BA-B1B3-841909E30447}" dt="2025-04-24T06:35:33.429" v="41" actId="20577"/>
          <ac:spMkLst>
            <pc:docMk/>
            <pc:sldMk cId="1697337911" sldId="890"/>
            <ac:spMk id="3" creationId="{8A27BA51-D901-92FA-8603-FBC58F2C81A8}"/>
          </ac:spMkLst>
        </pc:spChg>
      </pc:sldChg>
      <pc:sldChg chg="modSp mod">
        <pc:chgData name="Marlena Dublas" userId="29cfdb49-a579-493a-a183-6aa68c0fce80" providerId="ADAL" clId="{8EEBBD51-CA27-46BA-B1B3-841909E30447}" dt="2025-04-24T06:45:55.190" v="162" actId="20577"/>
        <pc:sldMkLst>
          <pc:docMk/>
          <pc:sldMk cId="3443177802" sldId="891"/>
        </pc:sldMkLst>
        <pc:spChg chg="mod">
          <ac:chgData name="Marlena Dublas" userId="29cfdb49-a579-493a-a183-6aa68c0fce80" providerId="ADAL" clId="{8EEBBD51-CA27-46BA-B1B3-841909E30447}" dt="2025-04-24T06:45:55.190" v="162" actId="20577"/>
          <ac:spMkLst>
            <pc:docMk/>
            <pc:sldMk cId="3443177802" sldId="891"/>
            <ac:spMk id="3" creationId="{9E9B2A7C-670F-8709-3FD2-820FBB45829C}"/>
          </ac:spMkLst>
        </pc:spChg>
      </pc:sldChg>
      <pc:sldChg chg="modSp mod">
        <pc:chgData name="Marlena Dublas" userId="29cfdb49-a579-493a-a183-6aa68c0fce80" providerId="ADAL" clId="{8EEBBD51-CA27-46BA-B1B3-841909E30447}" dt="2025-04-24T06:53:48.176" v="373" actId="20577"/>
        <pc:sldMkLst>
          <pc:docMk/>
          <pc:sldMk cId="130198533" sldId="895"/>
        </pc:sldMkLst>
        <pc:spChg chg="mod">
          <ac:chgData name="Marlena Dublas" userId="29cfdb49-a579-493a-a183-6aa68c0fce80" providerId="ADAL" clId="{8EEBBD51-CA27-46BA-B1B3-841909E30447}" dt="2025-04-24T06:53:48.176" v="373" actId="20577"/>
          <ac:spMkLst>
            <pc:docMk/>
            <pc:sldMk cId="130198533" sldId="895"/>
            <ac:spMk id="3" creationId="{26B187BC-D289-8887-94B9-FBBEC1358533}"/>
          </ac:spMkLst>
        </pc:spChg>
      </pc:sldChg>
      <pc:sldChg chg="modSp mod">
        <pc:chgData name="Marlena Dublas" userId="29cfdb49-a579-493a-a183-6aa68c0fce80" providerId="ADAL" clId="{8EEBBD51-CA27-46BA-B1B3-841909E30447}" dt="2025-04-24T06:39:12.456" v="52" actId="20577"/>
        <pc:sldMkLst>
          <pc:docMk/>
          <pc:sldMk cId="2863102300" sldId="896"/>
        </pc:sldMkLst>
        <pc:spChg chg="mod">
          <ac:chgData name="Marlena Dublas" userId="29cfdb49-a579-493a-a183-6aa68c0fce80" providerId="ADAL" clId="{8EEBBD51-CA27-46BA-B1B3-841909E30447}" dt="2025-04-24T06:39:12.456" v="52" actId="20577"/>
          <ac:spMkLst>
            <pc:docMk/>
            <pc:sldMk cId="2863102300" sldId="896"/>
            <ac:spMk id="4" creationId="{AF1377A5-78C6-974B-D633-C51F8995C682}"/>
          </ac:spMkLst>
        </pc:spChg>
        <pc:spChg chg="mod">
          <ac:chgData name="Marlena Dublas" userId="29cfdb49-a579-493a-a183-6aa68c0fce80" providerId="ADAL" clId="{8EEBBD51-CA27-46BA-B1B3-841909E30447}" dt="2025-04-24T06:38:37.210" v="45" actId="20577"/>
          <ac:spMkLst>
            <pc:docMk/>
            <pc:sldMk cId="2863102300" sldId="896"/>
            <ac:spMk id="6" creationId="{2D66DAFA-042F-2F10-6384-0D460A38DFED}"/>
          </ac:spMkLst>
        </pc:spChg>
      </pc:sldChg>
      <pc:sldChg chg="modSp mod">
        <pc:chgData name="Marlena Dublas" userId="29cfdb49-a579-493a-a183-6aa68c0fce80" providerId="ADAL" clId="{8EEBBD51-CA27-46BA-B1B3-841909E30447}" dt="2025-04-24T06:43:05.657" v="129" actId="20577"/>
        <pc:sldMkLst>
          <pc:docMk/>
          <pc:sldMk cId="3894788277" sldId="897"/>
        </pc:sldMkLst>
        <pc:spChg chg="mod">
          <ac:chgData name="Marlena Dublas" userId="29cfdb49-a579-493a-a183-6aa68c0fce80" providerId="ADAL" clId="{8EEBBD51-CA27-46BA-B1B3-841909E30447}" dt="2025-04-24T06:43:05.657" v="129" actId="20577"/>
          <ac:spMkLst>
            <pc:docMk/>
            <pc:sldMk cId="3894788277" sldId="897"/>
            <ac:spMk id="4" creationId="{A683F44A-6C70-77A8-A5C8-4E19EACA06B4}"/>
          </ac:spMkLst>
        </pc:spChg>
      </pc:sldChg>
      <pc:sldChg chg="modSp mod">
        <pc:chgData name="Marlena Dublas" userId="29cfdb49-a579-493a-a183-6aa68c0fce80" providerId="ADAL" clId="{8EEBBD51-CA27-46BA-B1B3-841909E30447}" dt="2025-04-24T06:56:18.108" v="413" actId="20577"/>
        <pc:sldMkLst>
          <pc:docMk/>
          <pc:sldMk cId="1672459381" sldId="905"/>
        </pc:sldMkLst>
        <pc:spChg chg="mod">
          <ac:chgData name="Marlena Dublas" userId="29cfdb49-a579-493a-a183-6aa68c0fce80" providerId="ADAL" clId="{8EEBBD51-CA27-46BA-B1B3-841909E30447}" dt="2025-04-24T06:56:18.108" v="413" actId="20577"/>
          <ac:spMkLst>
            <pc:docMk/>
            <pc:sldMk cId="1672459381" sldId="905"/>
            <ac:spMk id="5" creationId="{178C92F5-4B79-9455-BC7B-49BB0B9D8002}"/>
          </ac:spMkLst>
        </pc:spChg>
      </pc:sldChg>
      <pc:sldChg chg="modSp mod">
        <pc:chgData name="Marlena Dublas" userId="29cfdb49-a579-493a-a183-6aa68c0fce80" providerId="ADAL" clId="{8EEBBD51-CA27-46BA-B1B3-841909E30447}" dt="2025-04-24T06:47:13.805" v="168" actId="20577"/>
        <pc:sldMkLst>
          <pc:docMk/>
          <pc:sldMk cId="20589706" sldId="906"/>
        </pc:sldMkLst>
        <pc:spChg chg="mod">
          <ac:chgData name="Marlena Dublas" userId="29cfdb49-a579-493a-a183-6aa68c0fce80" providerId="ADAL" clId="{8EEBBD51-CA27-46BA-B1B3-841909E30447}" dt="2025-04-24T06:47:13.805" v="168" actId="20577"/>
          <ac:spMkLst>
            <pc:docMk/>
            <pc:sldMk cId="20589706" sldId="906"/>
            <ac:spMk id="3" creationId="{E3E15650-50AE-1704-20FD-73A6FDE5615D}"/>
          </ac:spMkLst>
        </pc:spChg>
      </pc:sldChg>
      <pc:sldChg chg="modSp mod">
        <pc:chgData name="Marlena Dublas" userId="29cfdb49-a579-493a-a183-6aa68c0fce80" providerId="ADAL" clId="{8EEBBD51-CA27-46BA-B1B3-841909E30447}" dt="2025-04-24T06:58:21.163" v="455" actId="20577"/>
        <pc:sldMkLst>
          <pc:docMk/>
          <pc:sldMk cId="1306237622" sldId="910"/>
        </pc:sldMkLst>
        <pc:spChg chg="mod">
          <ac:chgData name="Marlena Dublas" userId="29cfdb49-a579-493a-a183-6aa68c0fce80" providerId="ADAL" clId="{8EEBBD51-CA27-46BA-B1B3-841909E30447}" dt="2025-04-24T06:58:21.163" v="455" actId="20577"/>
          <ac:spMkLst>
            <pc:docMk/>
            <pc:sldMk cId="1306237622" sldId="910"/>
            <ac:spMk id="5" creationId="{44AE6F61-32E6-2AD4-EFB8-D004F7BDA8ED}"/>
          </ac:spMkLst>
        </pc:spChg>
      </pc:sldChg>
      <pc:sldChg chg="modSp mod">
        <pc:chgData name="Marlena Dublas" userId="29cfdb49-a579-493a-a183-6aa68c0fce80" providerId="ADAL" clId="{8EEBBD51-CA27-46BA-B1B3-841909E30447}" dt="2025-04-24T06:40:34.675" v="78" actId="20577"/>
        <pc:sldMkLst>
          <pc:docMk/>
          <pc:sldMk cId="88124547" sldId="912"/>
        </pc:sldMkLst>
        <pc:spChg chg="mod">
          <ac:chgData name="Marlena Dublas" userId="29cfdb49-a579-493a-a183-6aa68c0fce80" providerId="ADAL" clId="{8EEBBD51-CA27-46BA-B1B3-841909E30447}" dt="2025-04-24T06:40:34.675" v="78" actId="20577"/>
          <ac:spMkLst>
            <pc:docMk/>
            <pc:sldMk cId="88124547" sldId="912"/>
            <ac:spMk id="56" creationId="{E7FB74AC-A237-9F90-6087-BA932941FD25}"/>
          </ac:spMkLst>
        </pc:spChg>
      </pc:sldChg>
      <pc:sldChg chg="modSp mod">
        <pc:chgData name="Marlena Dublas" userId="29cfdb49-a579-493a-a183-6aa68c0fce80" providerId="ADAL" clId="{8EEBBD51-CA27-46BA-B1B3-841909E30447}" dt="2025-04-24T06:45:00.679" v="145" actId="20577"/>
        <pc:sldMkLst>
          <pc:docMk/>
          <pc:sldMk cId="4106167616" sldId="916"/>
        </pc:sldMkLst>
        <pc:spChg chg="mod">
          <ac:chgData name="Marlena Dublas" userId="29cfdb49-a579-493a-a183-6aa68c0fce80" providerId="ADAL" clId="{8EEBBD51-CA27-46BA-B1B3-841909E30447}" dt="2025-04-24T06:45:00.679" v="145" actId="20577"/>
          <ac:spMkLst>
            <pc:docMk/>
            <pc:sldMk cId="4106167616" sldId="916"/>
            <ac:spMk id="3" creationId="{9AF76063-7BF5-F4E8-0F62-9E4721557441}"/>
          </ac:spMkLst>
        </pc:spChg>
      </pc:sldChg>
      <pc:sldChg chg="modSp mod">
        <pc:chgData name="Marlena Dublas" userId="29cfdb49-a579-493a-a183-6aa68c0fce80" providerId="ADAL" clId="{8EEBBD51-CA27-46BA-B1B3-841909E30447}" dt="2025-04-24T06:56:51.520" v="416" actId="20577"/>
        <pc:sldMkLst>
          <pc:docMk/>
          <pc:sldMk cId="13736673" sldId="924"/>
        </pc:sldMkLst>
        <pc:spChg chg="mod">
          <ac:chgData name="Marlena Dublas" userId="29cfdb49-a579-493a-a183-6aa68c0fce80" providerId="ADAL" clId="{8EEBBD51-CA27-46BA-B1B3-841909E30447}" dt="2025-04-24T06:56:51.520" v="416" actId="20577"/>
          <ac:spMkLst>
            <pc:docMk/>
            <pc:sldMk cId="13736673" sldId="924"/>
            <ac:spMk id="5" creationId="{BBF79209-0165-9361-AC4B-45970C2BCC6B}"/>
          </ac:spMkLst>
        </pc:spChg>
      </pc:sldChg>
      <pc:sldChg chg="modSp mod">
        <pc:chgData name="Marlena Dublas" userId="29cfdb49-a579-493a-a183-6aa68c0fce80" providerId="ADAL" clId="{8EEBBD51-CA27-46BA-B1B3-841909E30447}" dt="2025-04-24T06:59:19.027" v="503" actId="20577"/>
        <pc:sldMkLst>
          <pc:docMk/>
          <pc:sldMk cId="1086558944" sldId="925"/>
        </pc:sldMkLst>
        <pc:spChg chg="mod">
          <ac:chgData name="Marlena Dublas" userId="29cfdb49-a579-493a-a183-6aa68c0fce80" providerId="ADAL" clId="{8EEBBD51-CA27-46BA-B1B3-841909E30447}" dt="2025-04-24T06:59:19.027" v="503" actId="20577"/>
          <ac:spMkLst>
            <pc:docMk/>
            <pc:sldMk cId="1086558944" sldId="925"/>
            <ac:spMk id="5" creationId="{06E6A259-F819-D075-ED5D-0BC797CB66B0}"/>
          </ac:spMkLst>
        </pc:spChg>
      </pc:sldChg>
      <pc:sldChg chg="modSp mod">
        <pc:chgData name="Marlena Dublas" userId="29cfdb49-a579-493a-a183-6aa68c0fce80" providerId="ADAL" clId="{8EEBBD51-CA27-46BA-B1B3-841909E30447}" dt="2025-04-24T06:53:20.916" v="370" actId="20577"/>
        <pc:sldMkLst>
          <pc:docMk/>
          <pc:sldMk cId="1020496446" sldId="927"/>
        </pc:sldMkLst>
        <pc:spChg chg="mod">
          <ac:chgData name="Marlena Dublas" userId="29cfdb49-a579-493a-a183-6aa68c0fce80" providerId="ADAL" clId="{8EEBBD51-CA27-46BA-B1B3-841909E30447}" dt="2025-04-24T06:53:20.916" v="370" actId="20577"/>
          <ac:spMkLst>
            <pc:docMk/>
            <pc:sldMk cId="1020496446" sldId="927"/>
            <ac:spMk id="3" creationId="{5F546827-504E-63E6-75C3-66A5EA88801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9B182DE0-7BD1-40FA-8BDA-82F1512617F8}" type="datetimeFigureOut">
              <a:rPr lang="pl-PL" smtClean="0"/>
              <a:t>24.04.2025</a:t>
            </a:fld>
            <a:endParaRPr lang="pl-PL"/>
          </a:p>
        </p:txBody>
      </p:sp>
      <p:sp>
        <p:nvSpPr>
          <p:cNvPr id="4" name="Symbol zastępczy stopki 3"/>
          <p:cNvSpPr>
            <a:spLocks noGrp="1"/>
          </p:cNvSpPr>
          <p:nvPr>
            <p:ph type="ftr" sz="quarter" idx="2"/>
          </p:nvPr>
        </p:nvSpPr>
        <p:spPr>
          <a:xfrm>
            <a:off x="1" y="9371287"/>
            <a:ext cx="2918831" cy="495028"/>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5374" y="9371287"/>
            <a:ext cx="2918831" cy="495028"/>
          </a:xfrm>
          <a:prstGeom prst="rect">
            <a:avLst/>
          </a:prstGeom>
        </p:spPr>
        <p:txBody>
          <a:bodyPr vert="horz" lIns="91440" tIns="45720" rIns="91440" bIns="45720" rtlCol="0" anchor="b"/>
          <a:lstStyle>
            <a:lvl1pPr algn="r">
              <a:defRPr sz="1200"/>
            </a:lvl1pPr>
          </a:lstStyle>
          <a:p>
            <a:fld id="{DD0F9323-8B77-44C4-9888-625D82263C88}" type="slidenum">
              <a:rPr lang="pl-PL" smtClean="0"/>
              <a:t>‹#›</a:t>
            </a:fld>
            <a:endParaRPr lang="pl-PL"/>
          </a:p>
        </p:txBody>
      </p:sp>
    </p:spTree>
    <p:extLst>
      <p:ext uri="{BB962C8B-B14F-4D97-AF65-F5344CB8AC3E}">
        <p14:creationId xmlns:p14="http://schemas.microsoft.com/office/powerpoint/2010/main" val="1271933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F5712451-C442-4A09-847F-031C44747B60}" type="datetimeFigureOut">
              <a:rPr lang="pl-PL" smtClean="0"/>
              <a:t>24.04.2025</a:t>
            </a:fld>
            <a:endParaRPr lang="pl-PL"/>
          </a:p>
        </p:txBody>
      </p:sp>
      <p:sp>
        <p:nvSpPr>
          <p:cNvPr id="4" name="Symbol zastępczy obrazu slajdu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18042922-2CE3-444B-8F94-F4BBD59BBA65}" type="slidenum">
              <a:rPr lang="pl-PL" smtClean="0"/>
              <a:t>‹#›</a:t>
            </a:fld>
            <a:endParaRPr lang="pl-PL"/>
          </a:p>
        </p:txBody>
      </p:sp>
    </p:spTree>
    <p:extLst>
      <p:ext uri="{BB962C8B-B14F-4D97-AF65-F5344CB8AC3E}">
        <p14:creationId xmlns:p14="http://schemas.microsoft.com/office/powerpoint/2010/main" val="14303743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7988" y="1231900"/>
            <a:ext cx="5919787" cy="333057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7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636DB-8825-BF07-D013-408A2A58517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593A2C5-8A0A-C155-B26F-BB21DB62FA4F}"/>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B3A2CE27-D923-BA3F-B7C7-AB9C6CEAB19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22C7A4E2-51D9-FDCC-9167-24C79765184F}"/>
              </a:ext>
            </a:extLst>
          </p:cNvPr>
          <p:cNvSpPr>
            <a:spLocks noGrp="1"/>
          </p:cNvSpPr>
          <p:nvPr>
            <p:ph type="sldNum" sz="quarter" idx="10"/>
          </p:nvPr>
        </p:nvSpPr>
        <p:spPr/>
        <p:txBody>
          <a:bodyPr/>
          <a:lstStyle/>
          <a:p>
            <a:fld id="{18042922-2CE3-444B-8F94-F4BBD59BBA65}" type="slidenum">
              <a:rPr lang="pl-PL" smtClean="0">
                <a:solidFill>
                  <a:prstClr val="black"/>
                </a:solidFill>
              </a:rPr>
              <a:pPr/>
              <a:t>9</a:t>
            </a:fld>
            <a:endParaRPr lang="pl-PL">
              <a:solidFill>
                <a:prstClr val="black"/>
              </a:solidFill>
            </a:endParaRPr>
          </a:p>
        </p:txBody>
      </p:sp>
    </p:spTree>
    <p:extLst>
      <p:ext uri="{BB962C8B-B14F-4D97-AF65-F5344CB8AC3E}">
        <p14:creationId xmlns:p14="http://schemas.microsoft.com/office/powerpoint/2010/main" val="1916815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A0BF-CBC8-E4C1-AD5C-49BBD9D1BA8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32E3526-EF31-57FD-0672-58AF9E6C461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E57B748-C720-A0EA-EF91-9DDD1539B8B6}"/>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51FB6D2B-C2B5-19CB-D589-F2930E2E0877}"/>
              </a:ext>
            </a:extLst>
          </p:cNvPr>
          <p:cNvSpPr>
            <a:spLocks noGrp="1"/>
          </p:cNvSpPr>
          <p:nvPr>
            <p:ph type="sldNum" sz="quarter" idx="10"/>
          </p:nvPr>
        </p:nvSpPr>
        <p:spPr/>
        <p:txBody>
          <a:bodyPr/>
          <a:lstStyle/>
          <a:p>
            <a:fld id="{18042922-2CE3-444B-8F94-F4BBD59BBA65}" type="slidenum">
              <a:rPr lang="pl-PL" smtClean="0"/>
              <a:t>10</a:t>
            </a:fld>
            <a:endParaRPr lang="pl-PL"/>
          </a:p>
        </p:txBody>
      </p:sp>
    </p:spTree>
    <p:extLst>
      <p:ext uri="{BB962C8B-B14F-4D97-AF65-F5344CB8AC3E}">
        <p14:creationId xmlns:p14="http://schemas.microsoft.com/office/powerpoint/2010/main" val="3801606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6C05-24DB-F239-1583-5DC8A0C1E82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5992811-30F6-C501-843B-720B103097D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96EDF6D-2E5E-3C56-662A-92BA41A88AF0}"/>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B14AB2B8-3261-EE13-D6A6-60468DE86423}"/>
              </a:ext>
            </a:extLst>
          </p:cNvPr>
          <p:cNvSpPr>
            <a:spLocks noGrp="1"/>
          </p:cNvSpPr>
          <p:nvPr>
            <p:ph type="sldNum" sz="quarter" idx="10"/>
          </p:nvPr>
        </p:nvSpPr>
        <p:spPr/>
        <p:txBody>
          <a:bodyPr/>
          <a:lstStyle/>
          <a:p>
            <a:fld id="{18042922-2CE3-444B-8F94-F4BBD59BBA65}" type="slidenum">
              <a:rPr lang="pl-PL" smtClean="0"/>
              <a:t>11</a:t>
            </a:fld>
            <a:endParaRPr lang="pl-PL"/>
          </a:p>
        </p:txBody>
      </p:sp>
    </p:spTree>
    <p:extLst>
      <p:ext uri="{BB962C8B-B14F-4D97-AF65-F5344CB8AC3E}">
        <p14:creationId xmlns:p14="http://schemas.microsoft.com/office/powerpoint/2010/main" val="279225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E40D-5206-4E2B-A430-FCB26AF38FE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4CF681C-5C92-A785-985D-4332B5A111A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4C77D5C-1685-52C4-B9B5-1548F7584C7D}"/>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A1609DBF-A693-28A5-4B23-DC222C6A0718}"/>
              </a:ext>
            </a:extLst>
          </p:cNvPr>
          <p:cNvSpPr>
            <a:spLocks noGrp="1"/>
          </p:cNvSpPr>
          <p:nvPr>
            <p:ph type="sldNum" sz="quarter" idx="10"/>
          </p:nvPr>
        </p:nvSpPr>
        <p:spPr/>
        <p:txBody>
          <a:bodyPr/>
          <a:lstStyle/>
          <a:p>
            <a:fld id="{18042922-2CE3-444B-8F94-F4BBD59BBA65}" type="slidenum">
              <a:rPr lang="pl-PL" smtClean="0"/>
              <a:t>12</a:t>
            </a:fld>
            <a:endParaRPr lang="pl-PL"/>
          </a:p>
        </p:txBody>
      </p:sp>
    </p:spTree>
    <p:extLst>
      <p:ext uri="{BB962C8B-B14F-4D97-AF65-F5344CB8AC3E}">
        <p14:creationId xmlns:p14="http://schemas.microsoft.com/office/powerpoint/2010/main" val="79624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5C2A-0867-7AA9-1655-CE38F127349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D6C352C-4D67-7B8E-0856-8AD17C4BC4D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B627E79-DC7A-6EC6-ECE1-F1089F04B312}"/>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DE57255B-E1D7-9C92-B9A1-FD20CB897419}"/>
              </a:ext>
            </a:extLst>
          </p:cNvPr>
          <p:cNvSpPr>
            <a:spLocks noGrp="1"/>
          </p:cNvSpPr>
          <p:nvPr>
            <p:ph type="sldNum" sz="quarter" idx="10"/>
          </p:nvPr>
        </p:nvSpPr>
        <p:spPr/>
        <p:txBody>
          <a:bodyPr/>
          <a:lstStyle/>
          <a:p>
            <a:fld id="{18042922-2CE3-444B-8F94-F4BBD59BBA65}" type="slidenum">
              <a:rPr lang="pl-PL" smtClean="0"/>
              <a:t>13</a:t>
            </a:fld>
            <a:endParaRPr lang="pl-PL"/>
          </a:p>
        </p:txBody>
      </p:sp>
    </p:spTree>
    <p:extLst>
      <p:ext uri="{BB962C8B-B14F-4D97-AF65-F5344CB8AC3E}">
        <p14:creationId xmlns:p14="http://schemas.microsoft.com/office/powerpoint/2010/main" val="147831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C565B-F94A-D410-E48F-BE1DA95335E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4A6F918-6E14-F7CB-1FF7-88AAA043FD4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ADF2FAC-3328-C832-E0CB-11FCAAA60C7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9828BE9-2220-4057-5D31-147E940CD91D}"/>
              </a:ext>
            </a:extLst>
          </p:cNvPr>
          <p:cNvSpPr>
            <a:spLocks noGrp="1"/>
          </p:cNvSpPr>
          <p:nvPr>
            <p:ph type="sldNum" sz="quarter" idx="10"/>
          </p:nvPr>
        </p:nvSpPr>
        <p:spPr/>
        <p:txBody>
          <a:bodyPr/>
          <a:lstStyle/>
          <a:p>
            <a:fld id="{18042922-2CE3-444B-8F94-F4BBD59BBA65}" type="slidenum">
              <a:rPr lang="pl-PL" smtClean="0"/>
              <a:t>14</a:t>
            </a:fld>
            <a:endParaRPr lang="pl-PL"/>
          </a:p>
        </p:txBody>
      </p:sp>
    </p:spTree>
    <p:extLst>
      <p:ext uri="{BB962C8B-B14F-4D97-AF65-F5344CB8AC3E}">
        <p14:creationId xmlns:p14="http://schemas.microsoft.com/office/powerpoint/2010/main" val="186299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8BCF9-4FBD-6A5B-B17F-55590045A6C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2F05282-E57E-A682-3532-9F3C9CD2C8A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043F5D6-E268-1E9F-B168-B844A648E2EE}"/>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7601D180-DB96-787C-6459-071E5B8FA39C}"/>
              </a:ext>
            </a:extLst>
          </p:cNvPr>
          <p:cNvSpPr>
            <a:spLocks noGrp="1"/>
          </p:cNvSpPr>
          <p:nvPr>
            <p:ph type="sldNum" sz="quarter" idx="10"/>
          </p:nvPr>
        </p:nvSpPr>
        <p:spPr/>
        <p:txBody>
          <a:bodyPr/>
          <a:lstStyle/>
          <a:p>
            <a:fld id="{18042922-2CE3-444B-8F94-F4BBD59BBA65}" type="slidenum">
              <a:rPr lang="pl-PL" smtClean="0"/>
              <a:t>15</a:t>
            </a:fld>
            <a:endParaRPr lang="pl-PL"/>
          </a:p>
        </p:txBody>
      </p:sp>
    </p:spTree>
    <p:extLst>
      <p:ext uri="{BB962C8B-B14F-4D97-AF65-F5344CB8AC3E}">
        <p14:creationId xmlns:p14="http://schemas.microsoft.com/office/powerpoint/2010/main" val="4029123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0236B-D1B9-334E-CA8B-B6C7F5D6C31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DA0FB32-A076-1CD7-04BC-C9886AFA8E3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6B53064-F53D-64ED-CC8D-BC0BA56EDF4F}"/>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92EFF6B7-4A12-B523-F71E-A465B37216EC}"/>
              </a:ext>
            </a:extLst>
          </p:cNvPr>
          <p:cNvSpPr>
            <a:spLocks noGrp="1"/>
          </p:cNvSpPr>
          <p:nvPr>
            <p:ph type="sldNum" sz="quarter" idx="10"/>
          </p:nvPr>
        </p:nvSpPr>
        <p:spPr/>
        <p:txBody>
          <a:bodyPr/>
          <a:lstStyle/>
          <a:p>
            <a:fld id="{18042922-2CE3-444B-8F94-F4BBD59BBA65}" type="slidenum">
              <a:rPr lang="pl-PL" smtClean="0"/>
              <a:t>16</a:t>
            </a:fld>
            <a:endParaRPr lang="pl-PL"/>
          </a:p>
        </p:txBody>
      </p:sp>
    </p:spTree>
    <p:extLst>
      <p:ext uri="{BB962C8B-B14F-4D97-AF65-F5344CB8AC3E}">
        <p14:creationId xmlns:p14="http://schemas.microsoft.com/office/powerpoint/2010/main" val="367408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8B9D-8B5D-9DB0-BE96-A9F1D63D561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AD04C73-934C-67B3-B08F-51BFE2017BB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FAB0A15-DA3D-D206-A8B5-B45DD05F75D1}"/>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83263759-21E8-5ACE-0BBC-74270CB0B1DA}"/>
              </a:ext>
            </a:extLst>
          </p:cNvPr>
          <p:cNvSpPr>
            <a:spLocks noGrp="1"/>
          </p:cNvSpPr>
          <p:nvPr>
            <p:ph type="sldNum" sz="quarter" idx="10"/>
          </p:nvPr>
        </p:nvSpPr>
        <p:spPr/>
        <p:txBody>
          <a:bodyPr/>
          <a:lstStyle/>
          <a:p>
            <a:fld id="{18042922-2CE3-444B-8F94-F4BBD59BBA65}" type="slidenum">
              <a:rPr lang="pl-PL" smtClean="0"/>
              <a:t>17</a:t>
            </a:fld>
            <a:endParaRPr lang="pl-PL"/>
          </a:p>
        </p:txBody>
      </p:sp>
    </p:spTree>
    <p:extLst>
      <p:ext uri="{BB962C8B-B14F-4D97-AF65-F5344CB8AC3E}">
        <p14:creationId xmlns:p14="http://schemas.microsoft.com/office/powerpoint/2010/main" val="18239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197A5-34FB-4FB7-F0F3-E705BFDCB0B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8C06F7D-B407-BBB1-0F22-7E7B41E09B9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A497E63-0B17-2D8C-7EC2-40E9AB2ADDB2}"/>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B49C10A9-6EC9-A9C0-50A3-D14FCD97C1BD}"/>
              </a:ext>
            </a:extLst>
          </p:cNvPr>
          <p:cNvSpPr>
            <a:spLocks noGrp="1"/>
          </p:cNvSpPr>
          <p:nvPr>
            <p:ph type="sldNum" sz="quarter" idx="10"/>
          </p:nvPr>
        </p:nvSpPr>
        <p:spPr/>
        <p:txBody>
          <a:bodyPr/>
          <a:lstStyle/>
          <a:p>
            <a:fld id="{18042922-2CE3-444B-8F94-F4BBD59BBA65}" type="slidenum">
              <a:rPr lang="pl-PL" smtClean="0"/>
              <a:t>18</a:t>
            </a:fld>
            <a:endParaRPr lang="pl-PL"/>
          </a:p>
        </p:txBody>
      </p:sp>
    </p:spTree>
    <p:extLst>
      <p:ext uri="{BB962C8B-B14F-4D97-AF65-F5344CB8AC3E}">
        <p14:creationId xmlns:p14="http://schemas.microsoft.com/office/powerpoint/2010/main" val="281438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7988" y="1231900"/>
            <a:ext cx="5919787" cy="333057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317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6E6C8-1A19-7DDC-A4DB-7E24B23F2A9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61D3ECB-8191-73E9-D27E-D02F8D942F6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731B8CF-BB27-8192-3106-6D5F7358CECB}"/>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292E58A1-E78E-EE82-3717-287DECD8919A}"/>
              </a:ext>
            </a:extLst>
          </p:cNvPr>
          <p:cNvSpPr>
            <a:spLocks noGrp="1"/>
          </p:cNvSpPr>
          <p:nvPr>
            <p:ph type="sldNum" sz="quarter" idx="10"/>
          </p:nvPr>
        </p:nvSpPr>
        <p:spPr/>
        <p:txBody>
          <a:bodyPr/>
          <a:lstStyle/>
          <a:p>
            <a:fld id="{18042922-2CE3-444B-8F94-F4BBD59BBA65}" type="slidenum">
              <a:rPr lang="pl-PL" smtClean="0"/>
              <a:t>19</a:t>
            </a:fld>
            <a:endParaRPr lang="pl-PL"/>
          </a:p>
        </p:txBody>
      </p:sp>
    </p:spTree>
    <p:extLst>
      <p:ext uri="{BB962C8B-B14F-4D97-AF65-F5344CB8AC3E}">
        <p14:creationId xmlns:p14="http://schemas.microsoft.com/office/powerpoint/2010/main" val="3910701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FA2A-F70A-8532-9971-BA2F471B21C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528282A-6039-9D1E-BB34-E9E41B172E9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7F76356-CDE9-136A-0D69-52A7F8E7F445}"/>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68AF3368-BDD7-98DD-5C16-FF8B6086196D}"/>
              </a:ext>
            </a:extLst>
          </p:cNvPr>
          <p:cNvSpPr>
            <a:spLocks noGrp="1"/>
          </p:cNvSpPr>
          <p:nvPr>
            <p:ph type="sldNum" sz="quarter" idx="10"/>
          </p:nvPr>
        </p:nvSpPr>
        <p:spPr/>
        <p:txBody>
          <a:bodyPr/>
          <a:lstStyle/>
          <a:p>
            <a:fld id="{18042922-2CE3-444B-8F94-F4BBD59BBA65}" type="slidenum">
              <a:rPr lang="pl-PL" smtClean="0"/>
              <a:t>20</a:t>
            </a:fld>
            <a:endParaRPr lang="pl-PL"/>
          </a:p>
        </p:txBody>
      </p:sp>
    </p:spTree>
    <p:extLst>
      <p:ext uri="{BB962C8B-B14F-4D97-AF65-F5344CB8AC3E}">
        <p14:creationId xmlns:p14="http://schemas.microsoft.com/office/powerpoint/2010/main" val="1434277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ABBB5-DE31-D6CD-7125-BFEE656E33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7BAC44F-29AD-EA01-740E-D0F8611A38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8C6E4F5-43F8-FFF4-16E5-4A2CBF1EBB1C}"/>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11C57BAE-2503-197B-02B1-C3E61DE63049}"/>
              </a:ext>
            </a:extLst>
          </p:cNvPr>
          <p:cNvSpPr>
            <a:spLocks noGrp="1"/>
          </p:cNvSpPr>
          <p:nvPr>
            <p:ph type="sldNum" sz="quarter" idx="10"/>
          </p:nvPr>
        </p:nvSpPr>
        <p:spPr/>
        <p:txBody>
          <a:bodyPr/>
          <a:lstStyle/>
          <a:p>
            <a:fld id="{18042922-2CE3-444B-8F94-F4BBD59BBA65}" type="slidenum">
              <a:rPr lang="pl-PL" smtClean="0"/>
              <a:t>21</a:t>
            </a:fld>
            <a:endParaRPr lang="pl-PL"/>
          </a:p>
        </p:txBody>
      </p:sp>
    </p:spTree>
    <p:extLst>
      <p:ext uri="{BB962C8B-B14F-4D97-AF65-F5344CB8AC3E}">
        <p14:creationId xmlns:p14="http://schemas.microsoft.com/office/powerpoint/2010/main" val="51985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D675E-125F-B003-145B-DC1ED1C7E93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D6200F1-AD7F-0A19-85F4-58AE1626495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30E5DD9-D873-C2D4-A6A7-DAA13D782886}"/>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4B11E060-23A5-794D-E496-BB5F0CAB3EAD}"/>
              </a:ext>
            </a:extLst>
          </p:cNvPr>
          <p:cNvSpPr>
            <a:spLocks noGrp="1"/>
          </p:cNvSpPr>
          <p:nvPr>
            <p:ph type="sldNum" sz="quarter" idx="10"/>
          </p:nvPr>
        </p:nvSpPr>
        <p:spPr/>
        <p:txBody>
          <a:bodyPr/>
          <a:lstStyle/>
          <a:p>
            <a:fld id="{18042922-2CE3-444B-8F94-F4BBD59BBA65}" type="slidenum">
              <a:rPr lang="pl-PL" smtClean="0"/>
              <a:t>22</a:t>
            </a:fld>
            <a:endParaRPr lang="pl-PL"/>
          </a:p>
        </p:txBody>
      </p:sp>
    </p:spTree>
    <p:extLst>
      <p:ext uri="{BB962C8B-B14F-4D97-AF65-F5344CB8AC3E}">
        <p14:creationId xmlns:p14="http://schemas.microsoft.com/office/powerpoint/2010/main" val="2168197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58D6B-E6E3-A3E4-1D6A-7188898EB84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29E7BF7-72FB-5A75-6032-3A0FA883BFDF}"/>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06F6BF6E-5187-A099-35D4-EDB231BC8FE0}"/>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DDBCF90-56FB-3F8D-4FC8-22E0F049E78C}"/>
              </a:ext>
            </a:extLst>
          </p:cNvPr>
          <p:cNvSpPr>
            <a:spLocks noGrp="1"/>
          </p:cNvSpPr>
          <p:nvPr>
            <p:ph type="sldNum" sz="quarter" idx="10"/>
          </p:nvPr>
        </p:nvSpPr>
        <p:spPr/>
        <p:txBody>
          <a:bodyPr/>
          <a:lstStyle/>
          <a:p>
            <a:fld id="{18042922-2CE3-444B-8F94-F4BBD59BBA65}" type="slidenum">
              <a:rPr lang="pl-PL" smtClean="0">
                <a:solidFill>
                  <a:prstClr val="black"/>
                </a:solidFill>
              </a:rPr>
              <a:pPr/>
              <a:t>23</a:t>
            </a:fld>
            <a:endParaRPr lang="pl-PL">
              <a:solidFill>
                <a:prstClr val="black"/>
              </a:solidFill>
            </a:endParaRPr>
          </a:p>
        </p:txBody>
      </p:sp>
    </p:spTree>
    <p:extLst>
      <p:ext uri="{BB962C8B-B14F-4D97-AF65-F5344CB8AC3E}">
        <p14:creationId xmlns:p14="http://schemas.microsoft.com/office/powerpoint/2010/main" val="2309521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33207-6E83-7B73-7F3F-CD7B34A1255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05CAD1C-B64A-8C7E-C5F1-4B72D41694E5}"/>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F6CEFC7E-C98E-E0F8-BCDD-5FF2202968B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1A8705E-8B2C-C137-34A0-643F4A0172C6}"/>
              </a:ext>
            </a:extLst>
          </p:cNvPr>
          <p:cNvSpPr>
            <a:spLocks noGrp="1"/>
          </p:cNvSpPr>
          <p:nvPr>
            <p:ph type="sldNum" sz="quarter" idx="10"/>
          </p:nvPr>
        </p:nvSpPr>
        <p:spPr/>
        <p:txBody>
          <a:bodyPr/>
          <a:lstStyle/>
          <a:p>
            <a:fld id="{18042922-2CE3-444B-8F94-F4BBD59BBA65}" type="slidenum">
              <a:rPr lang="pl-PL" smtClean="0">
                <a:solidFill>
                  <a:prstClr val="black"/>
                </a:solidFill>
              </a:rPr>
              <a:pPr/>
              <a:t>24</a:t>
            </a:fld>
            <a:endParaRPr lang="pl-PL">
              <a:solidFill>
                <a:prstClr val="black"/>
              </a:solidFill>
            </a:endParaRPr>
          </a:p>
        </p:txBody>
      </p:sp>
    </p:spTree>
    <p:extLst>
      <p:ext uri="{BB962C8B-B14F-4D97-AF65-F5344CB8AC3E}">
        <p14:creationId xmlns:p14="http://schemas.microsoft.com/office/powerpoint/2010/main" val="949973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CED24-690B-7E33-9BC6-E6F6DF811FE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1F06B7E-43D7-7F6A-86D1-8F2CEA854B6B}"/>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5C191BFF-637B-566A-31DD-EF07793979B9}"/>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A0DBCCD9-3901-9E4D-ADBF-60843D296762}"/>
              </a:ext>
            </a:extLst>
          </p:cNvPr>
          <p:cNvSpPr>
            <a:spLocks noGrp="1"/>
          </p:cNvSpPr>
          <p:nvPr>
            <p:ph type="sldNum" sz="quarter" idx="10"/>
          </p:nvPr>
        </p:nvSpPr>
        <p:spPr/>
        <p:txBody>
          <a:bodyPr/>
          <a:lstStyle/>
          <a:p>
            <a:fld id="{18042922-2CE3-444B-8F94-F4BBD59BBA65}" type="slidenum">
              <a:rPr lang="pl-PL" smtClean="0">
                <a:solidFill>
                  <a:prstClr val="black"/>
                </a:solidFill>
              </a:rPr>
              <a:pPr/>
              <a:t>25</a:t>
            </a:fld>
            <a:endParaRPr lang="pl-PL">
              <a:solidFill>
                <a:prstClr val="black"/>
              </a:solidFill>
            </a:endParaRPr>
          </a:p>
        </p:txBody>
      </p:sp>
    </p:spTree>
    <p:extLst>
      <p:ext uri="{BB962C8B-B14F-4D97-AF65-F5344CB8AC3E}">
        <p14:creationId xmlns:p14="http://schemas.microsoft.com/office/powerpoint/2010/main" val="600147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D9C22-E280-AD85-4D58-813ADCD43AE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E640F0D-D2A9-750B-7A7C-12B06E39858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E320DF7-925E-EE82-142C-FE603D1FCE7A}"/>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A38B8F5B-A834-2588-8836-9BDF25788EBA}"/>
              </a:ext>
            </a:extLst>
          </p:cNvPr>
          <p:cNvSpPr>
            <a:spLocks noGrp="1"/>
          </p:cNvSpPr>
          <p:nvPr>
            <p:ph type="sldNum" sz="quarter" idx="10"/>
          </p:nvPr>
        </p:nvSpPr>
        <p:spPr/>
        <p:txBody>
          <a:bodyPr/>
          <a:lstStyle/>
          <a:p>
            <a:fld id="{18042922-2CE3-444B-8F94-F4BBD59BBA65}" type="slidenum">
              <a:rPr lang="pl-PL" smtClean="0"/>
              <a:t>26</a:t>
            </a:fld>
            <a:endParaRPr lang="pl-PL"/>
          </a:p>
        </p:txBody>
      </p:sp>
    </p:spTree>
    <p:extLst>
      <p:ext uri="{BB962C8B-B14F-4D97-AF65-F5344CB8AC3E}">
        <p14:creationId xmlns:p14="http://schemas.microsoft.com/office/powerpoint/2010/main" val="2278529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2C5CB-79A4-13E2-3EBD-29B95493FB0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AB2991B-7005-3C8A-B320-743CE1AC270F}"/>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3A5B5A4D-7221-1005-D4E8-80CE561653CC}"/>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7B3D040-94FD-C36A-4F9A-E010409CB6C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54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63934-FD6A-5B58-2A8D-1DE756F48A3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7E1CE91-9C32-6065-34D0-04A3064314F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AE2530A-1F69-16EA-9DC2-A2DE8930ECB5}"/>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67F79CE4-988F-5113-C8B5-59B2F72B9029}"/>
              </a:ext>
            </a:extLst>
          </p:cNvPr>
          <p:cNvSpPr>
            <a:spLocks noGrp="1"/>
          </p:cNvSpPr>
          <p:nvPr>
            <p:ph type="sldNum" sz="quarter" idx="10"/>
          </p:nvPr>
        </p:nvSpPr>
        <p:spPr/>
        <p:txBody>
          <a:bodyPr/>
          <a:lstStyle/>
          <a:p>
            <a:fld id="{18042922-2CE3-444B-8F94-F4BBD59BBA65}" type="slidenum">
              <a:rPr lang="pl-PL" smtClean="0"/>
              <a:t>29</a:t>
            </a:fld>
            <a:endParaRPr lang="pl-PL"/>
          </a:p>
        </p:txBody>
      </p:sp>
    </p:spTree>
    <p:extLst>
      <p:ext uri="{BB962C8B-B14F-4D97-AF65-F5344CB8AC3E}">
        <p14:creationId xmlns:p14="http://schemas.microsoft.com/office/powerpoint/2010/main" val="267517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F2433-4EEC-0AAE-CD6E-8C893C577D6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E79472F-C9C1-EE56-446B-785F94FDFE5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4F083BC-13A1-D818-9FF3-C0FF79C9F01F}"/>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C04C4C6-21D2-FC3F-D4FE-03252D9E717F}"/>
              </a:ext>
            </a:extLst>
          </p:cNvPr>
          <p:cNvSpPr>
            <a:spLocks noGrp="1"/>
          </p:cNvSpPr>
          <p:nvPr>
            <p:ph type="sldNum" sz="quarter" idx="10"/>
          </p:nvPr>
        </p:nvSpPr>
        <p:spPr/>
        <p:txBody>
          <a:bodyPr/>
          <a:lstStyle/>
          <a:p>
            <a:fld id="{18042922-2CE3-444B-8F94-F4BBD59BBA65}" type="slidenum">
              <a:rPr lang="pl-PL" smtClean="0"/>
              <a:t>2</a:t>
            </a:fld>
            <a:endParaRPr lang="pl-PL"/>
          </a:p>
        </p:txBody>
      </p:sp>
    </p:spTree>
    <p:extLst>
      <p:ext uri="{BB962C8B-B14F-4D97-AF65-F5344CB8AC3E}">
        <p14:creationId xmlns:p14="http://schemas.microsoft.com/office/powerpoint/2010/main" val="1755773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5027B-CF66-84BC-5B83-5732058C9E6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0CD8C31-401B-B310-DC25-96B9C6723E36}"/>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134EF71F-0643-62AE-6A94-8203AC39534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A158804-93AB-B116-3239-2616885E715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176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B83EE-0FF9-B017-FB7C-F37E5148E5D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4B2FE24-A260-BB95-04D3-80671CF18A1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3EFB991-CF66-EC45-80A3-C4C22E1F9753}"/>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379D62C8-677F-BA53-7D9E-4EF53EEB04B9}"/>
              </a:ext>
            </a:extLst>
          </p:cNvPr>
          <p:cNvSpPr>
            <a:spLocks noGrp="1"/>
          </p:cNvSpPr>
          <p:nvPr>
            <p:ph type="sldNum" sz="quarter" idx="10"/>
          </p:nvPr>
        </p:nvSpPr>
        <p:spPr/>
        <p:txBody>
          <a:bodyPr/>
          <a:lstStyle/>
          <a:p>
            <a:fld id="{18042922-2CE3-444B-8F94-F4BBD59BBA65}" type="slidenum">
              <a:rPr lang="pl-PL" smtClean="0"/>
              <a:t>31</a:t>
            </a:fld>
            <a:endParaRPr lang="pl-PL"/>
          </a:p>
        </p:txBody>
      </p:sp>
    </p:spTree>
    <p:extLst>
      <p:ext uri="{BB962C8B-B14F-4D97-AF65-F5344CB8AC3E}">
        <p14:creationId xmlns:p14="http://schemas.microsoft.com/office/powerpoint/2010/main" val="2991327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0E1E3-BE34-27CF-7B2C-805B0458834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4988AE5-513C-A87F-56C6-589CFDB1C9A6}"/>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76C917C5-1828-10BC-F230-35947CEEA191}"/>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910EFC1C-6325-2182-B2AA-821FE1F4C77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628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0A1E5-4A81-D000-BA94-F04DAB306B7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A65BACA-A282-FAC6-531B-4DAB467EC5C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332B897-CB67-E9B4-BA99-8E65D350EC12}"/>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DBCF53F7-C6BB-9AB7-193F-63C11E55949E}"/>
              </a:ext>
            </a:extLst>
          </p:cNvPr>
          <p:cNvSpPr>
            <a:spLocks noGrp="1"/>
          </p:cNvSpPr>
          <p:nvPr>
            <p:ph type="sldNum" sz="quarter" idx="10"/>
          </p:nvPr>
        </p:nvSpPr>
        <p:spPr/>
        <p:txBody>
          <a:bodyPr/>
          <a:lstStyle/>
          <a:p>
            <a:fld id="{18042922-2CE3-444B-8F94-F4BBD59BBA65}" type="slidenum">
              <a:rPr lang="pl-PL" smtClean="0"/>
              <a:t>33</a:t>
            </a:fld>
            <a:endParaRPr lang="pl-PL"/>
          </a:p>
        </p:txBody>
      </p:sp>
    </p:spTree>
    <p:extLst>
      <p:ext uri="{BB962C8B-B14F-4D97-AF65-F5344CB8AC3E}">
        <p14:creationId xmlns:p14="http://schemas.microsoft.com/office/powerpoint/2010/main" val="854367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7CD18-9EB8-4DBE-2AFA-68DB9EF6222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B5F5C95-5AFE-FB2B-5689-CDAF99053560}"/>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09D3FFD2-0614-E86D-2D30-88D82D989D2B}"/>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8B04444E-E366-9533-CDEB-73586C5264D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642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BB418-4641-28C0-C60C-A58C4B51592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0B92B0F-D1E1-858D-1EA8-FBCFD149142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03ECB9C-BF97-58C8-D107-131EFB7F9660}"/>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7F3C1635-4C4F-9215-6C57-36817BE34B12}"/>
              </a:ext>
            </a:extLst>
          </p:cNvPr>
          <p:cNvSpPr>
            <a:spLocks noGrp="1"/>
          </p:cNvSpPr>
          <p:nvPr>
            <p:ph type="sldNum" sz="quarter" idx="10"/>
          </p:nvPr>
        </p:nvSpPr>
        <p:spPr/>
        <p:txBody>
          <a:bodyPr/>
          <a:lstStyle/>
          <a:p>
            <a:fld id="{18042922-2CE3-444B-8F94-F4BBD59BBA65}" type="slidenum">
              <a:rPr lang="pl-PL" smtClean="0"/>
              <a:t>35</a:t>
            </a:fld>
            <a:endParaRPr lang="pl-PL"/>
          </a:p>
        </p:txBody>
      </p:sp>
    </p:spTree>
    <p:extLst>
      <p:ext uri="{BB962C8B-B14F-4D97-AF65-F5344CB8AC3E}">
        <p14:creationId xmlns:p14="http://schemas.microsoft.com/office/powerpoint/2010/main" val="2453809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9A5D-5B95-BB9F-6A9C-A620187EE0B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BE5BF06-75AD-F16D-C045-19195E3CA22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ECB9FE2-1293-407A-BC3A-C224B98E7916}"/>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809C9C07-1ADB-CC86-BCC3-29E1FBAFC0CC}"/>
              </a:ext>
            </a:extLst>
          </p:cNvPr>
          <p:cNvSpPr>
            <a:spLocks noGrp="1"/>
          </p:cNvSpPr>
          <p:nvPr>
            <p:ph type="sldNum" sz="quarter" idx="10"/>
          </p:nvPr>
        </p:nvSpPr>
        <p:spPr/>
        <p:txBody>
          <a:bodyPr/>
          <a:lstStyle/>
          <a:p>
            <a:fld id="{18042922-2CE3-444B-8F94-F4BBD59BBA65}" type="slidenum">
              <a:rPr lang="pl-PL" smtClean="0"/>
              <a:t>36</a:t>
            </a:fld>
            <a:endParaRPr lang="pl-PL"/>
          </a:p>
        </p:txBody>
      </p:sp>
    </p:spTree>
    <p:extLst>
      <p:ext uri="{BB962C8B-B14F-4D97-AF65-F5344CB8AC3E}">
        <p14:creationId xmlns:p14="http://schemas.microsoft.com/office/powerpoint/2010/main" val="3472528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D4F0F-8C1E-7096-0ED7-1AFB0BC5F54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A4358A5-B36E-2308-24BC-DF26BA8CAA8E}"/>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DBDDB88C-C98F-8252-34E6-01B0D190A4A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E81595F-3D42-21E4-B463-468B8A72EB6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178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8F88E-A219-2ADC-BAAE-9086C611680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A05FA99-EBC7-6563-F022-6618A5B930F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6A2DC789-B4C1-22ED-CCB5-49C874E8D8F8}"/>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39308671-43D7-1AF6-003E-17E743DAA551}"/>
              </a:ext>
            </a:extLst>
          </p:cNvPr>
          <p:cNvSpPr>
            <a:spLocks noGrp="1"/>
          </p:cNvSpPr>
          <p:nvPr>
            <p:ph type="sldNum" sz="quarter" idx="10"/>
          </p:nvPr>
        </p:nvSpPr>
        <p:spPr/>
        <p:txBody>
          <a:bodyPr/>
          <a:lstStyle/>
          <a:p>
            <a:fld id="{18042922-2CE3-444B-8F94-F4BBD59BBA65}" type="slidenum">
              <a:rPr lang="pl-PL" smtClean="0"/>
              <a:t>38</a:t>
            </a:fld>
            <a:endParaRPr lang="pl-PL"/>
          </a:p>
        </p:txBody>
      </p:sp>
    </p:spTree>
    <p:extLst>
      <p:ext uri="{BB962C8B-B14F-4D97-AF65-F5344CB8AC3E}">
        <p14:creationId xmlns:p14="http://schemas.microsoft.com/office/powerpoint/2010/main" val="1967292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03498-DCFA-3F87-4F6D-CEBB3DFB83F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D8E5C40-D78E-988A-DA45-C189B0FF44BA}"/>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9677F6C6-5CC4-2B67-382F-4E6605919715}"/>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E5325215-AEF6-34B9-4429-FD9AD57AD11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92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7988" y="1231900"/>
            <a:ext cx="5919787" cy="333057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242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E9C17-60EE-B45E-54DB-AAA19012AD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5FD213F-4457-1406-6358-A57779B17782}"/>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770081E9-CCAD-76C1-E67F-58FD3D7C33B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05C87391-6A0A-5796-0131-4C1913731B1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65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7B87-D972-9747-9728-FADCDF4AB96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70CE815-7112-9EB9-8CBA-15700C9E67F4}"/>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63A108FF-596E-9248-DB68-270ACAD0D9C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F8B1182-2E28-6157-A9E8-86C8DEC8BA5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1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4B02-80FD-4497-A81C-56163D7BCBF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193DE40-0D44-442B-41BC-BDA372B47FDF}"/>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67C22A35-EAB8-6054-8DF1-50032BFA2A67}"/>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4ABE7C2D-65CF-7DA1-5681-C97758BEEF2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719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25771-B40F-A044-D084-DD4A9037BF4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F476034-5091-9ECD-2008-3EE527A4EE26}"/>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8681B353-EC56-2E30-6E48-53C48904E0BA}"/>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59A26FEC-55DA-7786-2CA3-CF68BF954E5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9386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81B35-315E-7BD5-38CA-A7D8F5D833E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6D1DBA9-8587-8024-963D-5139D55799C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ADDA51F-E7F4-F457-366C-C572EF7DF0D2}"/>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89D40242-A62A-C78A-3C08-C76CDAF2417A}"/>
              </a:ext>
            </a:extLst>
          </p:cNvPr>
          <p:cNvSpPr>
            <a:spLocks noGrp="1"/>
          </p:cNvSpPr>
          <p:nvPr>
            <p:ph type="sldNum" sz="quarter" idx="10"/>
          </p:nvPr>
        </p:nvSpPr>
        <p:spPr/>
        <p:txBody>
          <a:bodyPr/>
          <a:lstStyle/>
          <a:p>
            <a:fld id="{18042922-2CE3-444B-8F94-F4BBD59BBA65}" type="slidenum">
              <a:rPr lang="pl-PL" smtClean="0"/>
              <a:t>44</a:t>
            </a:fld>
            <a:endParaRPr lang="pl-PL"/>
          </a:p>
        </p:txBody>
      </p:sp>
    </p:spTree>
    <p:extLst>
      <p:ext uri="{BB962C8B-B14F-4D97-AF65-F5344CB8AC3E}">
        <p14:creationId xmlns:p14="http://schemas.microsoft.com/office/powerpoint/2010/main" val="2589257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28B55-B7F7-F249-818C-3D3DEA1C8A7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D58BD93-1529-7E51-7B47-BD8F6A28C32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5943E18-2CF4-62F1-C571-D836D2214C46}"/>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576DF9B9-EA1D-861F-E445-F1114B68B22C}"/>
              </a:ext>
            </a:extLst>
          </p:cNvPr>
          <p:cNvSpPr>
            <a:spLocks noGrp="1"/>
          </p:cNvSpPr>
          <p:nvPr>
            <p:ph type="sldNum" sz="quarter" idx="10"/>
          </p:nvPr>
        </p:nvSpPr>
        <p:spPr/>
        <p:txBody>
          <a:bodyPr/>
          <a:lstStyle/>
          <a:p>
            <a:fld id="{18042922-2CE3-444B-8F94-F4BBD59BBA65}" type="slidenum">
              <a:rPr lang="pl-PL" smtClean="0"/>
              <a:t>46</a:t>
            </a:fld>
            <a:endParaRPr lang="pl-PL"/>
          </a:p>
        </p:txBody>
      </p:sp>
    </p:spTree>
    <p:extLst>
      <p:ext uri="{BB962C8B-B14F-4D97-AF65-F5344CB8AC3E}">
        <p14:creationId xmlns:p14="http://schemas.microsoft.com/office/powerpoint/2010/main" val="2368976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FC48-D64C-484E-1E39-997DDD837CA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3BCC0C6-825C-00EB-CA2B-B57F006400D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4757281-017D-A03F-630D-889A1CD8DEBA}"/>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24095D0C-EFBA-0B85-9665-B988093DAE32}"/>
              </a:ext>
            </a:extLst>
          </p:cNvPr>
          <p:cNvSpPr>
            <a:spLocks noGrp="1"/>
          </p:cNvSpPr>
          <p:nvPr>
            <p:ph type="sldNum" sz="quarter" idx="10"/>
          </p:nvPr>
        </p:nvSpPr>
        <p:spPr/>
        <p:txBody>
          <a:bodyPr/>
          <a:lstStyle/>
          <a:p>
            <a:fld id="{18042922-2CE3-444B-8F94-F4BBD59BBA65}" type="slidenum">
              <a:rPr lang="pl-PL" smtClean="0"/>
              <a:t>47</a:t>
            </a:fld>
            <a:endParaRPr lang="pl-PL"/>
          </a:p>
        </p:txBody>
      </p:sp>
    </p:spTree>
    <p:extLst>
      <p:ext uri="{BB962C8B-B14F-4D97-AF65-F5344CB8AC3E}">
        <p14:creationId xmlns:p14="http://schemas.microsoft.com/office/powerpoint/2010/main" val="3869409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F7506-A576-755D-9FC8-D8DC4745B07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E4AE742-781E-342B-F515-D286DD03842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FFB60EF-5F81-731B-54F2-DA7283B416E3}"/>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EC461CF6-443D-0E2F-02CA-5421CE8184FF}"/>
              </a:ext>
            </a:extLst>
          </p:cNvPr>
          <p:cNvSpPr>
            <a:spLocks noGrp="1"/>
          </p:cNvSpPr>
          <p:nvPr>
            <p:ph type="sldNum" sz="quarter" idx="10"/>
          </p:nvPr>
        </p:nvSpPr>
        <p:spPr/>
        <p:txBody>
          <a:bodyPr/>
          <a:lstStyle/>
          <a:p>
            <a:fld id="{18042922-2CE3-444B-8F94-F4BBD59BBA65}" type="slidenum">
              <a:rPr lang="pl-PL" smtClean="0"/>
              <a:t>48</a:t>
            </a:fld>
            <a:endParaRPr lang="pl-PL"/>
          </a:p>
        </p:txBody>
      </p:sp>
    </p:spTree>
    <p:extLst>
      <p:ext uri="{BB962C8B-B14F-4D97-AF65-F5344CB8AC3E}">
        <p14:creationId xmlns:p14="http://schemas.microsoft.com/office/powerpoint/2010/main" val="3694920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1EF9-6772-F07C-B455-F87EA96004F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BABD859-64D0-42A9-68A2-64647C150A6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A414DC13-CD00-9739-963D-7D5BA2AAD186}"/>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09052E94-7B2B-E7F0-3F66-64ED7B0BEBFD}"/>
              </a:ext>
            </a:extLst>
          </p:cNvPr>
          <p:cNvSpPr>
            <a:spLocks noGrp="1"/>
          </p:cNvSpPr>
          <p:nvPr>
            <p:ph type="sldNum" sz="quarter" idx="10"/>
          </p:nvPr>
        </p:nvSpPr>
        <p:spPr/>
        <p:txBody>
          <a:bodyPr/>
          <a:lstStyle/>
          <a:p>
            <a:fld id="{18042922-2CE3-444B-8F94-F4BBD59BBA65}" type="slidenum">
              <a:rPr lang="pl-PL" smtClean="0"/>
              <a:t>49</a:t>
            </a:fld>
            <a:endParaRPr lang="pl-PL"/>
          </a:p>
        </p:txBody>
      </p:sp>
    </p:spTree>
    <p:extLst>
      <p:ext uri="{BB962C8B-B14F-4D97-AF65-F5344CB8AC3E}">
        <p14:creationId xmlns:p14="http://schemas.microsoft.com/office/powerpoint/2010/main" val="2892545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28E6-C41C-4F27-B633-CCDDA412D22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A1EB5FF-EC1A-1567-AFCA-12ECC7D5FF1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08E2E1F-3B05-5619-4EF9-34B61A30CCAB}"/>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83D0E8BA-C2A2-92A7-573C-8FD4960445A0}"/>
              </a:ext>
            </a:extLst>
          </p:cNvPr>
          <p:cNvSpPr>
            <a:spLocks noGrp="1"/>
          </p:cNvSpPr>
          <p:nvPr>
            <p:ph type="sldNum" sz="quarter" idx="10"/>
          </p:nvPr>
        </p:nvSpPr>
        <p:spPr/>
        <p:txBody>
          <a:bodyPr/>
          <a:lstStyle/>
          <a:p>
            <a:fld id="{18042922-2CE3-444B-8F94-F4BBD59BBA65}" type="slidenum">
              <a:rPr lang="pl-PL" smtClean="0"/>
              <a:t>50</a:t>
            </a:fld>
            <a:endParaRPr lang="pl-PL"/>
          </a:p>
        </p:txBody>
      </p:sp>
    </p:spTree>
    <p:extLst>
      <p:ext uri="{BB962C8B-B14F-4D97-AF65-F5344CB8AC3E}">
        <p14:creationId xmlns:p14="http://schemas.microsoft.com/office/powerpoint/2010/main" val="46547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132B9-6FE4-C1F3-739E-A419F1F9FB7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985F847-EC53-9F17-3BC9-794C15BF93B3}"/>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622A9CA-FCA2-5C7F-F6D2-95B969830AA2}"/>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88DAFFC-948A-62A8-4925-6AB38D54E63D}"/>
              </a:ext>
            </a:extLst>
          </p:cNvPr>
          <p:cNvSpPr>
            <a:spLocks noGrp="1"/>
          </p:cNvSpPr>
          <p:nvPr>
            <p:ph type="sldNum" sz="quarter" idx="10"/>
          </p:nvPr>
        </p:nvSpPr>
        <p:spPr/>
        <p:txBody>
          <a:bodyPr/>
          <a:lstStyle/>
          <a:p>
            <a:fld id="{18042922-2CE3-444B-8F94-F4BBD59BBA65}" type="slidenum">
              <a:rPr lang="pl-PL" smtClean="0"/>
              <a:t>4</a:t>
            </a:fld>
            <a:endParaRPr lang="pl-PL"/>
          </a:p>
        </p:txBody>
      </p:sp>
    </p:spTree>
    <p:extLst>
      <p:ext uri="{BB962C8B-B14F-4D97-AF65-F5344CB8AC3E}">
        <p14:creationId xmlns:p14="http://schemas.microsoft.com/office/powerpoint/2010/main" val="35229656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6B7B-80AC-8482-F4A3-57C8749E867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98A3619-3C70-D66E-992D-ADBA14FC1FF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476FCAD-FCD7-9410-BAAA-9214F65419E0}"/>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00E2473E-9DF4-BDC1-6CF7-FDF98DD46090}"/>
              </a:ext>
            </a:extLst>
          </p:cNvPr>
          <p:cNvSpPr>
            <a:spLocks noGrp="1"/>
          </p:cNvSpPr>
          <p:nvPr>
            <p:ph type="sldNum" sz="quarter" idx="10"/>
          </p:nvPr>
        </p:nvSpPr>
        <p:spPr/>
        <p:txBody>
          <a:bodyPr/>
          <a:lstStyle/>
          <a:p>
            <a:fld id="{18042922-2CE3-444B-8F94-F4BBD59BBA65}" type="slidenum">
              <a:rPr lang="pl-PL" smtClean="0"/>
              <a:t>51</a:t>
            </a:fld>
            <a:endParaRPr lang="pl-PL"/>
          </a:p>
        </p:txBody>
      </p:sp>
    </p:spTree>
    <p:extLst>
      <p:ext uri="{BB962C8B-B14F-4D97-AF65-F5344CB8AC3E}">
        <p14:creationId xmlns:p14="http://schemas.microsoft.com/office/powerpoint/2010/main" val="2921311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F782-2004-F133-DD90-FBA5B5DEAC8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6CCAAC6-A990-6607-0F04-FF06B8E4600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30992E3-9CBC-D28F-8289-01FA645DB8AB}"/>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360BE842-41A2-AED5-27D2-77E000BAD041}"/>
              </a:ext>
            </a:extLst>
          </p:cNvPr>
          <p:cNvSpPr>
            <a:spLocks noGrp="1"/>
          </p:cNvSpPr>
          <p:nvPr>
            <p:ph type="sldNum" sz="quarter" idx="10"/>
          </p:nvPr>
        </p:nvSpPr>
        <p:spPr/>
        <p:txBody>
          <a:bodyPr/>
          <a:lstStyle/>
          <a:p>
            <a:fld id="{18042922-2CE3-444B-8F94-F4BBD59BBA65}" type="slidenum">
              <a:rPr lang="pl-PL" smtClean="0"/>
              <a:t>52</a:t>
            </a:fld>
            <a:endParaRPr lang="pl-PL"/>
          </a:p>
        </p:txBody>
      </p:sp>
    </p:spTree>
    <p:extLst>
      <p:ext uri="{BB962C8B-B14F-4D97-AF65-F5344CB8AC3E}">
        <p14:creationId xmlns:p14="http://schemas.microsoft.com/office/powerpoint/2010/main" val="2963273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7988" y="1231900"/>
            <a:ext cx="5919787" cy="333057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8042922-2CE3-444B-8F94-F4BBD59BBA65}" type="slidenum">
              <a:rPr lang="pl-PL" smtClean="0">
                <a:solidFill>
                  <a:prstClr val="black"/>
                </a:solidFill>
              </a:rPr>
              <a:pPr/>
              <a:t>53</a:t>
            </a:fld>
            <a:endParaRPr lang="pl-PL">
              <a:solidFill>
                <a:prstClr val="black"/>
              </a:solidFill>
            </a:endParaRPr>
          </a:p>
        </p:txBody>
      </p:sp>
    </p:spTree>
    <p:extLst>
      <p:ext uri="{BB962C8B-B14F-4D97-AF65-F5344CB8AC3E}">
        <p14:creationId xmlns:p14="http://schemas.microsoft.com/office/powerpoint/2010/main" val="3524231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FB055-AA90-6FB0-E9D0-36E82B41518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3A34CA9-C851-3998-6E29-A60F8EFB60E7}"/>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BE227C8A-4D8C-2E6F-47A8-45BE05968FBA}"/>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A207FFD5-4E9A-3FFF-B7AB-DBC5DE9BE64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223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407988" y="1231900"/>
            <a:ext cx="5919787" cy="333057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042922-2CE3-444B-8F94-F4BBD59BBA6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49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E3811-6C53-DCC3-060C-F1097E789FB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FFF079B-FECA-83FE-CA27-AEF64B35295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C492AD5-942A-FDDE-012D-1F558A40CE33}"/>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AB22B78C-467A-F416-B119-4F83AA3B323B}"/>
              </a:ext>
            </a:extLst>
          </p:cNvPr>
          <p:cNvSpPr>
            <a:spLocks noGrp="1"/>
          </p:cNvSpPr>
          <p:nvPr>
            <p:ph type="sldNum" sz="quarter" idx="10"/>
          </p:nvPr>
        </p:nvSpPr>
        <p:spPr/>
        <p:txBody>
          <a:bodyPr/>
          <a:lstStyle/>
          <a:p>
            <a:fld id="{18042922-2CE3-444B-8F94-F4BBD59BBA65}" type="slidenum">
              <a:rPr lang="pl-PL" smtClean="0"/>
              <a:t>5</a:t>
            </a:fld>
            <a:endParaRPr lang="pl-PL"/>
          </a:p>
        </p:txBody>
      </p:sp>
    </p:spTree>
    <p:extLst>
      <p:ext uri="{BB962C8B-B14F-4D97-AF65-F5344CB8AC3E}">
        <p14:creationId xmlns:p14="http://schemas.microsoft.com/office/powerpoint/2010/main" val="353545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FEC3-D10E-1D4F-E5C0-79965295D126}"/>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956A74E-BE82-AD54-905D-CC965FB74DA9}"/>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39EB1FE-6F64-036F-286E-B2193E6D6CDB}"/>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6F8DD3C3-11B7-6FF2-AF09-3DE3B5F1345B}"/>
              </a:ext>
            </a:extLst>
          </p:cNvPr>
          <p:cNvSpPr>
            <a:spLocks noGrp="1"/>
          </p:cNvSpPr>
          <p:nvPr>
            <p:ph type="sldNum" sz="quarter" idx="10"/>
          </p:nvPr>
        </p:nvSpPr>
        <p:spPr/>
        <p:txBody>
          <a:bodyPr/>
          <a:lstStyle/>
          <a:p>
            <a:fld id="{18042922-2CE3-444B-8F94-F4BBD59BBA65}" type="slidenum">
              <a:rPr lang="pl-PL" smtClean="0"/>
              <a:t>6</a:t>
            </a:fld>
            <a:endParaRPr lang="pl-PL"/>
          </a:p>
        </p:txBody>
      </p:sp>
    </p:spTree>
    <p:extLst>
      <p:ext uri="{BB962C8B-B14F-4D97-AF65-F5344CB8AC3E}">
        <p14:creationId xmlns:p14="http://schemas.microsoft.com/office/powerpoint/2010/main" val="257248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EE804-F358-C651-99A2-0B28B44D8FC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D00BB88-8A27-3EDD-EAD8-9FD62756BBC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D26717C8-D2B2-8D72-D7DC-49BEB693549E}"/>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3421BDF3-3297-F4AB-BE75-2D6D8F74D354}"/>
              </a:ext>
            </a:extLst>
          </p:cNvPr>
          <p:cNvSpPr>
            <a:spLocks noGrp="1"/>
          </p:cNvSpPr>
          <p:nvPr>
            <p:ph type="sldNum" sz="quarter" idx="10"/>
          </p:nvPr>
        </p:nvSpPr>
        <p:spPr/>
        <p:txBody>
          <a:bodyPr/>
          <a:lstStyle/>
          <a:p>
            <a:fld id="{18042922-2CE3-444B-8F94-F4BBD59BBA65}" type="slidenum">
              <a:rPr lang="pl-PL" smtClean="0"/>
              <a:t>7</a:t>
            </a:fld>
            <a:endParaRPr lang="pl-PL"/>
          </a:p>
        </p:txBody>
      </p:sp>
    </p:spTree>
    <p:extLst>
      <p:ext uri="{BB962C8B-B14F-4D97-AF65-F5344CB8AC3E}">
        <p14:creationId xmlns:p14="http://schemas.microsoft.com/office/powerpoint/2010/main" val="426043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1CFF-90C6-6F24-72B5-259C19BF3CC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78B4A63-219B-EF99-C130-57DF0418C465}"/>
              </a:ext>
            </a:extLst>
          </p:cNvPr>
          <p:cNvSpPr>
            <a:spLocks noGrp="1" noRot="1" noChangeAspect="1"/>
          </p:cNvSpPr>
          <p:nvPr>
            <p:ph type="sldImg"/>
          </p:nvPr>
        </p:nvSpPr>
        <p:spPr>
          <a:xfrm>
            <a:off x="407988" y="1231900"/>
            <a:ext cx="5919787" cy="3330575"/>
          </a:xfrm>
        </p:spPr>
      </p:sp>
      <p:sp>
        <p:nvSpPr>
          <p:cNvPr id="3" name="Symbol zastępczy notatek 2">
            <a:extLst>
              <a:ext uri="{FF2B5EF4-FFF2-40B4-BE49-F238E27FC236}">
                <a16:creationId xmlns:a16="http://schemas.microsoft.com/office/drawing/2014/main" id="{0BCE87E4-1E76-94F2-4EF7-52FAE67E17B8}"/>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FE55A48C-E51B-3653-F9D9-C736049B8F2E}"/>
              </a:ext>
            </a:extLst>
          </p:cNvPr>
          <p:cNvSpPr>
            <a:spLocks noGrp="1"/>
          </p:cNvSpPr>
          <p:nvPr>
            <p:ph type="sldNum" sz="quarter" idx="10"/>
          </p:nvPr>
        </p:nvSpPr>
        <p:spPr/>
        <p:txBody>
          <a:bodyPr/>
          <a:lstStyle/>
          <a:p>
            <a:fld id="{18042922-2CE3-444B-8F94-F4BBD59BBA65}" type="slidenum">
              <a:rPr lang="pl-PL" smtClean="0">
                <a:solidFill>
                  <a:prstClr val="black"/>
                </a:solidFill>
              </a:rPr>
              <a:pPr/>
              <a:t>8</a:t>
            </a:fld>
            <a:endParaRPr lang="pl-PL">
              <a:solidFill>
                <a:prstClr val="black"/>
              </a:solidFill>
            </a:endParaRPr>
          </a:p>
        </p:txBody>
      </p:sp>
    </p:spTree>
    <p:extLst>
      <p:ext uri="{BB962C8B-B14F-4D97-AF65-F5344CB8AC3E}">
        <p14:creationId xmlns:p14="http://schemas.microsoft.com/office/powerpoint/2010/main" val="313732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20411EA-A2ED-4E10-AD28-50BE4DD5EA61}" type="datetime1">
              <a:rPr lang="pl-PL" smtClean="0"/>
              <a:t>24.04.2025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82853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B0607E6-9C99-4F33-AFA7-B249230D1BF8}" type="datetime1">
              <a:rPr lang="pl-PL" smtClean="0"/>
              <a:t>24.04.2025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28786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02685-39A9-4A7C-B0A5-9BD0E1C66C42}" type="datetime1">
              <a:rPr lang="pl-PL" smtClean="0"/>
              <a:t>24.04.2025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312573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20411EA-A2ED-4E10-AD28-50BE4DD5EA61}"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29604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D600F6-4D56-463F-B918-24E35FE82CF4}"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
        <p:nvSpPr>
          <p:cNvPr id="7" name="pole tekstowe 6"/>
          <p:cNvSpPr txBox="1"/>
          <p:nvPr userDrawn="1"/>
        </p:nvSpPr>
        <p:spPr>
          <a:xfrm>
            <a:off x="10929259" y="6318573"/>
            <a:ext cx="1262743" cy="253916"/>
          </a:xfrm>
          <a:prstGeom prst="rect">
            <a:avLst/>
          </a:prstGeom>
          <a:solidFill>
            <a:srgbClr val="D8D8D8"/>
          </a:solidFill>
        </p:spPr>
        <p:txBody>
          <a:bodyPr wrap="square" rtlCol="0">
            <a:spAutoFit/>
          </a:bodyPr>
          <a:lstStyle/>
          <a:p>
            <a:pPr marL="65485" defTabSz="914400"/>
            <a:r>
              <a:rPr lang="pl-PL" sz="900" dirty="0">
                <a:solidFill>
                  <a:prstClr val="black"/>
                </a:solidFill>
                <a:latin typeface="Arial" panose="020B0604020202020204" pitchFamily="34" charset="0"/>
                <a:cs typeface="Arial" panose="020B0604020202020204" pitchFamily="34" charset="0"/>
              </a:rPr>
              <a:t>STRONA</a:t>
            </a:r>
            <a:r>
              <a:rPr lang="pl-PL" sz="1050" dirty="0">
                <a:solidFill>
                  <a:prstClr val="black"/>
                </a:solidFill>
                <a:latin typeface="Arial" panose="020B0604020202020204" pitchFamily="34" charset="0"/>
                <a:cs typeface="Arial" panose="020B0604020202020204" pitchFamily="34" charset="0"/>
              </a:rPr>
              <a:t> </a:t>
            </a:r>
            <a:fld id="{DEF465F1-E3E2-4A94-97D5-F6BB718F3BDA}" type="slidenum">
              <a:rPr lang="pl-PL" sz="1050" b="1" smtClean="0">
                <a:solidFill>
                  <a:prstClr val="black"/>
                </a:solidFill>
                <a:latin typeface="Arial" panose="020B0604020202020204" pitchFamily="34" charset="0"/>
                <a:cs typeface="Arial" panose="020B0604020202020204" pitchFamily="34" charset="0"/>
              </a:rPr>
              <a:pPr marL="65485" defTabSz="914400"/>
              <a:t>‹#›</a:t>
            </a:fld>
            <a:endParaRPr lang="pl-PL" sz="105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91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125F94B-B1C5-4DF6-8094-FA85AE73B2FE}"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3725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E101389-8724-423A-B3CD-E267BDD3ADDD}" type="datetime1">
              <a:rPr lang="pl-PL" smtClean="0">
                <a:solidFill>
                  <a:prstClr val="black">
                    <a:tint val="75000"/>
                  </a:prstClr>
                </a:solidFill>
              </a:rPr>
              <a:pPr/>
              <a:t>24.04.2025</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9836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0425FDE-AC36-480B-BED3-045BFA2354C5}" type="datetime1">
              <a:rPr lang="pl-PL" smtClean="0">
                <a:solidFill>
                  <a:prstClr val="black">
                    <a:tint val="75000"/>
                  </a:prstClr>
                </a:solidFill>
              </a:rPr>
              <a:pPr/>
              <a:t>24.04.2025</a:t>
            </a:fld>
            <a:endParaRPr lang="pl-PL">
              <a:solidFill>
                <a:prstClr val="black">
                  <a:tint val="75000"/>
                </a:prstClr>
              </a:solidFill>
            </a:endParaRPr>
          </a:p>
        </p:txBody>
      </p:sp>
      <p:sp>
        <p:nvSpPr>
          <p:cNvPr id="8" name="Footer Placeholder 7"/>
          <p:cNvSpPr>
            <a:spLocks noGrp="1"/>
          </p:cNvSpPr>
          <p:nvPr>
            <p:ph type="ftr" sz="quarter" idx="11"/>
          </p:nvPr>
        </p:nvSpPr>
        <p:spPr/>
        <p:txBody>
          <a:bodyPr/>
          <a:lstStyle/>
          <a:p>
            <a:endParaRPr lang="pl-PL">
              <a:solidFill>
                <a:prstClr val="black">
                  <a:tint val="75000"/>
                </a:prstClr>
              </a:solidFill>
            </a:endParaRPr>
          </a:p>
        </p:txBody>
      </p:sp>
      <p:sp>
        <p:nvSpPr>
          <p:cNvPr id="9" name="Slide Number Placeholder 8"/>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8706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8BF2E5B-4440-4CAB-BD9F-8733EE8F77EF}" type="datetime1">
              <a:rPr lang="pl-PL" smtClean="0">
                <a:solidFill>
                  <a:prstClr val="black">
                    <a:tint val="75000"/>
                  </a:prstClr>
                </a:solidFill>
              </a:rPr>
              <a:pPr/>
              <a:t>24.04.2025</a:t>
            </a:fld>
            <a:endParaRPr lang="pl-PL">
              <a:solidFill>
                <a:prstClr val="black">
                  <a:tint val="75000"/>
                </a:prstClr>
              </a:solidFill>
            </a:endParaRPr>
          </a:p>
        </p:txBody>
      </p:sp>
      <p:sp>
        <p:nvSpPr>
          <p:cNvPr id="4" name="Footer Placeholder 3"/>
          <p:cNvSpPr>
            <a:spLocks noGrp="1"/>
          </p:cNvSpPr>
          <p:nvPr>
            <p:ph type="ftr" sz="quarter" idx="11"/>
          </p:nvPr>
        </p:nvSpPr>
        <p:spPr/>
        <p:txBody>
          <a:bodyPr/>
          <a:lstStyle/>
          <a:p>
            <a:endParaRPr lang="pl-PL">
              <a:solidFill>
                <a:prstClr val="black">
                  <a:tint val="75000"/>
                </a:prstClr>
              </a:solidFill>
            </a:endParaRPr>
          </a:p>
        </p:txBody>
      </p:sp>
      <p:sp>
        <p:nvSpPr>
          <p:cNvPr id="5" name="Slide Number Placeholder 4"/>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93612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36EF7-2863-4ED3-ABE7-2CE6AC88DF4E}" type="datetime1">
              <a:rPr lang="pl-PL" smtClean="0">
                <a:solidFill>
                  <a:prstClr val="black">
                    <a:tint val="75000"/>
                  </a:prstClr>
                </a:solidFill>
              </a:rPr>
              <a:pPr/>
              <a:t>24.04.2025</a:t>
            </a:fld>
            <a:endParaRPr lang="pl-PL">
              <a:solidFill>
                <a:prstClr val="black">
                  <a:tint val="75000"/>
                </a:prstClr>
              </a:solidFill>
            </a:endParaRPr>
          </a:p>
        </p:txBody>
      </p:sp>
      <p:sp>
        <p:nvSpPr>
          <p:cNvPr id="3" name="Footer Placeholder 2"/>
          <p:cNvSpPr>
            <a:spLocks noGrp="1"/>
          </p:cNvSpPr>
          <p:nvPr>
            <p:ph type="ftr" sz="quarter" idx="11"/>
          </p:nvPr>
        </p:nvSpPr>
        <p:spPr/>
        <p:txBody>
          <a:bodyPr/>
          <a:lstStyle/>
          <a:p>
            <a:endParaRPr lang="pl-PL">
              <a:solidFill>
                <a:prstClr val="black">
                  <a:tint val="75000"/>
                </a:prstClr>
              </a:solidFill>
            </a:endParaRPr>
          </a:p>
        </p:txBody>
      </p:sp>
      <p:sp>
        <p:nvSpPr>
          <p:cNvPr id="4" name="Slide Number Placeholder 3"/>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854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437686-A2F2-4209-851A-7A69A3DB8A45}" type="datetime1">
              <a:rPr lang="pl-PL" smtClean="0">
                <a:solidFill>
                  <a:prstClr val="black">
                    <a:tint val="75000"/>
                  </a:prstClr>
                </a:solidFill>
              </a:rPr>
              <a:pPr/>
              <a:t>24.04.2025</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189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D600F6-4D56-463F-B918-24E35FE82CF4}" type="datetime1">
              <a:rPr lang="pl-PL" smtClean="0"/>
              <a:t>24.04.2025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pole tekstowe 6">
            <a:extLst>
              <a:ext uri="{FF2B5EF4-FFF2-40B4-BE49-F238E27FC236}">
                <a16:creationId xmlns:a16="http://schemas.microsoft.com/office/drawing/2014/main" id="{365699E1-08F3-4132-B1C5-AC74AEC9CD42}"/>
              </a:ext>
            </a:extLst>
          </p:cNvPr>
          <p:cNvSpPr txBox="1"/>
          <p:nvPr userDrawn="1"/>
        </p:nvSpPr>
        <p:spPr>
          <a:xfrm>
            <a:off x="10464802" y="6318578"/>
            <a:ext cx="1727204" cy="307777"/>
          </a:xfrm>
          <a:prstGeom prst="rect">
            <a:avLst/>
          </a:prstGeom>
          <a:solidFill>
            <a:srgbClr val="D8D8D8"/>
          </a:solidFill>
        </p:spPr>
        <p:txBody>
          <a:bodyPr wrap="square" rtlCol="0">
            <a:spAutoFit/>
          </a:bodyPr>
          <a:lstStyle/>
          <a:p>
            <a:pPr marL="87306" indent="0"/>
            <a:r>
              <a:rPr lang="pl-PL" sz="1200" dirty="0">
                <a:latin typeface="Arial" panose="020B0604020202020204" pitchFamily="34" charset="0"/>
                <a:cs typeface="Arial" panose="020B0604020202020204" pitchFamily="34" charset="0"/>
              </a:rPr>
              <a:t>STRONA</a:t>
            </a:r>
            <a:r>
              <a:rPr lang="pl-PL" sz="1400" dirty="0">
                <a:latin typeface="Arial" panose="020B0604020202020204" pitchFamily="34" charset="0"/>
                <a:cs typeface="Arial" panose="020B0604020202020204" pitchFamily="34" charset="0"/>
              </a:rPr>
              <a:t> </a:t>
            </a:r>
            <a:fld id="{DEF465F1-E3E2-4A94-97D5-F6BB718F3BDA}" type="slidenum">
              <a:rPr lang="pl-PL" sz="1400" b="1" smtClean="0">
                <a:latin typeface="Arial" panose="020B0604020202020204" pitchFamily="34" charset="0"/>
                <a:cs typeface="Arial" panose="020B0604020202020204" pitchFamily="34" charset="0"/>
              </a:rPr>
              <a:pPr marL="87306" indent="0"/>
              <a:t>‹#›</a:t>
            </a:fld>
            <a:endParaRPr lang="pl-P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39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AD0EB91-0F29-46D7-A99B-786512FA11D1}" type="datetime1">
              <a:rPr lang="pl-PL" smtClean="0">
                <a:solidFill>
                  <a:prstClr val="black">
                    <a:tint val="75000"/>
                  </a:prstClr>
                </a:solidFill>
              </a:rPr>
              <a:pPr/>
              <a:t>24.04.2025</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96218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B0607E6-9C99-4F33-AFA7-B249230D1BF8}"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17094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02685-39A9-4A7C-B0A5-9BD0E1C66C42}"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70509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20411EA-A2ED-4E10-AD28-50BE4DD5EA61}"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910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1D600F6-4D56-463F-B918-24E35FE82CF4}"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sp>
        <p:nvSpPr>
          <p:cNvPr id="7" name="pole tekstowe 6">
            <a:extLst>
              <a:ext uri="{FF2B5EF4-FFF2-40B4-BE49-F238E27FC236}">
                <a16:creationId xmlns:a16="http://schemas.microsoft.com/office/drawing/2014/main" id="{365699E1-08F3-4132-B1C5-AC74AEC9CD42}"/>
              </a:ext>
            </a:extLst>
          </p:cNvPr>
          <p:cNvSpPr txBox="1"/>
          <p:nvPr userDrawn="1"/>
        </p:nvSpPr>
        <p:spPr>
          <a:xfrm>
            <a:off x="10464802" y="6318578"/>
            <a:ext cx="1727204" cy="307777"/>
          </a:xfrm>
          <a:prstGeom prst="rect">
            <a:avLst/>
          </a:prstGeom>
          <a:solidFill>
            <a:srgbClr val="D8D8D8"/>
          </a:solidFill>
        </p:spPr>
        <p:txBody>
          <a:bodyPr wrap="square" rtlCol="0">
            <a:spAutoFit/>
          </a:bodyPr>
          <a:lstStyle/>
          <a:p>
            <a:pPr marL="87306"/>
            <a:r>
              <a:rPr lang="pl-PL" sz="1200" dirty="0">
                <a:solidFill>
                  <a:prstClr val="black"/>
                </a:solidFill>
                <a:latin typeface="Arial" panose="020B0604020202020204" pitchFamily="34" charset="0"/>
                <a:cs typeface="Arial" panose="020B0604020202020204" pitchFamily="34" charset="0"/>
              </a:rPr>
              <a:t>STRONA</a:t>
            </a:r>
            <a:r>
              <a:rPr lang="pl-PL" sz="1400" dirty="0">
                <a:solidFill>
                  <a:prstClr val="black"/>
                </a:solidFill>
                <a:latin typeface="Arial" panose="020B0604020202020204" pitchFamily="34" charset="0"/>
                <a:cs typeface="Arial" panose="020B0604020202020204" pitchFamily="34" charset="0"/>
              </a:rPr>
              <a:t> </a:t>
            </a:r>
            <a:fld id="{DEF465F1-E3E2-4A94-97D5-F6BB718F3BDA}" type="slidenum">
              <a:rPr lang="pl-PL" sz="1400" b="1" smtClean="0">
                <a:solidFill>
                  <a:prstClr val="black"/>
                </a:solidFill>
                <a:latin typeface="Arial" panose="020B0604020202020204" pitchFamily="34" charset="0"/>
                <a:cs typeface="Arial" panose="020B0604020202020204" pitchFamily="34" charset="0"/>
              </a:rPr>
              <a:pPr marL="87306"/>
              <a:t>‹#›</a:t>
            </a:fld>
            <a:endParaRPr lang="pl-PL" sz="1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620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125F94B-B1C5-4DF6-8094-FA85AE73B2FE}"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06495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E101389-8724-423A-B3CD-E267BDD3ADDD}" type="datetime1">
              <a:rPr lang="pl-PL" smtClean="0">
                <a:solidFill>
                  <a:prstClr val="black">
                    <a:tint val="75000"/>
                  </a:prstClr>
                </a:solidFill>
              </a:rPr>
              <a:pPr/>
              <a:t>24.04.2025</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02167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0425FDE-AC36-480B-BED3-045BFA2354C5}" type="datetime1">
              <a:rPr lang="pl-PL" smtClean="0">
                <a:solidFill>
                  <a:prstClr val="black">
                    <a:tint val="75000"/>
                  </a:prstClr>
                </a:solidFill>
              </a:rPr>
              <a:pPr/>
              <a:t>24.04.2025</a:t>
            </a:fld>
            <a:endParaRPr lang="pl-PL">
              <a:solidFill>
                <a:prstClr val="black">
                  <a:tint val="75000"/>
                </a:prstClr>
              </a:solidFill>
            </a:endParaRPr>
          </a:p>
        </p:txBody>
      </p:sp>
      <p:sp>
        <p:nvSpPr>
          <p:cNvPr id="8" name="Footer Placeholder 7"/>
          <p:cNvSpPr>
            <a:spLocks noGrp="1"/>
          </p:cNvSpPr>
          <p:nvPr>
            <p:ph type="ftr" sz="quarter" idx="11"/>
          </p:nvPr>
        </p:nvSpPr>
        <p:spPr/>
        <p:txBody>
          <a:bodyPr/>
          <a:lstStyle/>
          <a:p>
            <a:endParaRPr lang="pl-PL">
              <a:solidFill>
                <a:prstClr val="black">
                  <a:tint val="75000"/>
                </a:prstClr>
              </a:solidFill>
            </a:endParaRPr>
          </a:p>
        </p:txBody>
      </p:sp>
      <p:sp>
        <p:nvSpPr>
          <p:cNvPr id="9" name="Slide Number Placeholder 8"/>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64797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8BF2E5B-4440-4CAB-BD9F-8733EE8F77EF}" type="datetime1">
              <a:rPr lang="pl-PL" smtClean="0">
                <a:solidFill>
                  <a:prstClr val="black">
                    <a:tint val="75000"/>
                  </a:prstClr>
                </a:solidFill>
              </a:rPr>
              <a:pPr/>
              <a:t>24.04.2025</a:t>
            </a:fld>
            <a:endParaRPr lang="pl-PL">
              <a:solidFill>
                <a:prstClr val="black">
                  <a:tint val="75000"/>
                </a:prstClr>
              </a:solidFill>
            </a:endParaRPr>
          </a:p>
        </p:txBody>
      </p:sp>
      <p:sp>
        <p:nvSpPr>
          <p:cNvPr id="4" name="Footer Placeholder 3"/>
          <p:cNvSpPr>
            <a:spLocks noGrp="1"/>
          </p:cNvSpPr>
          <p:nvPr>
            <p:ph type="ftr" sz="quarter" idx="11"/>
          </p:nvPr>
        </p:nvSpPr>
        <p:spPr/>
        <p:txBody>
          <a:bodyPr/>
          <a:lstStyle/>
          <a:p>
            <a:endParaRPr lang="pl-PL">
              <a:solidFill>
                <a:prstClr val="black">
                  <a:tint val="75000"/>
                </a:prstClr>
              </a:solidFill>
            </a:endParaRPr>
          </a:p>
        </p:txBody>
      </p:sp>
      <p:sp>
        <p:nvSpPr>
          <p:cNvPr id="5" name="Slide Number Placeholder 4"/>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19335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36EF7-2863-4ED3-ABE7-2CE6AC88DF4E}" type="datetime1">
              <a:rPr lang="pl-PL" smtClean="0">
                <a:solidFill>
                  <a:prstClr val="black">
                    <a:tint val="75000"/>
                  </a:prstClr>
                </a:solidFill>
              </a:rPr>
              <a:pPr/>
              <a:t>24.04.2025</a:t>
            </a:fld>
            <a:endParaRPr lang="pl-PL">
              <a:solidFill>
                <a:prstClr val="black">
                  <a:tint val="75000"/>
                </a:prstClr>
              </a:solidFill>
            </a:endParaRPr>
          </a:p>
        </p:txBody>
      </p:sp>
      <p:sp>
        <p:nvSpPr>
          <p:cNvPr id="3" name="Footer Placeholder 2"/>
          <p:cNvSpPr>
            <a:spLocks noGrp="1"/>
          </p:cNvSpPr>
          <p:nvPr>
            <p:ph type="ftr" sz="quarter" idx="11"/>
          </p:nvPr>
        </p:nvSpPr>
        <p:spPr/>
        <p:txBody>
          <a:bodyPr/>
          <a:lstStyle/>
          <a:p>
            <a:endParaRPr lang="pl-PL">
              <a:solidFill>
                <a:prstClr val="black">
                  <a:tint val="75000"/>
                </a:prstClr>
              </a:solidFill>
            </a:endParaRPr>
          </a:p>
        </p:txBody>
      </p:sp>
      <p:sp>
        <p:nvSpPr>
          <p:cNvPr id="4" name="Slide Number Placeholder 3"/>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6699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125F94B-B1C5-4DF6-8094-FA85AE73B2FE}" type="datetime1">
              <a:rPr lang="pl-PL" smtClean="0"/>
              <a:t>24.04.2025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248423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437686-A2F2-4209-851A-7A69A3DB8A45}" type="datetime1">
              <a:rPr lang="pl-PL" smtClean="0">
                <a:solidFill>
                  <a:prstClr val="black">
                    <a:tint val="75000"/>
                  </a:prstClr>
                </a:solidFill>
              </a:rPr>
              <a:pPr/>
              <a:t>24.04.2025</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56820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AD0EB91-0F29-46D7-A99B-786512FA11D1}" type="datetime1">
              <a:rPr lang="pl-PL" smtClean="0">
                <a:solidFill>
                  <a:prstClr val="black">
                    <a:tint val="75000"/>
                  </a:prstClr>
                </a:solidFill>
              </a:rPr>
              <a:pPr/>
              <a:t>24.04.2025</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8491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B0607E6-9C99-4F33-AFA7-B249230D1BF8}"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6308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02685-39A9-4A7C-B0A5-9BD0E1C66C42}"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8064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E101389-8724-423A-B3CD-E267BDD3ADDD}" type="datetime1">
              <a:rPr lang="pl-PL" smtClean="0"/>
              <a:t>24.04.2025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393484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0425FDE-AC36-480B-BED3-045BFA2354C5}" type="datetime1">
              <a:rPr lang="pl-PL" smtClean="0"/>
              <a:t>24.04.2025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391553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8BF2E5B-4440-4CAB-BD9F-8733EE8F77EF}" type="datetime1">
              <a:rPr lang="pl-PL" smtClean="0"/>
              <a:t>24.04.2025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292460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36EF7-2863-4ED3-ABE7-2CE6AC88DF4E}" type="datetime1">
              <a:rPr lang="pl-PL" smtClean="0"/>
              <a:t>24.04.2025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51132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E437686-A2F2-4209-851A-7A69A3DB8A45}" type="datetime1">
              <a:rPr lang="pl-PL" smtClean="0"/>
              <a:t>24.04.2025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134023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AD0EB91-0F29-46D7-A99B-786512FA11D1}" type="datetime1">
              <a:rPr lang="pl-PL" smtClean="0"/>
              <a:t>24.04.2025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A0AA638-EC09-4C58-A679-BAC4553AE710}" type="slidenum">
              <a:rPr lang="pl-PL" smtClean="0"/>
              <a:t>‹#›</a:t>
            </a:fld>
            <a:endParaRPr lang="pl-PL"/>
          </a:p>
        </p:txBody>
      </p:sp>
    </p:spTree>
    <p:extLst>
      <p:ext uri="{BB962C8B-B14F-4D97-AF65-F5344CB8AC3E}">
        <p14:creationId xmlns:p14="http://schemas.microsoft.com/office/powerpoint/2010/main" val="369917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5ADAA-C9EC-4026-B664-948AF4F10469}" type="datetime1">
              <a:rPr lang="pl-PL" smtClean="0"/>
              <a:t>24.04.2025</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A638-EC09-4C58-A679-BAC4553AE710}" type="slidenum">
              <a:rPr lang="pl-PL" smtClean="0"/>
              <a:t>‹#›</a:t>
            </a:fld>
            <a:endParaRPr lang="pl-PL"/>
          </a:p>
        </p:txBody>
      </p:sp>
    </p:spTree>
    <p:extLst>
      <p:ext uri="{BB962C8B-B14F-4D97-AF65-F5344CB8AC3E}">
        <p14:creationId xmlns:p14="http://schemas.microsoft.com/office/powerpoint/2010/main" val="19847070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995ADAA-C9EC-4026-B664-948AF4F10469}" type="datetime1">
              <a:rPr lang="pl-PL" smtClean="0">
                <a:solidFill>
                  <a:prstClr val="black">
                    <a:tint val="75000"/>
                  </a:prstClr>
                </a:solidFill>
              </a:rPr>
              <a:pPr defTabSz="914400"/>
              <a:t>24.04.2025</a:t>
            </a:fld>
            <a:endParaRPr lang="pl-PL">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pl-PL">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0AA638-EC09-4C58-A679-BAC4553AE710}" type="slidenum">
              <a:rPr lang="pl-PL" smtClean="0">
                <a:solidFill>
                  <a:prstClr val="black">
                    <a:tint val="75000"/>
                  </a:prstClr>
                </a:solidFill>
              </a:rPr>
              <a:pPr defTabSz="914400"/>
              <a:t>‹#›</a:t>
            </a:fld>
            <a:endParaRPr lang="pl-PL">
              <a:solidFill>
                <a:prstClr val="black">
                  <a:tint val="75000"/>
                </a:prstClr>
              </a:solidFill>
            </a:endParaRPr>
          </a:p>
        </p:txBody>
      </p:sp>
    </p:spTree>
    <p:extLst>
      <p:ext uri="{BB962C8B-B14F-4D97-AF65-F5344CB8AC3E}">
        <p14:creationId xmlns:p14="http://schemas.microsoft.com/office/powerpoint/2010/main" val="12586689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5ADAA-C9EC-4026-B664-948AF4F10469}" type="datetime1">
              <a:rPr lang="pl-PL" smtClean="0">
                <a:solidFill>
                  <a:prstClr val="black">
                    <a:tint val="75000"/>
                  </a:prstClr>
                </a:solidFill>
              </a:rPr>
              <a:pPr/>
              <a:t>24.04.2025</a:t>
            </a:fld>
            <a:endParaRPr lang="pl-PL">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A638-EC09-4C58-A679-BAC4553AE710}"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768124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8" Type="http://schemas.openxmlformats.org/officeDocument/2006/relationships/hyperlink" Target="https://sip.lex.pl/#/document/16797931?unitId=art(2)ust(3)&amp;cm=DOCUMENT" TargetMode="External"/><Relationship Id="rId3" Type="http://schemas.openxmlformats.org/officeDocument/2006/relationships/image" Target="../media/image5.jpg"/><Relationship Id="rId7" Type="http://schemas.openxmlformats.org/officeDocument/2006/relationships/hyperlink" Target="https://sip.lex.pl/#/document/16785996?unitId=art(140)&amp;cm=DOCU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ip.lex.pl/#/document/16797931?unitId=art(2)ust(1)pkt(4)&amp;cm=DOCUMENT" TargetMode="External"/><Relationship Id="rId5" Type="http://schemas.openxmlformats.org/officeDocument/2006/relationships/hyperlink" Target="https://sip.lex.pl/#/document/16797931?unitId=art(5)ust(1)pkt(4)&amp;cm=DOCUMENT" TargetMode="External"/><Relationship Id="rId4" Type="http://schemas.openxmlformats.org/officeDocument/2006/relationships/image" Target="../media/image4.wmf"/><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s://sip.lex.pl/orzeczenia-i-pisma-urzedowe/orzeczenia-sadow/iii-czp-38-17-odpowiedzialnosc-gminy-za-szkode-52249901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s://sip.lex.pl/#/document/16797931?unitId=art(5)ust(1)pkt(4)&amp;cm=DOCU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ip.lex.pl/#/document/16797931?unitId=art(5)ust(5)&amp;cm=DOCUMENT" TargetMode="External"/><Relationship Id="rId5" Type="http://schemas.openxmlformats.org/officeDocument/2006/relationships/hyperlink" Target="https://sip.lex.pl/#/document/16797931?unitId=art(5)ust(4)&amp;cm=DOCUMENT" TargetMode="External"/><Relationship Id="rId4" Type="http://schemas.openxmlformats.org/officeDocument/2006/relationships/hyperlink" Target="https://sip.lex.pl/#/document/16797931?unitId=art(5)ust(1)pkt(4)&amp;cm=DOCUMEN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sip.lex.pl/#/jurisprudence/521373705/1/i-a-ca-1542-06-wyrok-sadu-apelacyjnego-w-gdansku?keyword=szkody%20zima%20%C5%9Bnieg%20l%C3%B3d%20&amp;cm=SREST" TargetMode="External"/><Relationship Id="rId4" Type="http://schemas.openxmlformats.org/officeDocument/2006/relationships/hyperlink" Target="https://sip.lex.pl/#/jurisprudence/522499016/1/iii-czp-38-17-odpowiedzialnosc-gminy-za-szkode-wynikajaca-z-nieuprzatniecia-blota-sniegu-lodu-i...?keyword=odpowiedzialno%C5%9B%C4%87%20za%20%C5%9Bliski%20chodnik&amp;cm=SREST"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sip.lex.pl/#/jurisprudence/523277725/1/i-a-ca-434-20-brak-odpowiedzialnosci-odszkodowawczej-gminy-zwiazanej-z-rzekomym-zaniechaniem...?keyword=szkody%20zima%20%C5%9Bnieg%20l%C3%B3d%20&amp;cm=SREST" TargetMode="External"/><Relationship Id="rId4" Type="http://schemas.openxmlformats.org/officeDocument/2006/relationships/hyperlink" Target="http://www.rf.gov.p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rf.gov.pl/" TargetMode="Externa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ip-1legalis-1pl-1k88b63xv468d.waw-proxlib.swps.edu.pl/document-view.seam?documentId=mrswglrtgy3dmmrwgiztk&amp;refSource=search&amp;ols=%C5%9Bnieg%20odszkodowanie&amp;searchType=near&amp;searchScope=al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sip.lex.pl/#/jurisprudence/522445844/1/iii-csk-356-16-dochowanie-nalezytej-starannosci-w-zakresie-uprzatniecia-blota-sniegu-lodu-i...?keyword=szkody%20zima%20%C5%9Bnieg%20l%C3%B3d%20&amp;cm=STOP" TargetMode="External"/><Relationship Id="rId4" Type="http://schemas.openxmlformats.org/officeDocument/2006/relationships/hyperlink" Target="http://www.rf.gov.p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sip.lex.pl/#/jurisprudence/521642110/1/v-a-ca-477-14-odpowiedzialnosc-za-szkody-wyrzadzone-w-wyniku-naruszenia-obowiazku-utrzymania...?keyword=%C5%9Bnieg%20szkoda&amp;cm=SREST" TargetMode="External"/><Relationship Id="rId4" Type="http://schemas.openxmlformats.org/officeDocument/2006/relationships/hyperlink" Target="http://www.rf.gov.p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4.wmf"/></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ip.lex.pl/#/jurisprudence/521405813/1/vi-a-ca-1284-11-odpowiedzialnosc-za-utrzymanie-dachu-w-nalezytym-stanie-i-porzadku-wyrok-sadu...?keyword=odpowiedzialno%C5%9B%C4%87%20spadaj%C4%85ce%20sople%20z%20dachu&amp;cm=SFIRS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www.rf.gov.p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www.rf.gov.p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ip-1legalis-1pl-1k88b63xv4787.waw-proxlib.swps.edu.pl/document-view.seam?documentId=mfrxilrsgm4tanjoobqxalrrgy4to&amp;refSource=hypde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ip.lex.pl/#/jurisprudence/522376104/1/i-a-ca-1252-16-odpowiedzialnosc-wynikajaca-z-art-5-ust-1-pkt-4-ustawy-z-1996-r-o-utrzymaniu...?keyword=odpowiedzialno%C5%9B%C4%87%20za%20%C5%9Bliski%20chodnik&amp;cm=SREST"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sip.lex.pl/#/jurisprudence/521477236/1/i-a-ca-1499-12-wyrok-sadu-apelacyjnego-w-warszawie?keyword=szkody%20zima%20%C5%9Bnieg%20l%C3%B3d%20&amp;cm=SREST" TargetMode="External"/><Relationship Id="rId5" Type="http://schemas.openxmlformats.org/officeDocument/2006/relationships/hyperlink" Target="https://sip.lex.pl/#/jurisprudence/522674718/1/i-a-ca-1272-17-przypisanie-podmiotowi-odpowiedzialnosci-deliktowej-wyrok-sadu-apelacyjnego-w-lodzi?keyword=szkody%20zima%20%C5%9Bnieg%20l%C3%B3d%20&amp;cm=SREST" TargetMode="External"/><Relationship Id="rId4" Type="http://schemas.openxmlformats.org/officeDocument/2006/relationships/hyperlink" Target="http://www.rf.gov.pl/" TargetMode="External"/><Relationship Id="rId9" Type="http://schemas.openxmlformats.org/officeDocument/2006/relationships/image" Target="../media/image4.wmf"/></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www.rf.gov.p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g"/><Relationship Id="rId7" Type="http://schemas.openxmlformats.org/officeDocument/2006/relationships/hyperlink" Target="https://sip.lex.pl/#/jurisprudence/521549364/1/i-a-ca-893-13-odpowiedzialnosc-powierzajacego-czynnosci-osobie-trzeciej-za-szkode-wyrzadzona-jego...?keyword=szkody%20zima%20%C5%9Bnieg%20l%C3%B3d%20&amp;cm=SRES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sip.lex.pl/#/jurisprudence/521477236/1/i-a-ca-1499-12-wyrok-sadu-apelacyjnego-w-warszawie?keyword=szkody%20zima%20%C5%9Bnieg%20l%C3%B3d%20&amp;cm=SREST" TargetMode="External"/><Relationship Id="rId5" Type="http://schemas.openxmlformats.org/officeDocument/2006/relationships/hyperlink" Target="http://www.rf.gov.pl/" TargetMode="External"/><Relationship Id="rId4" Type="http://schemas.openxmlformats.org/officeDocument/2006/relationships/image" Target="../media/image4.wmf"/><Relationship Id="rId9"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www.rf.gov.p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ip.lex.pl/#/jurisprudence/522615545/1/i-a-ca-1033-17-istota-ubezpieczenia-odpowiedzialnosci-cywilnej-pojecie-bezprawnosci-w-wypadku...?keyword=szkody%20zima%20%C5%9Bnieg%20l%C3%B3d%20&amp;cm=STO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hyperlink" Target="https://sip.lex.pl/orzeczenia-i-pisma-urzedowe/orzeczenia-sadow/iv-ck-100-05-wyrok-sadu-najwyzszego-520280816" TargetMode="External"/><Relationship Id="rId4" Type="http://schemas.openxmlformats.org/officeDocument/2006/relationships/hyperlink" Target="http://www.rf.gov.pl/"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rf.gov.pl/" TargetMode="External"/><Relationship Id="rId4" Type="http://schemas.openxmlformats.org/officeDocument/2006/relationships/hyperlink" Target="https://sip.lex.pl/#/jurisprudence/520094648/1/iii-crn-82-69-wyrok-sadu-najwyzszego?keyword=zima%20%C5%9Bnieg%20l%C3%B3d%20ODPOWIEDZIALNO%C5%9A%C4%86%20ZARZ%C4%84DCY%20DROGI&amp;cm=SRES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isap.sejm.gov.pl/isap.nsf/DocDetails.xsp?id=WDU1985014006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hyperlink" Target="http://www.rf.gov.pl/" TargetMode="Externa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sip.lex.pl/#/jurisprudence/521812954/1/ii-ca-314-13-wyrok-sadu-okregowego-w-bydgoszczy?keyword=odpowiedzialno%C5%9B%C4%87%20spadaj%C4%85ce%20sople%20z%20dachu&amp;cm=STOP"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www.rf.gov.p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www.rf.gov.pl/"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sip-1legalis-1pl-1k88b63xv4a0a.waw-proxlib.swps.edu.pl/document-view.seam?documentId=mfrxilrsgm4tanjoobqxalrrg43dc&amp;refSource=hypdec" TargetMode="External"/><Relationship Id="rId5" Type="http://schemas.openxmlformats.org/officeDocument/2006/relationships/hyperlink" Target="https://sip-1legalis-1pl-1k88b63xv4a0a.waw-proxlib.swps.edu.pl/document-view.seam?documentId=mfrxilrsgm4tanjoobqxalrrgaytonrt&amp;refSource=hypdec" TargetMode="External"/><Relationship Id="rId4" Type="http://schemas.openxmlformats.org/officeDocument/2006/relationships/hyperlink" Target="http://www.rf.gov.pl/" TargetMode="External"/><Relationship Id="rId9" Type="http://schemas.openxmlformats.org/officeDocument/2006/relationships/image" Target="../media/image4.wmf"/></Relationships>
</file>

<file path=ppt/slides/_rels/slide4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sip-1legalis-1pl-1k88b63xv4a0a.waw-proxlib.swps.edu.pl/document-view.seam?documentId=mfrxilrsgm4tanjoobqxalrrg44dc&amp;refSource=hypdec" TargetMode="External"/><Relationship Id="rId4" Type="http://schemas.openxmlformats.org/officeDocument/2006/relationships/hyperlink" Target="http://www.rf.gov.p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sip.lex.pl/#/jurisprudence/523138196/1/i-a-ca-233-19-nieszczesliwe-zdarzenia-czy-wypadki-za-ktore-nikt-nie-odpowiada-wyrok-sadu...?keyword=szkody%20zima%20%C5%9Bnieg%20l%C3%B3d%20&amp;cm=SREST" TargetMode="External"/><Relationship Id="rId4" Type="http://schemas.openxmlformats.org/officeDocument/2006/relationships/image" Target="../media/image4.wmf"/></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www.rf.gov.p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www.rf.gov.pl/" TargetMode="External"/><Relationship Id="rId4" Type="http://schemas.openxmlformats.org/officeDocument/2006/relationships/image" Target="../media/image4.wmf"/></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hyperlink" Target="https://www.prawo.pl/prawnicy-sady/zrzeczenie-sie-roszczenia-w-procesie-cywilnym-moze-rodzic-skutki,184559.html" TargetMode="External"/><Relationship Id="rId4" Type="http://schemas.openxmlformats.org/officeDocument/2006/relationships/hyperlink" Target="http://www.rf.gov.p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www.rf.gov.p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www.rf.gov.p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hyperlink" Target="http://www.rf.gov.p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rf.gov.pl/" TargetMode="Externa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hyperlink" Target="https://sip.lex.pl/#/jurisprudence/522717641/1/iv-csk-152-18-charakter-zobowiazania-panstwa-zwiazanego-z-utrzymywaniem-bezpiecznego-stanu-drogi...?keyword=IV%20CSK%20152%2F18&amp;cm=SR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Prostokąt 40">
            <a:extLst>
              <a:ext uri="{FF2B5EF4-FFF2-40B4-BE49-F238E27FC236}">
                <a16:creationId xmlns:a16="http://schemas.microsoft.com/office/drawing/2014/main" id="{A4531832-96F3-4FA1-AB7F-CFA53FA1983F}"/>
              </a:ext>
            </a:extLst>
          </p:cNvPr>
          <p:cNvSpPr/>
          <p:nvPr/>
        </p:nvSpPr>
        <p:spPr>
          <a:xfrm>
            <a:off x="2075015" y="-221271"/>
            <a:ext cx="99695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466090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4660900 w 9144000"/>
              <a:gd name="connsiteY4" fmla="*/ 0 h 6858000"/>
              <a:gd name="connsiteX0" fmla="*/ 3962400 w 8445500"/>
              <a:gd name="connsiteY0" fmla="*/ 0 h 6858000"/>
              <a:gd name="connsiteX1" fmla="*/ 8445500 w 8445500"/>
              <a:gd name="connsiteY1" fmla="*/ 0 h 6858000"/>
              <a:gd name="connsiteX2" fmla="*/ 8445500 w 8445500"/>
              <a:gd name="connsiteY2" fmla="*/ 6858000 h 6858000"/>
              <a:gd name="connsiteX3" fmla="*/ 0 w 8445500"/>
              <a:gd name="connsiteY3" fmla="*/ 6845300 h 6858000"/>
              <a:gd name="connsiteX4" fmla="*/ 3962400 w 84455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5500" h="6858000">
                <a:moveTo>
                  <a:pt x="3962400" y="0"/>
                </a:moveTo>
                <a:lnTo>
                  <a:pt x="8445500" y="0"/>
                </a:lnTo>
                <a:lnTo>
                  <a:pt x="8445500" y="6858000"/>
                </a:lnTo>
                <a:lnTo>
                  <a:pt x="0" y="6845300"/>
                </a:lnTo>
                <a:lnTo>
                  <a:pt x="3962400" y="0"/>
                </a:lnTo>
                <a:close/>
              </a:path>
            </a:pathLst>
          </a:custGeom>
          <a:blipFill dpi="0" rotWithShape="1">
            <a:blip r:embed="rId4">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upa 10">
            <a:extLst>
              <a:ext uri="{FF2B5EF4-FFF2-40B4-BE49-F238E27FC236}">
                <a16:creationId xmlns:a16="http://schemas.microsoft.com/office/drawing/2014/main" id="{5E347672-018A-4D74-848A-DCF6F6FD996B}"/>
              </a:ext>
            </a:extLst>
          </p:cNvPr>
          <p:cNvGrpSpPr/>
          <p:nvPr/>
        </p:nvGrpSpPr>
        <p:grpSpPr>
          <a:xfrm>
            <a:off x="1215752" y="586890"/>
            <a:ext cx="2396134" cy="1073679"/>
            <a:chOff x="7189855" y="1729947"/>
            <a:chExt cx="4267590" cy="1912254"/>
          </a:xfrm>
          <a:solidFill>
            <a:schemeClr val="bg1"/>
          </a:solidFill>
        </p:grpSpPr>
        <p:sp>
          <p:nvSpPr>
            <p:cNvPr id="13" name="Freeform 5">
              <a:extLst>
                <a:ext uri="{FF2B5EF4-FFF2-40B4-BE49-F238E27FC236}">
                  <a16:creationId xmlns:a16="http://schemas.microsoft.com/office/drawing/2014/main" id="{3A836287-529A-4206-A4DE-0E03FA135FC0}"/>
                </a:ext>
              </a:extLst>
            </p:cNvPr>
            <p:cNvSpPr>
              <a:spLocks noEditPoints="1"/>
            </p:cNvSpPr>
            <p:nvPr/>
          </p:nvSpPr>
          <p:spPr bwMode="auto">
            <a:xfrm>
              <a:off x="7189855" y="1729947"/>
              <a:ext cx="1243744"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91A94E37-0036-4A65-870A-07F9D31647F4}"/>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D27471D0-3F39-454B-B0C4-21A572FE492A}"/>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861E521D-DFC3-46E2-890C-4DAB7F203676}"/>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2DBFF36D-AE22-486F-A0A9-9C259D29ED74}"/>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FC85441A-6DFF-4018-9E1E-B5980030A9F2}"/>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1">
              <a:extLst>
                <a:ext uri="{FF2B5EF4-FFF2-40B4-BE49-F238E27FC236}">
                  <a16:creationId xmlns:a16="http://schemas.microsoft.com/office/drawing/2014/main" id="{AC9ED7A6-81A7-4EC7-A5A2-7A5266BFF44B}"/>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12">
              <a:extLst>
                <a:ext uri="{FF2B5EF4-FFF2-40B4-BE49-F238E27FC236}">
                  <a16:creationId xmlns:a16="http://schemas.microsoft.com/office/drawing/2014/main" id="{92349D08-6B24-4508-9BBC-7C18B1042766}"/>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13">
              <a:extLst>
                <a:ext uri="{FF2B5EF4-FFF2-40B4-BE49-F238E27FC236}">
                  <a16:creationId xmlns:a16="http://schemas.microsoft.com/office/drawing/2014/main" id="{75154A1D-7470-4BC9-80FD-DE6D8697B608}"/>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14">
              <a:extLst>
                <a:ext uri="{FF2B5EF4-FFF2-40B4-BE49-F238E27FC236}">
                  <a16:creationId xmlns:a16="http://schemas.microsoft.com/office/drawing/2014/main" id="{71DC50D5-A6B2-46CA-B46A-3BDD4D6F06C6}"/>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15">
              <a:extLst>
                <a:ext uri="{FF2B5EF4-FFF2-40B4-BE49-F238E27FC236}">
                  <a16:creationId xmlns:a16="http://schemas.microsoft.com/office/drawing/2014/main" id="{5E31E390-DD53-468B-96AA-3D4476C835A7}"/>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6">
              <a:extLst>
                <a:ext uri="{FF2B5EF4-FFF2-40B4-BE49-F238E27FC236}">
                  <a16:creationId xmlns:a16="http://schemas.microsoft.com/office/drawing/2014/main" id="{2C791353-AD21-481B-A9F2-DBD79E8B8D9C}"/>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7">
              <a:extLst>
                <a:ext uri="{FF2B5EF4-FFF2-40B4-BE49-F238E27FC236}">
                  <a16:creationId xmlns:a16="http://schemas.microsoft.com/office/drawing/2014/main" id="{5B9FEB0D-A8D3-4026-BCC4-9F5E9B1AFE7A}"/>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8">
              <a:extLst>
                <a:ext uri="{FF2B5EF4-FFF2-40B4-BE49-F238E27FC236}">
                  <a16:creationId xmlns:a16="http://schemas.microsoft.com/office/drawing/2014/main" id="{928D6D99-344F-4293-80A8-4CBD4359526F}"/>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9">
              <a:extLst>
                <a:ext uri="{FF2B5EF4-FFF2-40B4-BE49-F238E27FC236}">
                  <a16:creationId xmlns:a16="http://schemas.microsoft.com/office/drawing/2014/main" id="{22C7531E-2DD6-4F1A-B934-D96B20174ECD}"/>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20">
              <a:extLst>
                <a:ext uri="{FF2B5EF4-FFF2-40B4-BE49-F238E27FC236}">
                  <a16:creationId xmlns:a16="http://schemas.microsoft.com/office/drawing/2014/main" id="{3A36D3DE-05D0-4DEE-986D-228401A7FE27}"/>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CD3A979-3FC2-437E-BFAD-A40DA433348C}"/>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22">
              <a:extLst>
                <a:ext uri="{FF2B5EF4-FFF2-40B4-BE49-F238E27FC236}">
                  <a16:creationId xmlns:a16="http://schemas.microsoft.com/office/drawing/2014/main" id="{2A1E6B87-F098-4BE7-B2FC-2A02AB3E20DE}"/>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23">
              <a:extLst>
                <a:ext uri="{FF2B5EF4-FFF2-40B4-BE49-F238E27FC236}">
                  <a16:creationId xmlns:a16="http://schemas.microsoft.com/office/drawing/2014/main" id="{AAA5450E-DB07-4262-821E-7ED37E33D8AA}"/>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24">
              <a:extLst>
                <a:ext uri="{FF2B5EF4-FFF2-40B4-BE49-F238E27FC236}">
                  <a16:creationId xmlns:a16="http://schemas.microsoft.com/office/drawing/2014/main" id="{232378DA-7921-4D3F-9B42-14882B65FA3A}"/>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25">
              <a:extLst>
                <a:ext uri="{FF2B5EF4-FFF2-40B4-BE49-F238E27FC236}">
                  <a16:creationId xmlns:a16="http://schemas.microsoft.com/office/drawing/2014/main" id="{A1001374-BA29-4351-90EC-4D354AE4AD03}"/>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26">
              <a:extLst>
                <a:ext uri="{FF2B5EF4-FFF2-40B4-BE49-F238E27FC236}">
                  <a16:creationId xmlns:a16="http://schemas.microsoft.com/office/drawing/2014/main" id="{49FECE28-FF1A-4CB2-B1C2-4A94DC90F62A}"/>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27">
              <a:extLst>
                <a:ext uri="{FF2B5EF4-FFF2-40B4-BE49-F238E27FC236}">
                  <a16:creationId xmlns:a16="http://schemas.microsoft.com/office/drawing/2014/main" id="{F1676E26-5EAB-4151-ACC6-3DD849E3912D}"/>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28">
              <a:extLst>
                <a:ext uri="{FF2B5EF4-FFF2-40B4-BE49-F238E27FC236}">
                  <a16:creationId xmlns:a16="http://schemas.microsoft.com/office/drawing/2014/main" id="{80DDD9FD-6B72-4DC1-93D5-17E415F8AA80}"/>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29">
              <a:extLst>
                <a:ext uri="{FF2B5EF4-FFF2-40B4-BE49-F238E27FC236}">
                  <a16:creationId xmlns:a16="http://schemas.microsoft.com/office/drawing/2014/main" id="{11C63B9E-3077-45BC-8BF6-83A278E14F04}"/>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30">
              <a:extLst>
                <a:ext uri="{FF2B5EF4-FFF2-40B4-BE49-F238E27FC236}">
                  <a16:creationId xmlns:a16="http://schemas.microsoft.com/office/drawing/2014/main" id="{CEEF253D-4DBF-45E9-82F4-0FE6AC89BDCE}"/>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31">
              <a:extLst>
                <a:ext uri="{FF2B5EF4-FFF2-40B4-BE49-F238E27FC236}">
                  <a16:creationId xmlns:a16="http://schemas.microsoft.com/office/drawing/2014/main" id="{D2E368EC-EBC5-48EE-A110-25AF44A6566F}"/>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32">
              <a:extLst>
                <a:ext uri="{FF2B5EF4-FFF2-40B4-BE49-F238E27FC236}">
                  <a16:creationId xmlns:a16="http://schemas.microsoft.com/office/drawing/2014/main" id="{FF8DC1CC-FCE6-4192-B6E3-1A34E2663863}"/>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33">
              <a:extLst>
                <a:ext uri="{FF2B5EF4-FFF2-40B4-BE49-F238E27FC236}">
                  <a16:creationId xmlns:a16="http://schemas.microsoft.com/office/drawing/2014/main" id="{CD4EE7F4-ED22-45D2-B93D-6A7E7E0837DC}"/>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34">
              <a:extLst>
                <a:ext uri="{FF2B5EF4-FFF2-40B4-BE49-F238E27FC236}">
                  <a16:creationId xmlns:a16="http://schemas.microsoft.com/office/drawing/2014/main" id="{E777DB62-5121-4030-BDCF-3497879D02FA}"/>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35">
              <a:extLst>
                <a:ext uri="{FF2B5EF4-FFF2-40B4-BE49-F238E27FC236}">
                  <a16:creationId xmlns:a16="http://schemas.microsoft.com/office/drawing/2014/main" id="{A5BB61D2-70F7-4F28-AC9F-B1B1D8111C4E}"/>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36">
              <a:extLst>
                <a:ext uri="{FF2B5EF4-FFF2-40B4-BE49-F238E27FC236}">
                  <a16:creationId xmlns:a16="http://schemas.microsoft.com/office/drawing/2014/main" id="{61096CD6-12EC-4A66-B405-27D25E8D1E87}"/>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upa 2">
            <a:extLst>
              <a:ext uri="{FF2B5EF4-FFF2-40B4-BE49-F238E27FC236}">
                <a16:creationId xmlns:a16="http://schemas.microsoft.com/office/drawing/2014/main" id="{8915EB9C-A80F-433A-8B3B-ACB9F9CBC37F}"/>
              </a:ext>
            </a:extLst>
          </p:cNvPr>
          <p:cNvGrpSpPr/>
          <p:nvPr/>
        </p:nvGrpSpPr>
        <p:grpSpPr>
          <a:xfrm>
            <a:off x="2258877" y="1165423"/>
            <a:ext cx="8118304" cy="4827864"/>
            <a:chOff x="1954814" y="2451673"/>
            <a:chExt cx="7292188" cy="4297590"/>
          </a:xfrm>
        </p:grpSpPr>
        <p:pic>
          <p:nvPicPr>
            <p:cNvPr id="45" name="Obraz 44">
              <a:extLst>
                <a:ext uri="{FF2B5EF4-FFF2-40B4-BE49-F238E27FC236}">
                  <a16:creationId xmlns:a16="http://schemas.microsoft.com/office/drawing/2014/main" id="{0FA94AFE-5013-4743-A38A-184B39D77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4814" y="2451673"/>
              <a:ext cx="7292188" cy="4297590"/>
            </a:xfrm>
            <a:prstGeom prst="rect">
              <a:avLst/>
            </a:prstGeom>
          </p:spPr>
        </p:pic>
        <p:sp>
          <p:nvSpPr>
            <p:cNvPr id="46" name="pole tekstowe 45">
              <a:extLst>
                <a:ext uri="{FF2B5EF4-FFF2-40B4-BE49-F238E27FC236}">
                  <a16:creationId xmlns:a16="http://schemas.microsoft.com/office/drawing/2014/main" id="{AC3EA1FA-97D7-4E2A-BD26-865FAF925542}"/>
                </a:ext>
              </a:extLst>
            </p:cNvPr>
            <p:cNvSpPr txBox="1"/>
            <p:nvPr/>
          </p:nvSpPr>
          <p:spPr>
            <a:xfrm>
              <a:off x="3311591" y="3373424"/>
              <a:ext cx="4585877" cy="1315064"/>
            </a:xfrm>
            <a:prstGeom prst="rect">
              <a:avLst/>
            </a:prstGeom>
            <a:noFill/>
          </p:spPr>
          <p:txBody>
            <a:bodyPr wrap="square" rtlCol="0">
              <a:spAutoFit/>
            </a:bodyPr>
            <a:lstStyle/>
            <a:p>
              <a:pPr algn="ctr" defTabSz="274366"/>
              <a:endParaRPr lang="pl-PL" sz="2400" dirty="0">
                <a:solidFill>
                  <a:prstClr val="white"/>
                </a:solidFill>
                <a:latin typeface="Roboto Condensed" panose="02000000000000000000" pitchFamily="2" charset="0"/>
                <a:ea typeface="Roboto Condensed" panose="02000000000000000000" pitchFamily="2" charset="0"/>
              </a:endParaRPr>
            </a:p>
            <a:p>
              <a:pPr algn="ctr" defTabSz="274366"/>
              <a:r>
                <a:rPr lang="pl-PL" sz="2400" b="1" dirty="0">
                  <a:solidFill>
                    <a:prstClr val="white"/>
                  </a:solidFill>
                  <a:latin typeface="Roboto Condensed" panose="02000000000000000000" pitchFamily="2" charset="0"/>
                  <a:ea typeface="Roboto Condensed" panose="02000000000000000000" pitchFamily="2" charset="0"/>
                </a:rPr>
                <a:t>SZKODY </a:t>
              </a:r>
            </a:p>
            <a:p>
              <a:pPr algn="ctr" defTabSz="274366"/>
              <a:r>
                <a:rPr lang="pl-PL" sz="2400" b="1" dirty="0">
                  <a:solidFill>
                    <a:prstClr val="white"/>
                  </a:solidFill>
                  <a:latin typeface="Roboto Condensed" panose="02000000000000000000" pitchFamily="2" charset="0"/>
                  <a:ea typeface="Roboto Condensed" panose="02000000000000000000" pitchFamily="2" charset="0"/>
                </a:rPr>
                <a:t>SPOWODOWANE ZIMOWĄ AURĄ</a:t>
              </a:r>
            </a:p>
            <a:p>
              <a:pPr algn="ctr" defTabSz="274366"/>
              <a:endParaRPr lang="pl-PL" i="1" dirty="0">
                <a:solidFill>
                  <a:prstClr val="white"/>
                </a:solidFill>
                <a:latin typeface="Roboto Condensed" panose="02000000000000000000" pitchFamily="2" charset="0"/>
                <a:ea typeface="Roboto Condensed" panose="02000000000000000000" pitchFamily="2" charset="0"/>
              </a:endParaRPr>
            </a:p>
          </p:txBody>
        </p:sp>
        <p:sp>
          <p:nvSpPr>
            <p:cNvPr id="49" name="Prostokąt: zaokrąglone rogi 48">
              <a:extLst>
                <a:ext uri="{FF2B5EF4-FFF2-40B4-BE49-F238E27FC236}">
                  <a16:creationId xmlns:a16="http://schemas.microsoft.com/office/drawing/2014/main" id="{2628349F-1E3B-4929-A090-FBCCB533AF99}"/>
                </a:ext>
              </a:extLst>
            </p:cNvPr>
            <p:cNvSpPr/>
            <p:nvPr/>
          </p:nvSpPr>
          <p:spPr>
            <a:xfrm>
              <a:off x="4915233" y="4852518"/>
              <a:ext cx="1371350" cy="393934"/>
            </a:xfrm>
            <a:prstGeom prst="roundRect">
              <a:avLst>
                <a:gd name="adj" fmla="val 50000"/>
              </a:avLst>
            </a:prstGeom>
            <a:solidFill>
              <a:srgbClr val="0D7E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l-PL" sz="1600" b="1" cap="all" dirty="0">
                  <a:solidFill>
                    <a:prstClr val="white"/>
                  </a:solidFill>
                  <a:latin typeface="Roboto Condensed" panose="02000000000000000000" pitchFamily="2" charset="0"/>
                  <a:ea typeface="Roboto Condensed" panose="02000000000000000000" pitchFamily="2" charset="0"/>
                </a:rPr>
                <a:t>01.04.2025 </a:t>
              </a:r>
              <a:endParaRPr kumimoji="0" lang="pl-PL" sz="1600" b="1" i="0" u="none" strike="noStrike" kern="1200" cap="all" spc="0" normalizeH="0" baseline="0" noProof="0" dirty="0">
                <a:ln>
                  <a:noFill/>
                </a:ln>
                <a:solidFill>
                  <a:prstClr val="white"/>
                </a:solidFill>
                <a:effectLst/>
                <a:uLnTx/>
                <a:uFillTx/>
                <a:latin typeface="Roboto Condensed" panose="02000000000000000000" pitchFamily="2" charset="0"/>
                <a:ea typeface="Roboto Condensed" panose="02000000000000000000" pitchFamily="2" charset="0"/>
                <a:cs typeface="+mn-cs"/>
              </a:endParaRPr>
            </a:p>
          </p:txBody>
        </p:sp>
      </p:grpSp>
      <p:sp>
        <p:nvSpPr>
          <p:cNvPr id="4" name="pole tekstowe 3">
            <a:extLst>
              <a:ext uri="{FF2B5EF4-FFF2-40B4-BE49-F238E27FC236}">
                <a16:creationId xmlns:a16="http://schemas.microsoft.com/office/drawing/2014/main" id="{3DA8E19B-3646-A143-C201-2A0A4209D28F}"/>
              </a:ext>
            </a:extLst>
          </p:cNvPr>
          <p:cNvSpPr txBox="1"/>
          <p:nvPr/>
        </p:nvSpPr>
        <p:spPr>
          <a:xfrm>
            <a:off x="4008120" y="1660569"/>
            <a:ext cx="4627880" cy="477054"/>
          </a:xfrm>
          <a:prstGeom prst="rect">
            <a:avLst/>
          </a:prstGeom>
          <a:noFill/>
          <a:ln>
            <a:solidFill>
              <a:schemeClr val="bg1"/>
            </a:solidFill>
          </a:ln>
        </p:spPr>
        <p:txBody>
          <a:bodyPr wrap="square" rtlCol="0">
            <a:spAutoFit/>
          </a:bodyPr>
          <a:lstStyle/>
          <a:p>
            <a:pPr algn="ctr"/>
            <a:r>
              <a:rPr lang="pl-PL" sz="2500" dirty="0">
                <a:solidFill>
                  <a:schemeClr val="bg1"/>
                </a:solidFill>
              </a:rPr>
              <a:t>WEBINARIUM</a:t>
            </a:r>
          </a:p>
        </p:txBody>
      </p:sp>
    </p:spTree>
    <p:extLst>
      <p:ext uri="{BB962C8B-B14F-4D97-AF65-F5344CB8AC3E}">
        <p14:creationId xmlns:p14="http://schemas.microsoft.com/office/powerpoint/2010/main" val="230714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15025668-0A42-CDD6-3145-1F764CE074F0}"/>
            </a:ext>
          </a:extLst>
        </p:cNvPr>
        <p:cNvGrpSpPr/>
        <p:nvPr/>
      </p:nvGrpSpPr>
      <p:grpSpPr>
        <a:xfrm>
          <a:off x="0" y="0"/>
          <a:ext cx="0" cy="0"/>
          <a:chOff x="0" y="0"/>
          <a:chExt cx="0" cy="0"/>
        </a:xfrm>
      </p:grpSpPr>
      <p:sp>
        <p:nvSpPr>
          <p:cNvPr id="15" name="Prostokąt 14">
            <a:extLst>
              <a:ext uri="{FF2B5EF4-FFF2-40B4-BE49-F238E27FC236}">
                <a16:creationId xmlns:a16="http://schemas.microsoft.com/office/drawing/2014/main" id="{D12C085B-5EDC-06E1-9B3C-A26D97CEF5EC}"/>
              </a:ext>
            </a:extLst>
          </p:cNvPr>
          <p:cNvSpPr/>
          <p:nvPr/>
        </p:nvSpPr>
        <p:spPr>
          <a:xfrm>
            <a:off x="1471669" y="1883974"/>
            <a:ext cx="8796354" cy="4133311"/>
          </a:xfrm>
          <a:prstGeom prst="rect">
            <a:avLst/>
          </a:prstGeom>
        </p:spPr>
        <p:txBody>
          <a:bodyPr wrap="square" lIns="91440" tIns="45720" rIns="91440" bIns="45720" anchor="t">
            <a:spAutoFit/>
          </a:bodyPr>
          <a:lstStyle/>
          <a:p>
            <a:pPr algn="just">
              <a:lnSpc>
                <a:spcPct val="107000"/>
              </a:lnSpc>
              <a:spcAft>
                <a:spcPts val="800"/>
              </a:spcAft>
            </a:pPr>
            <a:r>
              <a:rPr lang="pl-PL" sz="1800" b="1" kern="10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Odpowiedzialność zarządcy drogi:</a:t>
            </a:r>
          </a:p>
          <a:p>
            <a:pPr algn="just">
              <a:lnSpc>
                <a:spcPct val="107000"/>
              </a:lnSpc>
              <a:spcAft>
                <a:spcPts val="800"/>
              </a:spcAft>
            </a:pPr>
            <a:r>
              <a:rPr lang="pl-PL" kern="100" dirty="0">
                <a:latin typeface="Roboto Condensed" panose="02000000000000000000" pitchFamily="2" charset="0"/>
                <a:ea typeface="Roboto Condensed" panose="02000000000000000000" pitchFamily="2" charset="0"/>
                <a:cs typeface="Roboto Condensed" panose="02000000000000000000" pitchFamily="2" charset="0"/>
              </a:rPr>
              <a:t>1. </a:t>
            </a: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nie jest absolutna, </a:t>
            </a: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ale istnieje zawsze, gdy nie usunięto zagrożeń, które mogły i powinny być usunięte. </a:t>
            </a: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Bezprawność zachowania polega w tym przypadku na przekroczeniu mierników </a:t>
            </a:r>
            <a:b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i wzorców </a:t>
            </a: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wynikających zarówno z wyraźnych </a:t>
            </a: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przepisów, zwyczajów, utartej praktyki, jak </a:t>
            </a:r>
            <a:b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i zasad współżycia społecznego </a:t>
            </a: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(por. wyrok Sądu Najwyższego z dnia 22 września 1986 r., IV CR 279/86, </a:t>
            </a:r>
            <a:r>
              <a:rPr lang="pl-PL" sz="1800" kern="100" dirty="0" err="1">
                <a:effectLst/>
                <a:latin typeface="Roboto Condensed" panose="02000000000000000000" pitchFamily="2" charset="0"/>
                <a:ea typeface="Roboto Condensed" panose="02000000000000000000" pitchFamily="2" charset="0"/>
                <a:cs typeface="Roboto Condensed" panose="02000000000000000000" pitchFamily="2" charset="0"/>
              </a:rPr>
              <a:t>Legalis</a:t>
            </a: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a:t>
            </a:r>
          </a:p>
          <a:p>
            <a:pPr algn="just">
              <a:lnSpc>
                <a:spcPct val="107000"/>
              </a:lnSpc>
              <a:spcAft>
                <a:spcPts val="800"/>
              </a:spcAft>
            </a:pP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2. praca zarządcy drogi powinna być tak </a:t>
            </a: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zorganizowana</a:t>
            </a: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 żeby miał on możliwość odpowiednio szybkiego stwierdzenia wystąpienia na drodze zagrożenia bezpieczeństwa w ruchu i podjęcia działań zmierzających do usunięcia tego zagrożenia. </a:t>
            </a:r>
          </a:p>
          <a:p>
            <a:pPr marL="342900" indent="-342900" algn="just">
              <a:lnSpc>
                <a:spcPct val="105000"/>
              </a:lnSpc>
              <a:spcAft>
                <a:spcPts val="800"/>
              </a:spcAft>
              <a:buClr>
                <a:srgbClr val="5B9BD5"/>
              </a:buClr>
              <a:buFont typeface="Wingdings" panose="05000000000000000000" pitchFamily="2" charset="2"/>
              <a:buChar char="Ø"/>
            </a:pPr>
            <a:endParaRPr lang="pl-PL" b="1" dirty="0">
              <a:solidFill>
                <a:schemeClr val="accent1"/>
              </a:solidFill>
              <a:latin typeface="Roboto Condensed" panose="02000000000000000000" pitchFamily="2" charset="0"/>
              <a:ea typeface="Roboto Condensed" panose="02000000000000000000" pitchFamily="2" charset="0"/>
              <a:cs typeface="Roboto Condensed" panose="02000000000000000000" pitchFamily="2"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b="1" dirty="0">
              <a:solidFill>
                <a:schemeClr val="accent1"/>
              </a:solidFill>
              <a:latin typeface="Roboto Condensed" panose="02000000000000000000" pitchFamily="2" charset="0"/>
              <a:ea typeface="Roboto Condensed" panose="02000000000000000000" pitchFamily="2" charset="0"/>
              <a:cs typeface="Roboto Condensed" panose="02000000000000000000" pitchFamily="2"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sz="1800" b="1" dirty="0">
              <a:solidFill>
                <a:schemeClr val="accent1"/>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 name="Obraz 2">
            <a:extLst>
              <a:ext uri="{FF2B5EF4-FFF2-40B4-BE49-F238E27FC236}">
                <a16:creationId xmlns:a16="http://schemas.microsoft.com/office/drawing/2014/main" id="{1304D318-F7A6-8089-C106-1181D1D61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9253" y="266347"/>
            <a:ext cx="1824347" cy="598463"/>
          </a:xfrm>
          <a:prstGeom prst="rect">
            <a:avLst/>
          </a:prstGeom>
        </p:spPr>
      </p:pic>
      <p:sp>
        <p:nvSpPr>
          <p:cNvPr id="2" name="Prostokąt 1">
            <a:extLst>
              <a:ext uri="{FF2B5EF4-FFF2-40B4-BE49-F238E27FC236}">
                <a16:creationId xmlns:a16="http://schemas.microsoft.com/office/drawing/2014/main" id="{1DB8D091-5AA3-D2E2-BBEB-273C9870F6BC}"/>
              </a:ext>
            </a:extLst>
          </p:cNvPr>
          <p:cNvSpPr/>
          <p:nvPr/>
        </p:nvSpPr>
        <p:spPr>
          <a:xfrm>
            <a:off x="1471669" y="1327980"/>
            <a:ext cx="8862328"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ODPOWIEDZIALNOŚĆ ZARZĄDCY DROGI</a:t>
            </a:r>
          </a:p>
        </p:txBody>
      </p:sp>
      <p:sp>
        <p:nvSpPr>
          <p:cNvPr id="4" name="Prostokąt 3">
            <a:extLst>
              <a:ext uri="{FF2B5EF4-FFF2-40B4-BE49-F238E27FC236}">
                <a16:creationId xmlns:a16="http://schemas.microsoft.com/office/drawing/2014/main" id="{26D66DDF-B9F5-ECD9-B582-3007AD2B1B1E}"/>
              </a:ext>
            </a:extLst>
          </p:cNvPr>
          <p:cNvSpPr/>
          <p:nvPr/>
        </p:nvSpPr>
        <p:spPr>
          <a:xfrm>
            <a:off x="1298927" y="1327980"/>
            <a:ext cx="92994"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25015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DECA8170-5094-10D0-189D-0545CBD2730B}"/>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E2B5AE66-1F0A-63C1-22D8-DB443048581D}"/>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7C3D20C4-91F6-F6C0-32AA-F90C8B950125}"/>
              </a:ext>
            </a:extLst>
          </p:cNvPr>
          <p:cNvSpPr/>
          <p:nvPr/>
        </p:nvSpPr>
        <p:spPr>
          <a:xfrm>
            <a:off x="1114207" y="1736229"/>
            <a:ext cx="9963585" cy="3742050"/>
          </a:xfrm>
          <a:prstGeom prst="rect">
            <a:avLst/>
          </a:prstGeom>
        </p:spPr>
        <p:txBody>
          <a:bodyPr wrap="square" lIns="91440" tIns="45720" rIns="91440" bIns="45720" anchor="t">
            <a:spAutoFit/>
          </a:bodyPr>
          <a:lstStyle/>
          <a:p>
            <a:pPr>
              <a:lnSpc>
                <a:spcPts val="2200"/>
              </a:lnSpc>
            </a:pPr>
            <a:r>
              <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W praktyce występują również drogi niezaliczone do żadnej kategorii dróg publicznych:</a:t>
            </a:r>
          </a:p>
          <a:p>
            <a:pPr algn="ctr">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a:p>
            <a:pPr marL="342900" indent="-342900">
              <a:lnSpc>
                <a:spcPts val="2200"/>
              </a:lnSpc>
              <a:buAutoNum type="arabicPeriod"/>
            </a:pPr>
            <a:r>
              <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Drogi osiedlowe</a:t>
            </a:r>
          </a:p>
          <a:p>
            <a:pPr marL="342900" indent="-342900">
              <a:lnSpc>
                <a:spcPts val="2200"/>
              </a:lnSpc>
              <a:buAutoNum type="arabicPeriod"/>
            </a:pPr>
            <a:r>
              <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Drogi dojazdowe do gruntów rolnych i leśnych</a:t>
            </a:r>
          </a:p>
          <a:p>
            <a:pPr marL="342900" indent="-342900">
              <a:lnSpc>
                <a:spcPts val="2200"/>
              </a:lnSpc>
              <a:buAutoNum type="arabicPeriod"/>
            </a:pPr>
            <a:r>
              <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Drogi do obiektów użytkowanych przez przedsiębiorców</a:t>
            </a:r>
          </a:p>
          <a:p>
            <a:pPr marL="342900" indent="-342900">
              <a:lnSpc>
                <a:spcPts val="2200"/>
              </a:lnSpc>
              <a:buAutoNum type="arabicPeriod"/>
            </a:pPr>
            <a:r>
              <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Place przed dworcami kolejowymi</a:t>
            </a:r>
          </a:p>
          <a:p>
            <a:pPr marL="342900" indent="-342900">
              <a:lnSpc>
                <a:spcPts val="2200"/>
              </a:lnSpc>
              <a:buAutoNum type="arabicPeriod"/>
            </a:pPr>
            <a:r>
              <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Pętle autobusowe</a:t>
            </a:r>
          </a:p>
          <a:p>
            <a:pPr>
              <a:lnSpc>
                <a:spcPts val="2200"/>
              </a:lnSpc>
            </a:pPr>
            <a:endPar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a:p>
            <a:pPr>
              <a:lnSpc>
                <a:spcPts val="2200"/>
              </a:lnSpc>
            </a:pPr>
            <a:r>
              <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Za ich utrzymanie odpowiedzialność ponoszą podmioty zarządzające terenem, na którym drogi te są położone </a:t>
            </a:r>
            <a:r>
              <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 np. spółdzielnia lub wspólnota, przedsiębiorstwo prowadzące działalność handlową, magazynową itd., a w przypadku braku takiego podmiotu właściciel terenu</a:t>
            </a:r>
          </a:p>
          <a:p>
            <a:pPr marL="342900" indent="-342900" algn="ctr">
              <a:lnSpc>
                <a:spcPts val="2200"/>
              </a:lnSpc>
              <a:buAutoNum type="arabicPeriod"/>
            </a:pPr>
            <a:endParaRPr lang="pl-PL" b="1" dirty="0">
              <a:solidFill>
                <a:srgbClr val="1F1D1E"/>
              </a:solidFill>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endParaRPr>
          </a:p>
          <a:p>
            <a:pPr>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0" name="Obraz 29">
            <a:extLst>
              <a:ext uri="{FF2B5EF4-FFF2-40B4-BE49-F238E27FC236}">
                <a16:creationId xmlns:a16="http://schemas.microsoft.com/office/drawing/2014/main" id="{683805FC-487F-FFFD-EEF6-5059F8625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9348" y="120781"/>
            <a:ext cx="1824346" cy="598462"/>
          </a:xfrm>
          <a:prstGeom prst="rect">
            <a:avLst/>
          </a:prstGeom>
        </p:spPr>
      </p:pic>
      <p:sp>
        <p:nvSpPr>
          <p:cNvPr id="42" name="Prostokąt 41">
            <a:extLst>
              <a:ext uri="{FF2B5EF4-FFF2-40B4-BE49-F238E27FC236}">
                <a16:creationId xmlns:a16="http://schemas.microsoft.com/office/drawing/2014/main" id="{7B4394C7-0451-19CA-EED7-4E705690B67E}"/>
              </a:ext>
            </a:extLst>
          </p:cNvPr>
          <p:cNvSpPr/>
          <p:nvPr/>
        </p:nvSpPr>
        <p:spPr>
          <a:xfrm>
            <a:off x="1158806" y="886351"/>
            <a:ext cx="9383536"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ODPOWIEDZIALNOŚĆ ZARZĄDCY DROGI</a:t>
            </a:r>
          </a:p>
        </p:txBody>
      </p:sp>
      <p:sp>
        <p:nvSpPr>
          <p:cNvPr id="8" name="Prostokąt 7">
            <a:extLst>
              <a:ext uri="{FF2B5EF4-FFF2-40B4-BE49-F238E27FC236}">
                <a16:creationId xmlns:a16="http://schemas.microsoft.com/office/drawing/2014/main" id="{203A4CEB-0646-E022-1668-9312ADA32316}"/>
              </a:ext>
            </a:extLst>
          </p:cNvPr>
          <p:cNvSpPr/>
          <p:nvPr/>
        </p:nvSpPr>
        <p:spPr>
          <a:xfrm>
            <a:off x="991166" y="886351"/>
            <a:ext cx="80103"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60392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615E5557-85AF-90D6-3074-2827FAF2EA00}"/>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4F1467F0-099E-E340-C36F-DA5C669EBF01}"/>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7817A5F0-B103-5681-52FD-33CC891EA4E9}"/>
              </a:ext>
            </a:extLst>
          </p:cNvPr>
          <p:cNvSpPr/>
          <p:nvPr/>
        </p:nvSpPr>
        <p:spPr>
          <a:xfrm>
            <a:off x="1286564" y="1779831"/>
            <a:ext cx="9260100" cy="4208716"/>
          </a:xfrm>
          <a:prstGeom prst="rect">
            <a:avLst/>
          </a:prstGeom>
        </p:spPr>
        <p:txBody>
          <a:bodyPr wrap="square" lIns="91440" tIns="45720" rIns="91440" bIns="45720" anchor="t">
            <a:spAutoFit/>
          </a:bodyPr>
          <a:lstStyle/>
          <a:p>
            <a:pPr algn="just">
              <a:lnSpc>
                <a:spcPct val="107000"/>
              </a:lnSpc>
              <a:spcAft>
                <a:spcPts val="800"/>
              </a:spcAft>
            </a:pPr>
            <a:endPar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kern="100" dirty="0">
                <a:latin typeface="Roboto Condensed" panose="02000000000000000000" pitchFamily="2" charset="0"/>
                <a:ea typeface="Roboto Condensed" panose="02000000000000000000" pitchFamily="2" charset="0"/>
                <a:cs typeface="Roboto Condensed" panose="02000000000000000000" pitchFamily="2" charset="0"/>
              </a:rPr>
              <a:t>Co do zasady (z pewnymi wyjątkami) utrzymanie czystości i porządku w gminach należy do obowiązkowych zadań własnych gminy, która zapewnia czystość i porządek na swoim terenie </a:t>
            </a:r>
            <a:br>
              <a:rPr lang="pl-PL" kern="100" dirty="0">
                <a:latin typeface="Roboto Condensed" panose="02000000000000000000" pitchFamily="2" charset="0"/>
                <a:ea typeface="Roboto Condensed" panose="02000000000000000000" pitchFamily="2" charset="0"/>
                <a:cs typeface="Roboto Condensed" panose="02000000000000000000" pitchFamily="2" charset="0"/>
              </a:rPr>
            </a:br>
            <a:r>
              <a:rPr lang="pl-PL" kern="100" dirty="0">
                <a:latin typeface="Roboto Condensed" panose="02000000000000000000" pitchFamily="2" charset="0"/>
                <a:ea typeface="Roboto Condensed" panose="02000000000000000000" pitchFamily="2" charset="0"/>
                <a:cs typeface="Roboto Condensed" panose="02000000000000000000" pitchFamily="2" charset="0"/>
              </a:rPr>
              <a:t>i tworzy warunki do ich utrzymania (Ustawa o utrzymaniu czystości i porządku w gminach)</a:t>
            </a:r>
          </a:p>
          <a:p>
            <a:pPr algn="just">
              <a:lnSpc>
                <a:spcPct val="107000"/>
              </a:lnSpc>
              <a:spcAft>
                <a:spcPts val="800"/>
              </a:spcAft>
            </a:pP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kern="100" dirty="0">
                <a:latin typeface="Roboto Condensed" panose="02000000000000000000" pitchFamily="2" charset="0"/>
                <a:ea typeface="Roboto Condensed" panose="02000000000000000000" pitchFamily="2" charset="0"/>
                <a:cs typeface="Roboto Condensed" panose="02000000000000000000" pitchFamily="2" charset="0"/>
              </a:rPr>
              <a:t>Oprócz ustawy na terenie poszczególnych gmin dodatkowo obowiązują regulaminy utrzymania czystości i porządku, które uchwalone przez rady Gminy, stanowią akty prawa miejscowego.</a:t>
            </a:r>
          </a:p>
          <a:p>
            <a:pPr algn="just">
              <a:lnSpc>
                <a:spcPct val="107000"/>
              </a:lnSpc>
              <a:spcAft>
                <a:spcPts val="800"/>
              </a:spcAft>
            </a:pP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endParaRPr lang="pl-PL"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b="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0" name="Obraz 29">
            <a:extLst>
              <a:ext uri="{FF2B5EF4-FFF2-40B4-BE49-F238E27FC236}">
                <a16:creationId xmlns:a16="http://schemas.microsoft.com/office/drawing/2014/main" id="{28F4DB31-2A66-6A90-02FB-4BFE348ECD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9348" y="141753"/>
            <a:ext cx="1824346" cy="598462"/>
          </a:xfrm>
          <a:prstGeom prst="rect">
            <a:avLst/>
          </a:prstGeom>
        </p:spPr>
      </p:pic>
      <p:sp>
        <p:nvSpPr>
          <p:cNvPr id="42" name="Prostokąt 41">
            <a:extLst>
              <a:ext uri="{FF2B5EF4-FFF2-40B4-BE49-F238E27FC236}">
                <a16:creationId xmlns:a16="http://schemas.microsoft.com/office/drawing/2014/main" id="{EFF0D4B0-B743-9A8D-8990-21CFC601CB55}"/>
              </a:ext>
            </a:extLst>
          </p:cNvPr>
          <p:cNvSpPr/>
          <p:nvPr/>
        </p:nvSpPr>
        <p:spPr>
          <a:xfrm>
            <a:off x="1371600" y="1467040"/>
            <a:ext cx="9306648"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ODPOWIEDZIALNOŚĆ GMINY</a:t>
            </a:r>
          </a:p>
        </p:txBody>
      </p:sp>
      <p:sp>
        <p:nvSpPr>
          <p:cNvPr id="8" name="Prostokąt 7">
            <a:extLst>
              <a:ext uri="{FF2B5EF4-FFF2-40B4-BE49-F238E27FC236}">
                <a16:creationId xmlns:a16="http://schemas.microsoft.com/office/drawing/2014/main" id="{BF892109-ADA9-E253-334C-556194F9F2BB}"/>
              </a:ext>
            </a:extLst>
          </p:cNvPr>
          <p:cNvSpPr/>
          <p:nvPr/>
        </p:nvSpPr>
        <p:spPr>
          <a:xfrm>
            <a:off x="1207664" y="1467040"/>
            <a:ext cx="99246" cy="427851"/>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196109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4A247472-DD0E-3E9D-4A11-B7F5B62E7AF0}"/>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6A4112AA-828F-E2DF-A84E-9BB7E488A8D6}"/>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A2241796-DD7A-A6D6-DBD6-3A0A6BCE7AF3}"/>
              </a:ext>
            </a:extLst>
          </p:cNvPr>
          <p:cNvSpPr/>
          <p:nvPr/>
        </p:nvSpPr>
        <p:spPr>
          <a:xfrm>
            <a:off x="341626" y="914723"/>
            <a:ext cx="5029862" cy="1202893"/>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pic>
        <p:nvPicPr>
          <p:cNvPr id="30" name="Obraz 29">
            <a:extLst>
              <a:ext uri="{FF2B5EF4-FFF2-40B4-BE49-F238E27FC236}">
                <a16:creationId xmlns:a16="http://schemas.microsoft.com/office/drawing/2014/main" id="{FEF85EEF-C974-4EFA-37FC-E780621D89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905" y="110704"/>
            <a:ext cx="1824346" cy="598462"/>
          </a:xfrm>
          <a:prstGeom prst="rect">
            <a:avLst/>
          </a:prstGeom>
        </p:spPr>
      </p:pic>
      <p:cxnSp>
        <p:nvCxnSpPr>
          <p:cNvPr id="60" name="Łącznik prosty 59">
            <a:extLst>
              <a:ext uri="{FF2B5EF4-FFF2-40B4-BE49-F238E27FC236}">
                <a16:creationId xmlns:a16="http://schemas.microsoft.com/office/drawing/2014/main" id="{5036C87E-84B0-5D80-8B85-7BA00D0BD6EE}"/>
              </a:ext>
            </a:extLst>
          </p:cNvPr>
          <p:cNvCxnSpPr>
            <a:cxnSpLocks/>
          </p:cNvCxnSpPr>
          <p:nvPr/>
        </p:nvCxnSpPr>
        <p:spPr>
          <a:xfrm flipV="1">
            <a:off x="5895433" y="1301739"/>
            <a:ext cx="37879" cy="4744747"/>
          </a:xfrm>
          <a:prstGeom prst="line">
            <a:avLst/>
          </a:prstGeom>
          <a:ln w="76200" cmpd="sng">
            <a:solidFill>
              <a:srgbClr val="0D7EC2"/>
            </a:solidFill>
          </a:ln>
        </p:spPr>
        <p:style>
          <a:lnRef idx="1">
            <a:schemeClr val="accent1"/>
          </a:lnRef>
          <a:fillRef idx="0">
            <a:schemeClr val="accent1"/>
          </a:fillRef>
          <a:effectRef idx="0">
            <a:schemeClr val="accent1"/>
          </a:effectRef>
          <a:fontRef idx="minor">
            <a:schemeClr val="tx1"/>
          </a:fontRef>
        </p:style>
      </p:cxnSp>
      <p:sp>
        <p:nvSpPr>
          <p:cNvPr id="42" name="Prostokąt 41">
            <a:extLst>
              <a:ext uri="{FF2B5EF4-FFF2-40B4-BE49-F238E27FC236}">
                <a16:creationId xmlns:a16="http://schemas.microsoft.com/office/drawing/2014/main" id="{42E11A02-0F6B-0A3E-30F2-129CD871EABC}"/>
              </a:ext>
            </a:extLst>
          </p:cNvPr>
          <p:cNvSpPr/>
          <p:nvPr/>
        </p:nvSpPr>
        <p:spPr>
          <a:xfrm>
            <a:off x="838766" y="216569"/>
            <a:ext cx="9383536"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rPr>
              <a:t>KTO ODPOWIADA ZA ODŚNIEŻANIE CHODNIKA?</a:t>
            </a:r>
          </a:p>
        </p:txBody>
      </p:sp>
      <p:sp>
        <p:nvSpPr>
          <p:cNvPr id="3" name="pole tekstowe 2">
            <a:extLst>
              <a:ext uri="{FF2B5EF4-FFF2-40B4-BE49-F238E27FC236}">
                <a16:creationId xmlns:a16="http://schemas.microsoft.com/office/drawing/2014/main" id="{1244C7A1-B94D-A940-C5F0-88540F61A9D5}"/>
              </a:ext>
            </a:extLst>
          </p:cNvPr>
          <p:cNvSpPr txBox="1"/>
          <p:nvPr/>
        </p:nvSpPr>
        <p:spPr>
          <a:xfrm>
            <a:off x="5936586" y="1426665"/>
            <a:ext cx="5227860" cy="620683"/>
          </a:xfrm>
          <a:prstGeom prst="rect">
            <a:avLst/>
          </a:prstGeom>
          <a:noFill/>
        </p:spPr>
        <p:txBody>
          <a:bodyPr wrap="square" lIns="91440" tIns="45720" rIns="91440" bIns="45720" anchor="t">
            <a:spAutoFit/>
          </a:bodyPr>
          <a:lstStyle/>
          <a:p>
            <a:pPr algn="just"/>
            <a:endParaRPr lang="pl-PL" sz="800" b="0" i="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endParaRPr lang="pl-PL" sz="800" dirty="0">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p:txBody>
      </p:sp>
      <p:sp>
        <p:nvSpPr>
          <p:cNvPr id="8" name="Prostokąt 7">
            <a:extLst>
              <a:ext uri="{FF2B5EF4-FFF2-40B4-BE49-F238E27FC236}">
                <a16:creationId xmlns:a16="http://schemas.microsoft.com/office/drawing/2014/main" id="{039FB36D-3329-09F2-9676-106D1ECBA2A7}"/>
              </a:ext>
            </a:extLst>
          </p:cNvPr>
          <p:cNvSpPr/>
          <p:nvPr/>
        </p:nvSpPr>
        <p:spPr>
          <a:xfrm>
            <a:off x="643923" y="216569"/>
            <a:ext cx="11299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pole tekstowe 3">
            <a:extLst>
              <a:ext uri="{FF2B5EF4-FFF2-40B4-BE49-F238E27FC236}">
                <a16:creationId xmlns:a16="http://schemas.microsoft.com/office/drawing/2014/main" id="{AF1377A5-78C6-974B-D633-C51F8995C682}"/>
              </a:ext>
            </a:extLst>
          </p:cNvPr>
          <p:cNvSpPr txBox="1"/>
          <p:nvPr/>
        </p:nvSpPr>
        <p:spPr>
          <a:xfrm>
            <a:off x="501678" y="1309678"/>
            <a:ext cx="5234341" cy="4639219"/>
          </a:xfrm>
          <a:prstGeom prst="rect">
            <a:avLst/>
          </a:prstGeom>
          <a:noFill/>
        </p:spPr>
        <p:txBody>
          <a:bodyPr wrap="square">
            <a:spAutoFit/>
          </a:bodyPr>
          <a:lstStyle/>
          <a:p>
            <a:pPr algn="just">
              <a:lnSpc>
                <a:spcPct val="107000"/>
              </a:lnSpc>
              <a:spcAft>
                <a:spcPts val="800"/>
              </a:spcAft>
            </a:pP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Zgodnie z Ustawą o utrzymaniu czystości i porządku w gminach, obowiązek </a:t>
            </a:r>
            <a:r>
              <a:rPr lang="pl-PL" sz="1400" b="1" kern="100" dirty="0">
                <a:latin typeface="Roboto Condensed" panose="02000000000000000000" pitchFamily="2" charset="0"/>
                <a:ea typeface="Roboto Condensed" panose="02000000000000000000" pitchFamily="2" charset="0"/>
                <a:cs typeface="Roboto Condensed" panose="02000000000000000000" pitchFamily="2" charset="0"/>
              </a:rPr>
              <a:t>uprzątnięcie błota, śniegu, lodu i innych </a:t>
            </a: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zanieczyszczeń </a:t>
            </a:r>
            <a:b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b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z dróg dla pieszych położonych wzdłuż nieruchomości </a:t>
            </a:r>
            <a:r>
              <a:rPr lang="pl-PL" sz="1400" b="1" kern="100" dirty="0">
                <a:latin typeface="Roboto Condensed" panose="02000000000000000000" pitchFamily="2" charset="0"/>
                <a:ea typeface="Roboto Condensed" panose="02000000000000000000" pitchFamily="2" charset="0"/>
                <a:cs typeface="Roboto Condensed" panose="02000000000000000000" pitchFamily="2" charset="0"/>
              </a:rPr>
              <a:t>obciąża właściciela nieruchomości</a:t>
            </a: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sz="1400" kern="100" dirty="0">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art. 5 ust. 1 pkt 4</a:t>
            </a: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  </a:t>
            </a:r>
          </a:p>
          <a:p>
            <a:pPr algn="just">
              <a:lnSpc>
                <a:spcPct val="107000"/>
              </a:lnSpc>
              <a:spcAft>
                <a:spcPts val="800"/>
              </a:spcAft>
            </a:pP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W</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łaściciel nieruchomości to także:</a:t>
            </a:r>
          </a:p>
          <a:p>
            <a:pPr marL="285750" indent="-285750" algn="just">
              <a:lnSpc>
                <a:spcPct val="107000"/>
              </a:lnSpc>
              <a:spcAft>
                <a:spcPts val="800"/>
              </a:spcAft>
              <a:buFont typeface="Arial" panose="020B0604020202020204" pitchFamily="34" charset="0"/>
              <a:buChar char="•"/>
            </a:pP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współwłaściciel, użytkownik wieczystych oraz jednostki organizacyjne i osoby posiadające nieruchomości w zarządzie lub użytkowaniu, a także inne podmioty władające nieruchomością    </a:t>
            </a: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 </a:t>
            </a:r>
            <a:b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b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sz="1400" u="sng" kern="100" dirty="0">
                <a:effectLst/>
                <a:latin typeface="Roboto Condensed" panose="02000000000000000000" pitchFamily="2" charset="0"/>
                <a:ea typeface="Roboto Condensed" panose="02000000000000000000" pitchFamily="2" charset="0"/>
                <a:cs typeface="Roboto Condensed" panose="02000000000000000000" pitchFamily="2" charset="0"/>
                <a:hlinkClick r:id="rId6">
                  <a:extLst>
                    <a:ext uri="{A12FA001-AC4F-418D-AE19-62706E023703}">
                      <ahyp:hlinkClr xmlns:ahyp="http://schemas.microsoft.com/office/drawing/2018/hyperlinkcolor" val="tx"/>
                    </a:ext>
                  </a:extLst>
                </a:hlinkClick>
              </a:rPr>
              <a:t>art. 2 ust. 1 pkt 4</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sz="1400" kern="100" dirty="0" err="1">
                <a:effectLst/>
                <a:latin typeface="Roboto Condensed" panose="02000000000000000000" pitchFamily="2" charset="0"/>
                <a:ea typeface="Roboto Condensed" panose="02000000000000000000" pitchFamily="2" charset="0"/>
                <a:cs typeface="Roboto Condensed" panose="02000000000000000000" pitchFamily="2" charset="0"/>
              </a:rPr>
              <a:t>u.u.c.p.g</a:t>
            </a: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 </a:t>
            </a:r>
            <a:endPar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lgn="just">
              <a:lnSpc>
                <a:spcPct val="107000"/>
              </a:lnSpc>
              <a:spcAft>
                <a:spcPts val="800"/>
              </a:spcAft>
              <a:buFont typeface="Arial" panose="020B0604020202020204" pitchFamily="34" charset="0"/>
              <a:buChar char="•"/>
            </a:pP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podmioty określone w </a:t>
            </a:r>
            <a:r>
              <a:rPr lang="pl-PL" sz="1400" u="sng" kern="100" dirty="0">
                <a:effectLst/>
                <a:latin typeface="Roboto Condensed" panose="02000000000000000000" pitchFamily="2" charset="0"/>
                <a:ea typeface="Roboto Condensed" panose="02000000000000000000" pitchFamily="2" charset="0"/>
                <a:cs typeface="Roboto Condensed" panose="02000000000000000000" pitchFamily="2" charset="0"/>
                <a:hlinkClick r:id="rId7">
                  <a:extLst>
                    <a:ext uri="{A12FA001-AC4F-418D-AE19-62706E023703}">
                      <ahyp:hlinkClr xmlns:ahyp="http://schemas.microsoft.com/office/drawing/2018/hyperlinkcolor" val="tx"/>
                    </a:ext>
                  </a:extLst>
                </a:hlinkClick>
              </a:rPr>
              <a:t>art. 140</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 kodeksu cywilnego  – czyli osoby, które z wyłączeniem innych osób mogą korzystać z nieruchomości zgodnie z społeczno-gospodarczym przeznaczeniem swego prawa, a w szczególności mogą pobierać pożytki i inne dochody oraz rozporządzać nieruchomością.</a:t>
            </a:r>
          </a:p>
          <a:p>
            <a:pPr algn="just">
              <a:lnSpc>
                <a:spcPct val="107000"/>
              </a:lnSpc>
              <a:spcAft>
                <a:spcPts val="800"/>
              </a:spcAft>
            </a:pP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Za jednostki organizacyjne i osoby posiadające nieruchomość </a:t>
            </a:r>
            <a:b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w zarządzie uznaje się jednostki organizacyjne i </a:t>
            </a:r>
            <a:r>
              <a:rPr lang="pl-PL" sz="1400" b="1" kern="100" dirty="0">
                <a:effectLst/>
                <a:latin typeface="Roboto Condensed" panose="02000000000000000000" pitchFamily="2" charset="0"/>
                <a:ea typeface="Roboto Condensed" panose="02000000000000000000" pitchFamily="2" charset="0"/>
                <a:cs typeface="Roboto Condensed" panose="02000000000000000000" pitchFamily="2" charset="0"/>
              </a:rPr>
              <a:t>osoby sprawujące trwały zarząd nad nieruchomością - </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zgodnie z </a:t>
            </a: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art. 43-50 </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ustawy o gospodarce nieruchomościami </a:t>
            </a:r>
            <a:endParaRPr lang="pl-PL" sz="1400" b="1"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pole tekstowe 5">
            <a:extLst>
              <a:ext uri="{FF2B5EF4-FFF2-40B4-BE49-F238E27FC236}">
                <a16:creationId xmlns:a16="http://schemas.microsoft.com/office/drawing/2014/main" id="{2D66DAFA-042F-2F10-6384-0D460A38DFED}"/>
              </a:ext>
            </a:extLst>
          </p:cNvPr>
          <p:cNvSpPr txBox="1"/>
          <p:nvPr/>
        </p:nvSpPr>
        <p:spPr>
          <a:xfrm>
            <a:off x="6096000" y="1247883"/>
            <a:ext cx="5623172" cy="2795124"/>
          </a:xfrm>
          <a:prstGeom prst="rect">
            <a:avLst/>
          </a:prstGeom>
          <a:noFill/>
        </p:spPr>
        <p:txBody>
          <a:bodyPr wrap="square">
            <a:spAutoFit/>
          </a:bodyPr>
          <a:lstStyle/>
          <a:p>
            <a:pPr>
              <a:lnSpc>
                <a:spcPct val="107000"/>
              </a:lnSpc>
              <a:spcAft>
                <a:spcPts val="800"/>
              </a:spcAft>
            </a:pP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Przez inne podmioty władające nieruchomością należy rozumieć wszystkie podmioty, które mają prawo łączące się z władztwem nad cudzą rzeczą - w szczególności </a:t>
            </a:r>
            <a:r>
              <a:rPr lang="pl-PL" sz="1400" b="1" kern="100" dirty="0">
                <a:effectLst/>
                <a:latin typeface="Roboto Condensed" panose="02000000000000000000" pitchFamily="2" charset="0"/>
                <a:ea typeface="Roboto Condensed" panose="02000000000000000000" pitchFamily="2" charset="0"/>
                <a:cs typeface="Roboto Condensed" panose="02000000000000000000" pitchFamily="2" charset="0"/>
              </a:rPr>
              <a:t>najemców, dzierżawców, zastawców czy dzierżycieli.</a:t>
            </a:r>
          </a:p>
          <a:p>
            <a:pPr>
              <a:lnSpc>
                <a:spcPct val="107000"/>
              </a:lnSpc>
              <a:spcAft>
                <a:spcPts val="800"/>
              </a:spcAft>
            </a:pPr>
            <a:r>
              <a:rPr lang="pl-PL" sz="1400" b="1" kern="100" dirty="0">
                <a:effectLst/>
                <a:latin typeface="Roboto Condensed" panose="02000000000000000000" pitchFamily="2" charset="0"/>
                <a:ea typeface="Roboto Condensed" panose="02000000000000000000" pitchFamily="2" charset="0"/>
                <a:cs typeface="Roboto Condensed" panose="02000000000000000000" pitchFamily="2" charset="0"/>
              </a:rPr>
              <a:t>Obowiązek utrzymania czystości może:</a:t>
            </a:r>
          </a:p>
          <a:p>
            <a:pPr marL="285750" indent="-285750">
              <a:lnSpc>
                <a:spcPct val="107000"/>
              </a:lnSpc>
              <a:spcAft>
                <a:spcPts val="800"/>
              </a:spcAft>
              <a:buFont typeface="Arial" panose="020B0604020202020204" pitchFamily="34" charset="0"/>
              <a:buChar char="•"/>
            </a:pP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ciążyć na jednym lub wielu podmiotach</a:t>
            </a: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 </a:t>
            </a:r>
          </a:p>
          <a:p>
            <a:pPr marL="285750" indent="-285750">
              <a:lnSpc>
                <a:spcPct val="107000"/>
              </a:lnSpc>
              <a:spcAft>
                <a:spcPts val="800"/>
              </a:spcAft>
              <a:buFont typeface="Arial" panose="020B0604020202020204" pitchFamily="34" charset="0"/>
              <a:buChar char="•"/>
            </a:pPr>
            <a:r>
              <a:rPr lang="pl-PL" sz="1400" kern="100" dirty="0">
                <a:latin typeface="Roboto Condensed" panose="02000000000000000000" pitchFamily="2" charset="0"/>
                <a:ea typeface="Roboto Condensed" panose="02000000000000000000" pitchFamily="2" charset="0"/>
                <a:cs typeface="Roboto Condensed" panose="02000000000000000000" pitchFamily="2" charset="0"/>
              </a:rPr>
              <a:t>z</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ostać przeniesiony na osoby trzecie (umowa)</a:t>
            </a:r>
          </a:p>
          <a:p>
            <a:pPr marL="285750" indent="-285750">
              <a:lnSpc>
                <a:spcPct val="107000"/>
              </a:lnSpc>
              <a:spcAft>
                <a:spcPts val="800"/>
              </a:spcAft>
              <a:buFont typeface="Arial" panose="020B0604020202020204" pitchFamily="34" charset="0"/>
              <a:buChar char="•"/>
            </a:pP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w przypadku nieruchomości zabudowanych budynkiem wielolokalowym, w którym ustanowiono odrębną własność lokali, obowiązki właściciela nieruchomości wspólnej oraz właściciela lokalu obciążają </a:t>
            </a:r>
            <a:r>
              <a:rPr lang="pl-PL" sz="1400" b="1" kern="100" dirty="0">
                <a:effectLst/>
                <a:latin typeface="Roboto Condensed" panose="02000000000000000000" pitchFamily="2" charset="0"/>
                <a:ea typeface="Roboto Condensed" panose="02000000000000000000" pitchFamily="2" charset="0"/>
                <a:cs typeface="Roboto Condensed" panose="02000000000000000000" pitchFamily="2" charset="0"/>
              </a:rPr>
              <a:t>wspólnotę mieszkaniową albo spółdzielnię mieszkaniową</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hlinkClick r:id="rId8">
                  <a:extLst>
                    <a:ext uri="{A12FA001-AC4F-418D-AE19-62706E023703}">
                      <ahyp:hlinkClr xmlns:ahyp="http://schemas.microsoft.com/office/drawing/2018/hyperlinkcolor" val="tx"/>
                    </a:ext>
                  </a:extLst>
                </a:hlinkClick>
              </a:rPr>
              <a:t>art. 2 ust. 3</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sz="1400" kern="100" dirty="0" err="1">
                <a:effectLst/>
                <a:latin typeface="Roboto Condensed" panose="02000000000000000000" pitchFamily="2" charset="0"/>
                <a:ea typeface="Roboto Condensed" panose="02000000000000000000" pitchFamily="2" charset="0"/>
                <a:cs typeface="Roboto Condensed" panose="02000000000000000000" pitchFamily="2" charset="0"/>
              </a:rPr>
              <a:t>u.u.c.p.g</a:t>
            </a:r>
            <a:r>
              <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rPr>
              <a:t>.)</a:t>
            </a:r>
            <a:endParaRPr lang="pl-PL" sz="1400" kern="100" dirty="0">
              <a:effectLst/>
              <a:highlight>
                <a:srgbClr val="FFFF00"/>
              </a:highligh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7" name="Obraz 6" descr="Obraz zawierający na wolnym powietrzu, niebo, samochód, Pojazd lądowy">
            <a:extLst>
              <a:ext uri="{FF2B5EF4-FFF2-40B4-BE49-F238E27FC236}">
                <a16:creationId xmlns:a16="http://schemas.microsoft.com/office/drawing/2014/main" id="{843EF709-B76F-D042-E2E0-F68CF2CA76FC}"/>
              </a:ext>
            </a:extLst>
          </p:cNvPr>
          <p:cNvPicPr>
            <a:picLocks noChangeAspect="1"/>
          </p:cNvPicPr>
          <p:nvPr/>
        </p:nvPicPr>
        <p:blipFill>
          <a:blip r:embed="rId9" cstate="print">
            <a:extLst>
              <a:ext uri="{28A0092B-C50C-407E-A947-70E740481C1C}">
                <a14:useLocalDpi xmlns:a14="http://schemas.microsoft.com/office/drawing/2010/main" val="0"/>
              </a:ext>
            </a:extLst>
          </a:blip>
          <a:srcRect t="29478" b="26470"/>
          <a:stretch/>
        </p:blipFill>
        <p:spPr>
          <a:xfrm>
            <a:off x="6459167" y="4320463"/>
            <a:ext cx="4937497" cy="1638377"/>
          </a:xfrm>
          <a:prstGeom prst="rect">
            <a:avLst/>
          </a:prstGeom>
          <a:ln w="38100">
            <a:solidFill>
              <a:srgbClr val="0D7EC2"/>
            </a:solidFill>
          </a:ln>
        </p:spPr>
      </p:pic>
    </p:spTree>
    <p:extLst>
      <p:ext uri="{BB962C8B-B14F-4D97-AF65-F5344CB8AC3E}">
        <p14:creationId xmlns:p14="http://schemas.microsoft.com/office/powerpoint/2010/main" val="286310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20876D85-E33F-1F46-9BF2-236799CD88EB}"/>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3E4F25F9-4FCB-FC2F-A440-7F5F9E4B73A3}"/>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E7FB74AC-A237-9F90-6087-BA932941FD25}"/>
              </a:ext>
            </a:extLst>
          </p:cNvPr>
          <p:cNvSpPr/>
          <p:nvPr/>
        </p:nvSpPr>
        <p:spPr>
          <a:xfrm>
            <a:off x="973370" y="1157854"/>
            <a:ext cx="9625978" cy="6018571"/>
          </a:xfrm>
          <a:prstGeom prst="rect">
            <a:avLst/>
          </a:prstGeom>
        </p:spPr>
        <p:txBody>
          <a:bodyPr wrap="square" lIns="91440" tIns="45720" rIns="91440" bIns="45720" anchor="t">
            <a:spAutoFit/>
          </a:bodyPr>
          <a:lstStyle/>
          <a:p>
            <a:pPr algn="just">
              <a:lnSpc>
                <a:spcPct val="107000"/>
              </a:lnSpc>
              <a:spcAft>
                <a:spcPts val="800"/>
              </a:spcAft>
            </a:pPr>
            <a:endPar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rPr>
              <a:t>Pomimo, że obowiązek odśnieżania chodnika, zasadniczo ciąży na właścicielu nieruchomości do której przylega, </a:t>
            </a: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g</a:t>
            </a:r>
            <a:r>
              <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rPr>
              <a:t>mina powinna sprawować nadzór nad prawidłowością odśnieżania chodników, a jeśli tego zaniedba, to poszkodowany może wystąpić o odszkodowanie do gminy</a:t>
            </a: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Gmina</a:t>
            </a: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 która wypłaci odszkodowanie, może żądać zwrotu jego równowartości od właściciela nieruchomości (</a:t>
            </a:r>
            <a:r>
              <a:rPr lang="pl-PL" u="sng" kern="100" dirty="0">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uchwała Sądu Najwyższego z dnia 24.11.2017r., sygn. III CZP 38/17</a:t>
            </a: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 </a:t>
            </a:r>
          </a:p>
          <a:p>
            <a:pPr algn="just">
              <a:lnSpc>
                <a:spcPct val="107000"/>
              </a:lnSpc>
              <a:spcAft>
                <a:spcPts val="800"/>
              </a:spcAft>
            </a:pPr>
            <a:endParaRPr lang="pl-PL"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Powyższe </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m</a:t>
            </a: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oże mieć duże znaczenie dla poszkodowanych, którzy nie znają danych personalnych właściciela czy najemcy danej posesji</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i trudno jest im ustalić dane osoby, przeciwko której mogliby kierować roszczenia odszkodowawcze. </a:t>
            </a:r>
          </a:p>
          <a:p>
            <a:pPr algn="just">
              <a:lnSpc>
                <a:spcPct val="107000"/>
              </a:lnSpc>
              <a:spcAft>
                <a:spcPts val="800"/>
              </a:spcAft>
            </a:pPr>
            <a:r>
              <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rPr>
              <a:t>Gmina jest podmiotem, który może zostać zastępczo pociągnięty do odpowiedzialności, o ile spełniono przesłanki odpowiedzialności gminy</a:t>
            </a: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 (zaniechanie przy sprawowaniu władzy publicznej w postaci braku nadzoru).</a:t>
            </a:r>
          </a:p>
          <a:p>
            <a:pPr algn="just">
              <a:lnSpc>
                <a:spcPct val="107000"/>
              </a:lnSpc>
              <a:spcAft>
                <a:spcPts val="800"/>
              </a:spcAft>
            </a:pPr>
            <a:endParaRPr lang="pl-PL"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pic>
        <p:nvPicPr>
          <p:cNvPr id="30" name="Obraz 29">
            <a:extLst>
              <a:ext uri="{FF2B5EF4-FFF2-40B4-BE49-F238E27FC236}">
                <a16:creationId xmlns:a16="http://schemas.microsoft.com/office/drawing/2014/main" id="{28C96792-EC4F-CF33-00E9-2F879F0C40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
        <p:nvSpPr>
          <p:cNvPr id="42" name="Prostokąt 41">
            <a:extLst>
              <a:ext uri="{FF2B5EF4-FFF2-40B4-BE49-F238E27FC236}">
                <a16:creationId xmlns:a16="http://schemas.microsoft.com/office/drawing/2014/main" id="{92DE5202-FE96-8894-3675-8D2570B9D7C6}"/>
              </a:ext>
            </a:extLst>
          </p:cNvPr>
          <p:cNvSpPr/>
          <p:nvPr/>
        </p:nvSpPr>
        <p:spPr>
          <a:xfrm>
            <a:off x="1094591" y="1035713"/>
            <a:ext cx="9383536"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KTO ODPOWIADA ZA ODŚNIEŻANIE CHODNIKA?</a:t>
            </a:r>
          </a:p>
        </p:txBody>
      </p:sp>
      <p:sp>
        <p:nvSpPr>
          <p:cNvPr id="8" name="Prostokąt 7">
            <a:extLst>
              <a:ext uri="{FF2B5EF4-FFF2-40B4-BE49-F238E27FC236}">
                <a16:creationId xmlns:a16="http://schemas.microsoft.com/office/drawing/2014/main" id="{6A395D94-6259-802E-E3C5-B79C847D8AF3}"/>
              </a:ext>
            </a:extLst>
          </p:cNvPr>
          <p:cNvSpPr/>
          <p:nvPr/>
        </p:nvSpPr>
        <p:spPr>
          <a:xfrm>
            <a:off x="895583" y="1035713"/>
            <a:ext cx="13839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8812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CE0ADDB6-512D-78E5-B8DE-4AD3388B301D}"/>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E48DD669-789C-143D-C292-F0F210A6F970}"/>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1A46F067-7209-3880-B63C-7EFF20CC256C}"/>
              </a:ext>
            </a:extLst>
          </p:cNvPr>
          <p:cNvSpPr/>
          <p:nvPr/>
        </p:nvSpPr>
        <p:spPr>
          <a:xfrm>
            <a:off x="341626" y="914722"/>
            <a:ext cx="5029862" cy="920765"/>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2" name="Prostokąt 41">
            <a:extLst>
              <a:ext uri="{FF2B5EF4-FFF2-40B4-BE49-F238E27FC236}">
                <a16:creationId xmlns:a16="http://schemas.microsoft.com/office/drawing/2014/main" id="{C8438EDB-F193-5FC4-3529-D485E6B8F65C}"/>
              </a:ext>
            </a:extLst>
          </p:cNvPr>
          <p:cNvSpPr/>
          <p:nvPr/>
        </p:nvSpPr>
        <p:spPr>
          <a:xfrm>
            <a:off x="1282680" y="1435377"/>
            <a:ext cx="9383536"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DEFINICJA CHODNIKA</a:t>
            </a:r>
          </a:p>
        </p:txBody>
      </p:sp>
      <p:sp>
        <p:nvSpPr>
          <p:cNvPr id="4" name="pole tekstowe 3">
            <a:extLst>
              <a:ext uri="{FF2B5EF4-FFF2-40B4-BE49-F238E27FC236}">
                <a16:creationId xmlns:a16="http://schemas.microsoft.com/office/drawing/2014/main" id="{9276100C-A188-AC52-8446-291A97E25EB1}"/>
              </a:ext>
            </a:extLst>
          </p:cNvPr>
          <p:cNvSpPr txBox="1"/>
          <p:nvPr/>
        </p:nvSpPr>
        <p:spPr>
          <a:xfrm>
            <a:off x="1282680" y="2074013"/>
            <a:ext cx="9383536" cy="2801023"/>
          </a:xfrm>
          <a:prstGeom prst="rect">
            <a:avLst/>
          </a:prstGeom>
          <a:noFill/>
        </p:spPr>
        <p:txBody>
          <a:bodyPr wrap="square">
            <a:spAutoFit/>
          </a:bodyPr>
          <a:lstStyle/>
          <a:p>
            <a:pPr algn="just">
              <a:lnSpc>
                <a:spcPct val="107000"/>
              </a:lnSpc>
              <a:spcAft>
                <a:spcPts val="800"/>
              </a:spcAft>
            </a:pPr>
            <a:r>
              <a:rPr lang="pl-PL" kern="100" dirty="0">
                <a:latin typeface="Roboto Condensed" panose="02000000000000000000" pitchFamily="2" charset="0"/>
                <a:ea typeface="Roboto Condensed" panose="02000000000000000000" pitchFamily="2" charset="0"/>
                <a:cs typeface="Roboto Condensed" panose="02000000000000000000" pitchFamily="2" charset="0"/>
              </a:rPr>
              <a:t>W celu sprecyzowania obowiązku określonego w </a:t>
            </a:r>
            <a:r>
              <a:rPr lang="pl-PL" kern="100" dirty="0">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art. 5 ust. 1 pkt 4</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kern="100" dirty="0" err="1">
                <a:latin typeface="Roboto Condensed" panose="02000000000000000000" pitchFamily="2" charset="0"/>
                <a:ea typeface="Roboto Condensed" panose="02000000000000000000" pitchFamily="2" charset="0"/>
                <a:cs typeface="Roboto Condensed" panose="02000000000000000000" pitchFamily="2" charset="0"/>
              </a:rPr>
              <a:t>u.u.c.p.g</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 należy wyjaśnić pojęcie chodnika. </a:t>
            </a:r>
          </a:p>
          <a:p>
            <a:pPr algn="just">
              <a:lnSpc>
                <a:spcPct val="107000"/>
              </a:lnSpc>
            </a:pPr>
            <a:r>
              <a:rPr lang="pl-PL" kern="100" dirty="0">
                <a:latin typeface="Roboto Condensed" panose="02000000000000000000" pitchFamily="2" charset="0"/>
                <a:ea typeface="Roboto Condensed" panose="02000000000000000000" pitchFamily="2" charset="0"/>
                <a:cs typeface="Roboto Condensed" panose="02000000000000000000" pitchFamily="2" charset="0"/>
              </a:rPr>
              <a:t>W przypadku obowiązku określonego w </a:t>
            </a:r>
            <a:r>
              <a:rPr lang="pl-PL" kern="100" dirty="0">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art. 5 ust. 1 pkt 4</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kern="100" dirty="0" err="1">
                <a:latin typeface="Roboto Condensed" panose="02000000000000000000" pitchFamily="2" charset="0"/>
                <a:ea typeface="Roboto Condensed" panose="02000000000000000000" pitchFamily="2" charset="0"/>
                <a:cs typeface="Roboto Condensed" panose="02000000000000000000" pitchFamily="2" charset="0"/>
              </a:rPr>
              <a:t>u.u.c.p.g</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 należy stosować definicję chodnika zgodnie z którą za chodnik uznaje się wydzieloną część drogi publicznej służącą dla ruchu pieszego położoną bezpośrednio przy granicy nieruchomości</a:t>
            </a:r>
          </a:p>
          <a:p>
            <a:pPr marL="342900" indent="-342900" algn="just">
              <a:lnSpc>
                <a:spcPct val="107000"/>
              </a:lnSpc>
              <a:buAutoNum type="arabicPeriod"/>
            </a:pP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chodnik musi stanowić część drogi publicznej (zgodnie z ustawą o drogach publicznych)</a:t>
            </a:r>
          </a:p>
          <a:p>
            <a:pPr marL="342900" indent="-342900" algn="just">
              <a:lnSpc>
                <a:spcPct val="107000"/>
              </a:lnSpc>
              <a:buAutoNum type="arabicPeriod"/>
            </a:pP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chodnik musi być położony bezpośrednio przy granicy nieruchomości </a:t>
            </a:r>
          </a:p>
          <a:p>
            <a:pPr algn="just">
              <a:lnSpc>
                <a:spcPct val="107000"/>
              </a:lnSpc>
            </a:pPr>
            <a:endParaRPr lang="pl-PL" sz="2000" kern="100" dirty="0">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07000"/>
              </a:lnSpc>
              <a:spcAft>
                <a:spcPts val="800"/>
              </a:spcAft>
            </a:pPr>
            <a:endParaRPr lang="pl-PL" sz="1300" kern="1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061526C1-EA9E-1550-726D-D5EF1118689F}"/>
              </a:ext>
            </a:extLst>
          </p:cNvPr>
          <p:cNvSpPr/>
          <p:nvPr/>
        </p:nvSpPr>
        <p:spPr>
          <a:xfrm>
            <a:off x="1025488" y="1435377"/>
            <a:ext cx="13331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 name="Obraz 4">
            <a:extLst>
              <a:ext uri="{FF2B5EF4-FFF2-40B4-BE49-F238E27FC236}">
                <a16:creationId xmlns:a16="http://schemas.microsoft.com/office/drawing/2014/main" id="{42F28A37-229A-1955-7E35-93C2372D51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3880" y="395234"/>
            <a:ext cx="1583603" cy="519488"/>
          </a:xfrm>
          <a:prstGeom prst="rect">
            <a:avLst/>
          </a:prstGeom>
        </p:spPr>
      </p:pic>
    </p:spTree>
    <p:extLst>
      <p:ext uri="{BB962C8B-B14F-4D97-AF65-F5344CB8AC3E}">
        <p14:creationId xmlns:p14="http://schemas.microsoft.com/office/powerpoint/2010/main" val="25993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CE5BA4E7-B88B-C849-31BB-96C651041EE5}"/>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398022D1-C340-747F-C25A-6D1F41B5E379}"/>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5001D7B7-B9E4-645E-65DF-68A7436D16DF}"/>
              </a:ext>
            </a:extLst>
          </p:cNvPr>
          <p:cNvSpPr/>
          <p:nvPr/>
        </p:nvSpPr>
        <p:spPr>
          <a:xfrm>
            <a:off x="341626" y="914723"/>
            <a:ext cx="5029862" cy="920765"/>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2" name="Prostokąt 41">
            <a:extLst>
              <a:ext uri="{FF2B5EF4-FFF2-40B4-BE49-F238E27FC236}">
                <a16:creationId xmlns:a16="http://schemas.microsoft.com/office/drawing/2014/main" id="{6E4916B1-F91A-8845-502D-CF1050FBD56A}"/>
              </a:ext>
            </a:extLst>
          </p:cNvPr>
          <p:cNvSpPr/>
          <p:nvPr/>
        </p:nvSpPr>
        <p:spPr>
          <a:xfrm>
            <a:off x="1513752" y="1236667"/>
            <a:ext cx="9043811"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DEFINICJA CHODNIKA</a:t>
            </a:r>
          </a:p>
        </p:txBody>
      </p:sp>
      <p:sp>
        <p:nvSpPr>
          <p:cNvPr id="4" name="pole tekstowe 3">
            <a:extLst>
              <a:ext uri="{FF2B5EF4-FFF2-40B4-BE49-F238E27FC236}">
                <a16:creationId xmlns:a16="http://schemas.microsoft.com/office/drawing/2014/main" id="{D9AF15B8-D85A-5B60-1E37-6FF6E22E4283}"/>
              </a:ext>
            </a:extLst>
          </p:cNvPr>
          <p:cNvSpPr txBox="1"/>
          <p:nvPr/>
        </p:nvSpPr>
        <p:spPr>
          <a:xfrm>
            <a:off x="1294712" y="1493723"/>
            <a:ext cx="9383536" cy="3463705"/>
          </a:xfrm>
          <a:prstGeom prst="rect">
            <a:avLst/>
          </a:prstGeom>
          <a:noFill/>
        </p:spPr>
        <p:txBody>
          <a:bodyPr wrap="square">
            <a:spAutoFit/>
          </a:bodyPr>
          <a:lstStyle/>
          <a:p>
            <a:pPr algn="just">
              <a:lnSpc>
                <a:spcPct val="107000"/>
              </a:lnSpc>
              <a:spcAft>
                <a:spcPts val="800"/>
              </a:spcAft>
            </a:pP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Ustawa w żaden sposób nie określa, w jaki sposób i jakimi środkami właściciel nieruchomości ma dokonać uprzątnięcia śniegu, nie zawiera również definicji pojęcia "uprzątnąć". </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Wedle słownika języka polskiego zaś, "uprzątnąć" to doprowadzić coś do porządku, oczyścić z czegoś. Należałoby zatem przyjąć, iż realizacja obowiązku odśnieżania będzie polegać na oczyszczeniu chodnika ze śniegu.</a:t>
            </a:r>
          </a:p>
          <a:p>
            <a:pPr algn="just"/>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Właściciel ma jedynie obowiązek odgarnąć śnieg z chodnika i do czasu wywiezienia przez zarządcę, składować w sposób, który nie zakłóca ruchu pieszych czy pojazdów. Nie wolno go jednak wyrzucać na jezdnię. </a:t>
            </a:r>
          </a:p>
          <a:p>
            <a:pPr marL="342900" indent="-342900">
              <a:lnSpc>
                <a:spcPct val="107000"/>
              </a:lnSpc>
              <a:spcAft>
                <a:spcPts val="800"/>
              </a:spcAft>
              <a:buAutoNum type="arabicPeriod"/>
            </a:pP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8DA77CEA-01F6-74DB-B29C-78E8BC2D7A2C}"/>
              </a:ext>
            </a:extLst>
          </p:cNvPr>
          <p:cNvSpPr/>
          <p:nvPr/>
        </p:nvSpPr>
        <p:spPr>
          <a:xfrm>
            <a:off x="1270914" y="1236667"/>
            <a:ext cx="13331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 name="Obraz 4">
            <a:extLst>
              <a:ext uri="{FF2B5EF4-FFF2-40B4-BE49-F238E27FC236}">
                <a16:creationId xmlns:a16="http://schemas.microsoft.com/office/drawing/2014/main" id="{A81BDEEA-6A7F-DFA8-E869-F4C2DD29A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689797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D1EC86EB-8310-49C2-E0B5-3CFBB127775B}"/>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983BCD3F-80B2-1BBF-9E2F-8E53140034FD}"/>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AB35D4D5-4525-FA99-E030-D89756825A3E}"/>
              </a:ext>
            </a:extLst>
          </p:cNvPr>
          <p:cNvSpPr/>
          <p:nvPr/>
        </p:nvSpPr>
        <p:spPr>
          <a:xfrm>
            <a:off x="341626" y="914723"/>
            <a:ext cx="5029862" cy="920765"/>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2" name="Prostokąt 41">
            <a:extLst>
              <a:ext uri="{FF2B5EF4-FFF2-40B4-BE49-F238E27FC236}">
                <a16:creationId xmlns:a16="http://schemas.microsoft.com/office/drawing/2014/main" id="{44255BCE-3B46-B87F-BFEC-D7584F514A78}"/>
              </a:ext>
            </a:extLst>
          </p:cNvPr>
          <p:cNvSpPr/>
          <p:nvPr/>
        </p:nvSpPr>
        <p:spPr>
          <a:xfrm>
            <a:off x="793046" y="216569"/>
            <a:ext cx="9383536"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DEFINICJA CHODNIKA</a:t>
            </a:r>
          </a:p>
        </p:txBody>
      </p:sp>
      <p:sp>
        <p:nvSpPr>
          <p:cNvPr id="3" name="pole tekstowe 2">
            <a:extLst>
              <a:ext uri="{FF2B5EF4-FFF2-40B4-BE49-F238E27FC236}">
                <a16:creationId xmlns:a16="http://schemas.microsoft.com/office/drawing/2014/main" id="{2D45CB82-5647-60F2-14E9-0482DA4C1582}"/>
              </a:ext>
            </a:extLst>
          </p:cNvPr>
          <p:cNvSpPr txBox="1"/>
          <p:nvPr/>
        </p:nvSpPr>
        <p:spPr>
          <a:xfrm>
            <a:off x="5974448" y="914723"/>
            <a:ext cx="5227860" cy="497572"/>
          </a:xfrm>
          <a:prstGeom prst="rect">
            <a:avLst/>
          </a:prstGeom>
          <a:noFill/>
        </p:spPr>
        <p:txBody>
          <a:bodyPr wrap="square" lIns="91440" tIns="45720" rIns="91440" bIns="45720" anchor="t">
            <a:spAutoFit/>
          </a:bodyPr>
          <a:lstStyle/>
          <a:p>
            <a:pPr algn="just"/>
            <a:endParaRPr lang="pl-PL" sz="800" dirty="0">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p:txBody>
      </p:sp>
      <p:sp>
        <p:nvSpPr>
          <p:cNvPr id="8" name="Prostokąt 7">
            <a:extLst>
              <a:ext uri="{FF2B5EF4-FFF2-40B4-BE49-F238E27FC236}">
                <a16:creationId xmlns:a16="http://schemas.microsoft.com/office/drawing/2014/main" id="{5D6AAC8D-F086-CCE7-36E3-341F8EF2BAED}"/>
              </a:ext>
            </a:extLst>
          </p:cNvPr>
          <p:cNvSpPr/>
          <p:nvPr/>
        </p:nvSpPr>
        <p:spPr>
          <a:xfrm>
            <a:off x="529393" y="216569"/>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pole tekstowe 3">
            <a:extLst>
              <a:ext uri="{FF2B5EF4-FFF2-40B4-BE49-F238E27FC236}">
                <a16:creationId xmlns:a16="http://schemas.microsoft.com/office/drawing/2014/main" id="{A683F44A-6C70-77A8-A5C8-4E19EACA06B4}"/>
              </a:ext>
            </a:extLst>
          </p:cNvPr>
          <p:cNvSpPr txBox="1"/>
          <p:nvPr/>
        </p:nvSpPr>
        <p:spPr>
          <a:xfrm>
            <a:off x="746999" y="758078"/>
            <a:ext cx="10002281" cy="7306424"/>
          </a:xfrm>
          <a:prstGeom prst="rect">
            <a:avLst/>
          </a:prstGeom>
          <a:noFill/>
        </p:spPr>
        <p:txBody>
          <a:bodyPr wrap="square">
            <a:spAutoFit/>
          </a:bodyPr>
          <a:lstStyle/>
          <a:p>
            <a:pPr algn="l"/>
            <a:r>
              <a:rPr lang="pl-PL" b="1" i="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Wyłączenia:</a:t>
            </a:r>
          </a:p>
          <a:p>
            <a:pPr algn="l"/>
            <a:endParaRPr lang="pl-PL" sz="1600" b="0" i="0" dirty="0">
              <a:solidFill>
                <a:srgbClr val="C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Clr>
                <a:srgbClr val="0D7EC2"/>
              </a:buClr>
            </a:pPr>
            <a:r>
              <a:rPr lang="pl-PL" sz="1600" b="1" kern="100" dirty="0">
                <a:latin typeface="Roboto Condensed" panose="02000000000000000000" pitchFamily="2" charset="0"/>
                <a:ea typeface="Roboto Condensed" panose="02000000000000000000" pitchFamily="2" charset="0"/>
                <a:cs typeface="Roboto Condensed" panose="02000000000000000000" pitchFamily="2" charset="0"/>
              </a:rPr>
              <a:t>Obowiązek odśnieżania chodnika przez właściciela nie powstanie:</a:t>
            </a:r>
          </a:p>
          <a:p>
            <a:pPr algn="just">
              <a:buClr>
                <a:srgbClr val="0D7EC2"/>
              </a:buClr>
            </a:pPr>
            <a:r>
              <a:rPr lang="pl-PL" sz="1600" b="1" kern="100" dirty="0">
                <a:latin typeface="Roboto Condensed" panose="02000000000000000000" pitchFamily="2" charset="0"/>
                <a:ea typeface="Roboto Condensed" panose="02000000000000000000" pitchFamily="2" charset="0"/>
                <a:cs typeface="Roboto Condensed" panose="02000000000000000000" pitchFamily="2" charset="0"/>
              </a:rPr>
              <a:t> </a:t>
            </a:r>
          </a:p>
          <a:p>
            <a:pPr marL="285750" indent="-285750" algn="just">
              <a:buClr>
                <a:srgbClr val="0D7EC2"/>
              </a:buClr>
              <a:buFont typeface="Arial" panose="020B0604020202020204" pitchFamily="34" charset="0"/>
              <a:buChar char="•"/>
            </a:pPr>
            <a:r>
              <a:rPr lang="pl-PL" sz="1600" b="1" kern="100" dirty="0">
                <a:latin typeface="Roboto Condensed" panose="02000000000000000000" pitchFamily="2" charset="0"/>
                <a:ea typeface="Roboto Condensed" panose="02000000000000000000" pitchFamily="2" charset="0"/>
                <a:cs typeface="Roboto Condensed" panose="02000000000000000000" pitchFamily="2" charset="0"/>
              </a:rPr>
              <a:t>jeśli pomiędzy nieruchomością, a chodnikiem znajdzie się np. pas zieleni, trawnik, itd. W takiej sytuacji, to na właścicielu tej powierzchni (np. gminie) spoczywać będzie usuwanie śniegu.</a:t>
            </a:r>
          </a:p>
          <a:p>
            <a:pPr marL="285750" indent="-285750" algn="just">
              <a:buFont typeface="Arial" panose="020B0604020202020204" pitchFamily="34" charset="0"/>
              <a:buChar char="•"/>
            </a:pPr>
            <a:endParaRPr lang="pl-PL" sz="1600"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Jeżeli między granicą nieruchomości, a chodnikiem jest usytuowany rów melioracyjny, trawnik, pas zieleni czy jakakolwiek inna „przeszkoda” </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art. 5 ust. 1 pkt 4</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sz="1600" kern="100" dirty="0" err="1">
                <a:latin typeface="Roboto Condensed" panose="02000000000000000000" pitchFamily="2" charset="0"/>
                <a:ea typeface="Roboto Condensed" panose="02000000000000000000" pitchFamily="2" charset="0"/>
                <a:cs typeface="Roboto Condensed" panose="02000000000000000000" pitchFamily="2" charset="0"/>
              </a:rPr>
              <a:t>u.u.c.p.g</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 nie stosuje się. Należy pamiętać, że </a:t>
            </a:r>
            <a:r>
              <a:rPr lang="pl-PL" sz="1600" b="1" kern="100" dirty="0">
                <a:latin typeface="Roboto Condensed" panose="02000000000000000000" pitchFamily="2" charset="0"/>
                <a:ea typeface="Roboto Condensed" panose="02000000000000000000" pitchFamily="2" charset="0"/>
                <a:cs typeface="Roboto Condensed" panose="02000000000000000000" pitchFamily="2" charset="0"/>
              </a:rPr>
              <a:t>dotyczy to sytuacji, w której „przeszkoda” stanowi część drogi publicznej. Jeżeli stanowi część nieruchomości objętej prawem własności (nieruchomość kończy się bezpośrednio przy chodniku), to obowiązek przewidziany </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w </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art. 5 ust. 1 pkt 4</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sz="1600" kern="100" dirty="0" err="1">
                <a:latin typeface="Roboto Condensed" panose="02000000000000000000" pitchFamily="2" charset="0"/>
                <a:ea typeface="Roboto Condensed" panose="02000000000000000000" pitchFamily="2" charset="0"/>
                <a:cs typeface="Roboto Condensed" panose="02000000000000000000" pitchFamily="2" charset="0"/>
              </a:rPr>
              <a:t>u.u.c.p.g</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sz="1600" b="1" kern="100" dirty="0">
                <a:latin typeface="Roboto Condensed" panose="02000000000000000000" pitchFamily="2" charset="0"/>
                <a:ea typeface="Roboto Condensed" panose="02000000000000000000" pitchFamily="2" charset="0"/>
                <a:cs typeface="Roboto Condensed" panose="02000000000000000000" pitchFamily="2" charset="0"/>
              </a:rPr>
              <a:t>w dalszym ciągu spoczywa na właścicielu tej nieruchomości </a:t>
            </a:r>
          </a:p>
          <a:p>
            <a:pPr algn="l"/>
            <a:endParaRPr lang="pl-PL" sz="1600" b="1" kern="100" dirty="0">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lgn="l">
              <a:buClr>
                <a:srgbClr val="0D7EC2"/>
              </a:buClr>
              <a:buFont typeface="Arial" panose="020B0604020202020204" pitchFamily="34" charset="0"/>
              <a:buChar char="•"/>
            </a:pPr>
            <a:r>
              <a:rPr lang="pl-PL" sz="1600" b="1" kern="100" dirty="0">
                <a:latin typeface="Roboto Condensed" panose="02000000000000000000" pitchFamily="2" charset="0"/>
                <a:ea typeface="Roboto Condensed" panose="02000000000000000000" pitchFamily="2" charset="0"/>
                <a:cs typeface="Roboto Condensed" panose="02000000000000000000" pitchFamily="2" charset="0"/>
              </a:rPr>
              <a:t>jeśli na chodniku dopuszczony jest płatny postój lub parkowanie pojazdów samochodowych. W takiej sytuacji, za odśnieżanie odpowiedzialna będzie gmina </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art. 5 ust. 1 pkt 4</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 </a:t>
            </a:r>
            <a:r>
              <a:rPr lang="pl-PL" sz="1600" kern="100" dirty="0" err="1">
                <a:latin typeface="Roboto Condensed" panose="02000000000000000000" pitchFamily="2" charset="0"/>
                <a:ea typeface="Roboto Condensed" panose="02000000000000000000" pitchFamily="2" charset="0"/>
                <a:cs typeface="Roboto Condensed" panose="02000000000000000000" pitchFamily="2" charset="0"/>
              </a:rPr>
              <a:t>u.u.c.p.g</a:t>
            </a:r>
            <a:r>
              <a:rPr lang="pl-PL" sz="1600" kern="100" dirty="0">
                <a:latin typeface="Roboto Condensed" panose="02000000000000000000" pitchFamily="2" charset="0"/>
                <a:ea typeface="Roboto Condensed" panose="02000000000000000000" pitchFamily="2" charset="0"/>
                <a:cs typeface="Roboto Condensed" panose="02000000000000000000" pitchFamily="2" charset="0"/>
              </a:rPr>
              <a:t>. nie stosuje się. </a:t>
            </a:r>
          </a:p>
          <a:p>
            <a:endPar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endParaRPr>
          </a:p>
          <a:p>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W tych wszystkich przypadkach, gdy obowiązek przewidziany w </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art. 5 ust. 1 pkt 4</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sz="1600" b="1" kern="100" dirty="0" err="1">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u.u.c.p.g</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nie obciąża właściciela nieruchomości, obowiązanym do uprzątnięcia błota, śniegu, lodu i innych zanieczyszczeń z chodników jest zarząd drogi (</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art. 5 ust. 4</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sz="1600" b="1" kern="100" dirty="0" err="1">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u.u.c.p.g</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lub gmina (</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hlinkClick r:id="rId6">
                  <a:extLst>
                    <a:ext uri="{A12FA001-AC4F-418D-AE19-62706E023703}">
                      <ahyp:hlinkClr xmlns:ahyp="http://schemas.microsoft.com/office/drawing/2018/hyperlinkcolor" val="tx"/>
                    </a:ext>
                  </a:extLst>
                </a:hlinkClick>
              </a:rPr>
              <a:t>art. 5 ust. 5</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sz="1600" b="1" kern="100" dirty="0" err="1">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u.u.c.p.g</a:t>
            </a:r>
            <a:r>
              <a:rPr lang="pl-PL" sz="1600" b="1" kern="100" dirty="0">
                <a:solidFill>
                  <a:srgbClr val="0070C0"/>
                </a:solidFill>
                <a:latin typeface="Roboto Condensed" panose="02000000000000000000" pitchFamily="2" charset="0"/>
                <a:ea typeface="Roboto Condensed" panose="02000000000000000000" pitchFamily="2" charset="0"/>
                <a:cs typeface="Roboto Condensed" panose="02000000000000000000" pitchFamily="2" charset="0"/>
              </a:rPr>
              <a:t>.).</a:t>
            </a:r>
          </a:p>
          <a:p>
            <a:endParaRPr lang="pl-PL" sz="14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sz="1400"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sz="1400"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sz="1400"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sz="1400"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endParaRPr lang="pl-PL" sz="1400"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sz="1400"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r>
              <a:rPr lang="pl-PL" sz="1400"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a:t>
            </a:r>
          </a:p>
          <a:p>
            <a:pPr algn="l"/>
            <a:endParaRPr lang="pl-PL" sz="1400"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lnSpc>
                <a:spcPct val="107000"/>
              </a:lnSpc>
              <a:spcAft>
                <a:spcPts val="800"/>
              </a:spcAft>
              <a:buFont typeface="Wingdings" panose="05000000000000000000" pitchFamily="2" charset="2"/>
              <a:buChar char="§"/>
            </a:pPr>
            <a:endParaRPr lang="pl-PL" sz="13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Obraz 1">
            <a:extLst>
              <a:ext uri="{FF2B5EF4-FFF2-40B4-BE49-F238E27FC236}">
                <a16:creationId xmlns:a16="http://schemas.microsoft.com/office/drawing/2014/main" id="{6E136003-7D35-7F5E-B99D-23B2641444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80" y="152016"/>
            <a:ext cx="1583603" cy="519488"/>
          </a:xfrm>
          <a:prstGeom prst="rect">
            <a:avLst/>
          </a:prstGeom>
        </p:spPr>
      </p:pic>
    </p:spTree>
    <p:extLst>
      <p:ext uri="{BB962C8B-B14F-4D97-AF65-F5344CB8AC3E}">
        <p14:creationId xmlns:p14="http://schemas.microsoft.com/office/powerpoint/2010/main" val="389478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638E467D-8ED1-9732-D991-70706DAD9546}"/>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1BC3004E-CFD5-1B8A-7DD9-0CC6CF3D1809}"/>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AF99BE28-E37A-58F0-8BB8-C775BB4178D0}"/>
              </a:ext>
            </a:extLst>
          </p:cNvPr>
          <p:cNvSpPr/>
          <p:nvPr/>
        </p:nvSpPr>
        <p:spPr>
          <a:xfrm>
            <a:off x="1547009" y="709166"/>
            <a:ext cx="9317024" cy="5446747"/>
          </a:xfrm>
          <a:prstGeom prst="rect">
            <a:avLst/>
          </a:prstGeom>
        </p:spPr>
        <p:txBody>
          <a:bodyPr wrap="square" lIns="91440" tIns="45720" rIns="91440" bIns="45720" anchor="t">
            <a:spAutoFit/>
          </a:bodyPr>
          <a:lstStyle/>
          <a:p>
            <a:pPr algn="just">
              <a:lnSpc>
                <a:spcPct val="107000"/>
              </a:lnSpc>
              <a:spcAft>
                <a:spcPts val="800"/>
              </a:spcAft>
            </a:pPr>
            <a:endPar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buNone/>
            </a:pPr>
            <a:br>
              <a:rPr lang="pl-PL" b="1" u="sng" dirty="0">
                <a:solidFill>
                  <a:srgbClr val="0563C1"/>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b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I </a:t>
            </a:r>
            <a:r>
              <a:rPr lang="pl-PL" b="1" u="none" strike="noStrike"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ACa</a:t>
            </a: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 1542/06 - Wyrok Sądu Apelacyjnego w Gdańsku</a:t>
            </a:r>
            <a:r>
              <a:rPr lang="pl-PL" u="none" strike="noStrike" dirty="0">
                <a:latin typeface="Roboto Condensed" panose="02000000000000000000" pitchFamily="2" charset="0"/>
                <a:ea typeface="Roboto Condensed" panose="02000000000000000000" pitchFamily="2" charset="0"/>
                <a:cs typeface="Roboto Condensed" panose="02000000000000000000" pitchFamily="2" charset="0"/>
              </a:rPr>
              <a:t> -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wyrok z dnia 27 marca 2007 r.</a:t>
            </a:r>
          </a:p>
          <a:p>
            <a:pPr algn="jus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Zdaniem Sądu Apelacyjnego, </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przy wykładni</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 użytego w art. 5 ust. 1 pkt 4 ustawy z dnia 13 września 1996 r. o utrzymaniu czystości i porządku w gminach (Dz. U. 1996 r. Nr 132 poz. 622 ze zm.) </a:t>
            </a:r>
            <a:r>
              <a:rPr lang="pl-PL" b="1" u="sng" dirty="0">
                <a:effectLst/>
                <a:latin typeface="Roboto Condensed" panose="02000000000000000000" pitchFamily="2" charset="0"/>
                <a:ea typeface="Roboto Condensed" panose="02000000000000000000" pitchFamily="2" charset="0"/>
                <a:cs typeface="Roboto Condensed" panose="02000000000000000000" pitchFamily="2" charset="0"/>
              </a:rPr>
              <a:t>pojęcia </a:t>
            </a:r>
            <a:r>
              <a:rPr lang="pl-PL" b="1" i="1" u="sng" dirty="0">
                <a:effectLst/>
                <a:latin typeface="Roboto Condensed" panose="02000000000000000000" pitchFamily="2" charset="0"/>
                <a:ea typeface="Roboto Condensed" panose="02000000000000000000" pitchFamily="2" charset="0"/>
                <a:cs typeface="Roboto Condensed" panose="02000000000000000000" pitchFamily="2" charset="0"/>
              </a:rPr>
              <a:t>"bezpośrednio" </a:t>
            </a:r>
            <a:r>
              <a:rPr lang="pl-PL" b="1" u="sng" dirty="0">
                <a:effectLst/>
                <a:latin typeface="Roboto Condensed" panose="02000000000000000000" pitchFamily="2" charset="0"/>
                <a:ea typeface="Roboto Condensed" panose="02000000000000000000" pitchFamily="2" charset="0"/>
                <a:cs typeface="Roboto Condensed" panose="02000000000000000000" pitchFamily="2" charset="0"/>
              </a:rPr>
              <a:t>należy uwzględniać podejście funkcjonalne i kontekst potoczny, przez co należy rozumieć, że chodnikiem, położonym bezpośrednio przy nieruchomości jest także chodnik, znajdujący się niedaleko (w bezpośredniej bliskości) od granicy tej nieruchomości, zwłaszcza wówczas, gdy między tym chodnikiem, a nieruchomością sąsiednią nie ma już żadnych innych nieruchomości, których właściciele w pierwszej kolejności mieliby obowiązek jego utrzymania we właściwym stanie.</a:t>
            </a:r>
          </a:p>
          <a:p>
            <a:pPr algn="just">
              <a:lnSpc>
                <a:spcPct val="107000"/>
              </a:lnSpc>
              <a:spcAft>
                <a:spcPts val="800"/>
              </a:spcAft>
            </a:pP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endParaRPr lang="pl-PL"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b="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26EA3332-6855-8CA0-0E66-535DA0C9E862}"/>
              </a:ext>
            </a:extLst>
          </p:cNvPr>
          <p:cNvSpPr txBox="1"/>
          <p:nvPr/>
        </p:nvSpPr>
        <p:spPr>
          <a:xfrm>
            <a:off x="5974448" y="914723"/>
            <a:ext cx="5227860" cy="497572"/>
          </a:xfrm>
          <a:prstGeom prst="rect">
            <a:avLst/>
          </a:prstGeom>
          <a:noFill/>
        </p:spPr>
        <p:txBody>
          <a:bodyPr wrap="square" lIns="91440" tIns="45720" rIns="91440" bIns="45720" anchor="t">
            <a:spAutoFit/>
          </a:bodyPr>
          <a:lstStyle/>
          <a:p>
            <a:pPr algn="just"/>
            <a:endParaRPr lang="pl-PL" sz="800" dirty="0">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p:txBody>
      </p:sp>
      <p:pic>
        <p:nvPicPr>
          <p:cNvPr id="2" name="Grafika 1" descr="Młotek sędziowski kontur">
            <a:extLst>
              <a:ext uri="{FF2B5EF4-FFF2-40B4-BE49-F238E27FC236}">
                <a16:creationId xmlns:a16="http://schemas.microsoft.com/office/drawing/2014/main" id="{CA34E33D-899A-0F7A-5F28-E78AA0153A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3353" y="1536281"/>
            <a:ext cx="753680" cy="753680"/>
          </a:xfrm>
          <a:prstGeom prst="rect">
            <a:avLst/>
          </a:prstGeom>
        </p:spPr>
      </p:pic>
      <p:pic>
        <p:nvPicPr>
          <p:cNvPr id="4" name="Obraz 3">
            <a:extLst>
              <a:ext uri="{FF2B5EF4-FFF2-40B4-BE49-F238E27FC236}">
                <a16:creationId xmlns:a16="http://schemas.microsoft.com/office/drawing/2014/main" id="{2E2F8E95-4D08-EC85-FB35-CBFEACC009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225887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E17F10C9-2960-C898-EEBA-5AD120DB4FA0}"/>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EB283B28-0CEA-446D-A685-3A5A69A6C89E}"/>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8FAD18B6-4873-F832-7AAA-7192E28B3D1A}"/>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CFBA1566-C450-C62A-0139-6ED07F4F7590}"/>
              </a:ext>
            </a:extLst>
          </p:cNvPr>
          <p:cNvSpPr txBox="1"/>
          <p:nvPr/>
        </p:nvSpPr>
        <p:spPr>
          <a:xfrm>
            <a:off x="1483360" y="1065779"/>
            <a:ext cx="9225280" cy="3693319"/>
          </a:xfrm>
          <a:prstGeom prst="rect">
            <a:avLst/>
          </a:prstGeom>
          <a:noFill/>
        </p:spPr>
        <p:txBody>
          <a:bodyPr wrap="square">
            <a:spAutoFit/>
          </a:bodyPr>
          <a:lstStyle/>
          <a:p>
            <a:pPr>
              <a:buNone/>
            </a:pPr>
            <a:br>
              <a:rPr lang="pl-PL" b="1" u="sng" dirty="0">
                <a:solidFill>
                  <a:srgbClr val="0563C1"/>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b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I </a:t>
            </a:r>
            <a:r>
              <a:rPr lang="pl-PL" b="1" u="sng"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ACa</a:t>
            </a: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 434/20, Brak odpowiedzialności odszkodowawczej gminy związanej z rzekomym zaniechaniem wykonywania obowiązków przez właściciela nieruchomości - Wyrok Sądu Apelacyjnego w Szczecinie</a:t>
            </a:r>
            <a:r>
              <a:rPr lang="pl-PL"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wyrok z dnia 24 marca 2021 r.</a:t>
            </a:r>
          </a:p>
          <a:p>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Okoliczność, że z prognoz pogody wynika, że w danym dniu na określonym obszarze może wystąpić gołoledź, </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nakłada jedynie powinność przygotowania się do usunięcia </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tego zjawiska poprzez zmobilizowanie wyspecjalizowanych służb celem niezwłocznego przystąpienia do usuwania skutków oblodzenia po jego wystąpieniu. </a:t>
            </a:r>
            <a:r>
              <a:rPr lang="pl-PL" b="1" u="sng" dirty="0">
                <a:effectLst/>
                <a:latin typeface="Roboto Condensed" panose="02000000000000000000" pitchFamily="2" charset="0"/>
                <a:ea typeface="Roboto Condensed" panose="02000000000000000000" pitchFamily="2" charset="0"/>
                <a:cs typeface="Roboto Condensed" panose="02000000000000000000" pitchFamily="2" charset="0"/>
              </a:rPr>
              <a:t>Nie oznacza to jednak, że w chwili wystąpienia marznących opadów deszczu w każdym miejscu zarządzanym przez gminę powinien oczekiwać pracownik wraz z odpowiednim sprzętem, gdyż jest to niemożliwe z logistycznego punktu widzenia.</a:t>
            </a:r>
          </a:p>
        </p:txBody>
      </p:sp>
      <p:pic>
        <p:nvPicPr>
          <p:cNvPr id="2" name="Grafika 1" descr="Młotek sędziowski kontur">
            <a:extLst>
              <a:ext uri="{FF2B5EF4-FFF2-40B4-BE49-F238E27FC236}">
                <a16:creationId xmlns:a16="http://schemas.microsoft.com/office/drawing/2014/main" id="{823C377D-3D99-F258-6EB6-A20500680C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0388" y="1379721"/>
            <a:ext cx="753680" cy="753680"/>
          </a:xfrm>
          <a:prstGeom prst="rect">
            <a:avLst/>
          </a:prstGeom>
        </p:spPr>
      </p:pic>
      <p:pic>
        <p:nvPicPr>
          <p:cNvPr id="5" name="Obraz 4">
            <a:extLst>
              <a:ext uri="{FF2B5EF4-FFF2-40B4-BE49-F238E27FC236}">
                <a16:creationId xmlns:a16="http://schemas.microsoft.com/office/drawing/2014/main" id="{1B8A39AF-A823-5B6B-C3F1-2790973487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81361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upa 8">
            <a:extLst>
              <a:ext uri="{FF2B5EF4-FFF2-40B4-BE49-F238E27FC236}">
                <a16:creationId xmlns:a16="http://schemas.microsoft.com/office/drawing/2014/main" id="{A452B7C8-4311-9CF4-8B7C-070104768C73}"/>
              </a:ext>
            </a:extLst>
          </p:cNvPr>
          <p:cNvGrpSpPr/>
          <p:nvPr/>
        </p:nvGrpSpPr>
        <p:grpSpPr>
          <a:xfrm>
            <a:off x="2190799" y="915509"/>
            <a:ext cx="4739802" cy="769441"/>
            <a:chOff x="383932" y="387929"/>
            <a:chExt cx="4739802" cy="769441"/>
          </a:xfrm>
        </p:grpSpPr>
        <p:sp>
          <p:nvSpPr>
            <p:cNvPr id="10" name="pole tekstowe 9">
              <a:extLst>
                <a:ext uri="{FF2B5EF4-FFF2-40B4-BE49-F238E27FC236}">
                  <a16:creationId xmlns:a16="http://schemas.microsoft.com/office/drawing/2014/main" id="{88F7E34C-BBC8-5B78-758B-3A4541F706B0}"/>
                </a:ext>
              </a:extLst>
            </p:cNvPr>
            <p:cNvSpPr txBox="1"/>
            <p:nvPr/>
          </p:nvSpPr>
          <p:spPr>
            <a:xfrm>
              <a:off x="568244" y="387929"/>
              <a:ext cx="455549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200" b="0" i="0" u="none" strike="noStrike" kern="1200" cap="all"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Organizator webinarium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200" b="1" i="0" u="none" strike="noStrike" kern="1200" cap="all" spc="0" normalizeH="0" baseline="0" noProof="0" dirty="0">
                  <a:ln>
                    <a:noFill/>
                  </a:ln>
                  <a:solidFill>
                    <a:srgbClr val="0F7EC2"/>
                  </a:solidFill>
                  <a:effectLst/>
                  <a:uLnTx/>
                  <a:uFillTx/>
                  <a:latin typeface="Roboto Condensed" panose="02000000000000000000" pitchFamily="2" charset="0"/>
                  <a:ea typeface="Roboto Condensed" panose="02000000000000000000" pitchFamily="2" charset="0"/>
                  <a:cs typeface="+mn-cs"/>
                </a:rPr>
                <a:t>BIURO RZECZNIKA FINANSOWEGO</a:t>
              </a:r>
            </a:p>
          </p:txBody>
        </p:sp>
        <p:sp>
          <p:nvSpPr>
            <p:cNvPr id="11" name="Prostokąt 10">
              <a:extLst>
                <a:ext uri="{FF2B5EF4-FFF2-40B4-BE49-F238E27FC236}">
                  <a16:creationId xmlns:a16="http://schemas.microsoft.com/office/drawing/2014/main" id="{245F7873-11FA-732A-3573-92A0C682C7BB}"/>
                </a:ext>
              </a:extLst>
            </p:cNvPr>
            <p:cNvSpPr/>
            <p:nvPr/>
          </p:nvSpPr>
          <p:spPr>
            <a:xfrm>
              <a:off x="383932" y="484087"/>
              <a:ext cx="72571" cy="6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F7EC2"/>
                </a:solidFill>
                <a:effectLst/>
                <a:uLnTx/>
                <a:uFillTx/>
                <a:latin typeface="Calibri" panose="020F0502020204030204"/>
                <a:ea typeface="+mn-ea"/>
                <a:cs typeface="+mn-cs"/>
              </a:endParaRPr>
            </a:p>
          </p:txBody>
        </p:sp>
      </p:grpSp>
      <p:sp>
        <p:nvSpPr>
          <p:cNvPr id="15" name="Prostokąt 14">
            <a:extLst>
              <a:ext uri="{FF2B5EF4-FFF2-40B4-BE49-F238E27FC236}">
                <a16:creationId xmlns:a16="http://schemas.microsoft.com/office/drawing/2014/main" id="{98BDDCB3-EF20-4D81-2FF0-8CA66C5B5867}"/>
              </a:ext>
            </a:extLst>
          </p:cNvPr>
          <p:cNvSpPr/>
          <p:nvPr/>
        </p:nvSpPr>
        <p:spPr>
          <a:xfrm>
            <a:off x="2265113" y="3241456"/>
            <a:ext cx="3574632"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0F7EC2"/>
                </a:solidFill>
                <a:effectLst/>
                <a:uLnTx/>
                <a:uFillTx/>
                <a:latin typeface="Roboto Condensed" panose="02000000000000000000" pitchFamily="2" charset="0"/>
                <a:ea typeface="Roboto Condensed" panose="02000000000000000000" pitchFamily="2" charset="0"/>
                <a:cs typeface="Roboto Condensed Light" panose="02000000000000000000" pitchFamily="2" charset="0"/>
              </a:rPr>
              <a:t>Marlena Dublas</a:t>
            </a:r>
          </a:p>
        </p:txBody>
      </p:sp>
      <p:sp>
        <p:nvSpPr>
          <p:cNvPr id="18" name="pole tekstowe 17">
            <a:extLst>
              <a:ext uri="{FF2B5EF4-FFF2-40B4-BE49-F238E27FC236}">
                <a16:creationId xmlns:a16="http://schemas.microsoft.com/office/drawing/2014/main" id="{CE17C75B-A375-CD7D-FF45-66E599078556}"/>
              </a:ext>
            </a:extLst>
          </p:cNvPr>
          <p:cNvSpPr txBox="1"/>
          <p:nvPr/>
        </p:nvSpPr>
        <p:spPr>
          <a:xfrm>
            <a:off x="2265113" y="2418592"/>
            <a:ext cx="1752280" cy="589264"/>
          </a:xfrm>
          <a:prstGeom prst="rect">
            <a:avLst/>
          </a:prstGeom>
          <a:noFill/>
        </p:spPr>
        <p:txBody>
          <a:bodyPr wrap="square" rtlCol="0">
            <a:spAutoFit/>
          </a:bodyPr>
          <a:lstStyle/>
          <a:p>
            <a:pPr marL="0" marR="0" lvl="0" indent="0" algn="l" defTabSz="457200" rtl="0" eaLnBrk="1" fontAlgn="auto" latinLnBrk="0" hangingPunct="1">
              <a:lnSpc>
                <a:spcPts val="4500"/>
              </a:lnSpc>
              <a:spcBef>
                <a:spcPts val="0"/>
              </a:spcBef>
              <a:spcAft>
                <a:spcPts val="0"/>
              </a:spcAft>
              <a:buClrTx/>
              <a:buSzTx/>
              <a:buFontTx/>
              <a:buNone/>
              <a:tabLst/>
              <a:defRPr/>
            </a:pPr>
            <a:r>
              <a:rPr kumimoji="0" lang="pl-PL" sz="2000" b="0" i="0" u="none" strike="noStrike" kern="1200" cap="all"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rPr>
              <a:t>PREZENTUJE</a:t>
            </a:r>
          </a:p>
        </p:txBody>
      </p:sp>
      <p:pic>
        <p:nvPicPr>
          <p:cNvPr id="56" name="Obraz 55">
            <a:extLst>
              <a:ext uri="{FF2B5EF4-FFF2-40B4-BE49-F238E27FC236}">
                <a16:creationId xmlns:a16="http://schemas.microsoft.com/office/drawing/2014/main" id="{74864CCB-29AC-DCAA-AAD7-A19CA6BE5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3363" y="880380"/>
            <a:ext cx="2128877" cy="698362"/>
          </a:xfrm>
          <a:prstGeom prst="rect">
            <a:avLst/>
          </a:prstGeom>
        </p:spPr>
      </p:pic>
      <p:sp>
        <p:nvSpPr>
          <p:cNvPr id="58" name="Prostokąt 57">
            <a:extLst>
              <a:ext uri="{FF2B5EF4-FFF2-40B4-BE49-F238E27FC236}">
                <a16:creationId xmlns:a16="http://schemas.microsoft.com/office/drawing/2014/main" id="{9729A868-53FC-99E8-0C35-E6B8BF75C518}"/>
              </a:ext>
            </a:extLst>
          </p:cNvPr>
          <p:cNvSpPr/>
          <p:nvPr/>
        </p:nvSpPr>
        <p:spPr>
          <a:xfrm>
            <a:off x="2097927" y="961253"/>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rostokąt 1">
            <a:extLst>
              <a:ext uri="{FF2B5EF4-FFF2-40B4-BE49-F238E27FC236}">
                <a16:creationId xmlns:a16="http://schemas.microsoft.com/office/drawing/2014/main" id="{22501181-6FD5-331D-4DFD-0BA020FCA408}"/>
              </a:ext>
            </a:extLst>
          </p:cNvPr>
          <p:cNvSpPr/>
          <p:nvPr/>
        </p:nvSpPr>
        <p:spPr>
          <a:xfrm>
            <a:off x="2262801" y="3850145"/>
            <a:ext cx="7043759" cy="1015663"/>
          </a:xfrm>
          <a:prstGeom prst="rect">
            <a:avLst/>
          </a:prstGeom>
        </p:spPr>
        <p:txBody>
          <a:bodyPr wrap="square" lIns="91440" tIns="45720" rIns="91440" bIns="45720" anchor="t">
            <a:spAutoFit/>
          </a:bodyPr>
          <a:lstStyle/>
          <a:p>
            <a:r>
              <a:rPr lang="pl-PL" sz="2000" i="1" dirty="0"/>
              <a:t>Radca Prawny </a:t>
            </a:r>
            <a:endParaRPr lang="pl-PL" dirty="0"/>
          </a:p>
          <a:p>
            <a:r>
              <a:rPr lang="pl-PL" sz="2000" i="1" dirty="0"/>
              <a:t>w Departamencie Klienta Rynku Ubezpieczeniowo-Emerytalnego </a:t>
            </a:r>
            <a:br>
              <a:rPr lang="pl-PL" sz="2000" i="1" dirty="0"/>
            </a:br>
            <a:r>
              <a:rPr lang="pl-PL" sz="2000" i="1" dirty="0"/>
              <a:t>w Biurze Rzecznika Finansowego</a:t>
            </a:r>
            <a:endParaRPr lang="pl-PL" sz="2000" b="1" i="1" dirty="0">
              <a:solidFill>
                <a:srgbClr val="1F1D1E"/>
              </a:solidFill>
              <a:latin typeface="Roboto regular" panose="02000000000000000000" pitchFamily="2" charset="0"/>
              <a:ea typeface="Roboto regular" panose="02000000000000000000" pitchFamily="2" charset="0"/>
            </a:endParaRPr>
          </a:p>
        </p:txBody>
      </p:sp>
      <p:sp>
        <p:nvSpPr>
          <p:cNvPr id="4" name="pole tekstowe 3">
            <a:extLst>
              <a:ext uri="{FF2B5EF4-FFF2-40B4-BE49-F238E27FC236}">
                <a16:creationId xmlns:a16="http://schemas.microsoft.com/office/drawing/2014/main" id="{64250D81-59C4-005F-DFAB-ADB2A4115109}"/>
              </a:ext>
            </a:extLst>
          </p:cNvPr>
          <p:cNvSpPr txBox="1"/>
          <p:nvPr/>
        </p:nvSpPr>
        <p:spPr>
          <a:xfrm>
            <a:off x="4592320" y="5893989"/>
            <a:ext cx="2738972" cy="369332"/>
          </a:xfrm>
          <a:prstGeom prst="rect">
            <a:avLst/>
          </a:prstGeom>
          <a:noFill/>
        </p:spPr>
        <p:txBody>
          <a:bodyPr wrap="square" lIns="91440" tIns="45720" rIns="91440" bIns="45720" anchor="t">
            <a:spAutoFit/>
          </a:bodyPr>
          <a:lstStyle/>
          <a:p>
            <a:pPr algn="ctr"/>
            <a:r>
              <a:rPr lang="pl-PL" sz="18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rPr>
              <a:t>www.rf.gov.pl</a:t>
            </a:r>
            <a:endParaRPr lang="pl-PL" sz="18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127622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0F2F518A-8B1B-72B0-A848-42003FC4C598}"/>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2B715405-0261-2205-FEF7-370F1DC7FF1F}"/>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081230C2-C62C-A2D2-6066-5B75F9CEA199}"/>
              </a:ext>
            </a:extLst>
          </p:cNvPr>
          <p:cNvSpPr/>
          <p:nvPr/>
        </p:nvSpPr>
        <p:spPr>
          <a:xfrm>
            <a:off x="1539240" y="884227"/>
            <a:ext cx="9479280" cy="6097951"/>
          </a:xfrm>
          <a:prstGeom prst="rect">
            <a:avLst/>
          </a:prstGeom>
        </p:spPr>
        <p:txBody>
          <a:bodyPr wrap="square" lIns="91440" tIns="45720" rIns="91440" bIns="45720" anchor="t">
            <a:spAutoFit/>
          </a:bodyPr>
          <a:lstStyle/>
          <a:p>
            <a:pPr>
              <a:spcAft>
                <a:spcPts val="525"/>
              </a:spcAft>
              <a:buNone/>
            </a:pPr>
            <a:r>
              <a:rPr lang="pl-PL" b="1" i="0"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Odpowiedzialność gminy za szkodę wynikającą z zanieczyszczeń chodników Uchwała Sądu Najwyższego - Izba Cywilna z dnia 24 listopada 2017 r., III CZP 38/17</a:t>
            </a:r>
          </a:p>
          <a:p>
            <a:pPr algn="just">
              <a:buNone/>
            </a:pPr>
            <a:endParaRPr lang="pl-PL" b="1" i="0" u="none" strike="noStrike" dirty="0">
              <a:solidFill>
                <a:srgbClr val="0563C1"/>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endParaRPr>
          </a:p>
          <a:p>
            <a:pPr algn="just"/>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endPar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I. </a:t>
            </a: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Gmina ponosi odpowiedzialność za szkodę wynikającą z nieuprzątnięcia </a:t>
            </a: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błota, śniegu, lodu i innych zanieczyszczeń z chodników położonych wzdłuż nieruchomości </a:t>
            </a: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w razie nienależytego sprawowania nadzoru </a:t>
            </a: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nad wykonaniem przez właściciela obowiązku wynikającego z art. 5 ust. 1 pkt 4 ustawy z dnia 13 września 1996 r. o utrzymaniu czystości i porządku w gminach (</a:t>
            </a:r>
            <a:r>
              <a:rPr lang="pl-PL" b="0" i="0" dirty="0" err="1">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t.j</a:t>
            </a: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Dz.U. z 2017 r. poz. 1289). www.sn.pl.; OSNC 2018/5/52.</a:t>
            </a:r>
          </a:p>
          <a:p>
            <a:pPr algn="just"/>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II. </a:t>
            </a: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Na właścicielu nieruchomości spoczywa obowiązek usuwania śniegu</a:t>
            </a: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błota czy innych nieczystości </a:t>
            </a:r>
            <a:b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z chodnika przylegającego do jego posesji. </a:t>
            </a: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Jeśli jednak właściciel nie wywiązuje się </a:t>
            </a: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ze swojego obowiązku, </a:t>
            </a: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odpowiedzialność z</a:t>
            </a: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a szkodę poniesioną w wyniku tego zaniedbania </a:t>
            </a: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może ponieść gmina. </a:t>
            </a:r>
            <a:r>
              <a:rPr lang="pl-PL" b="1" i="0" u="sng"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Jeśli naprawi ona szkodę, to przysługiwać jej będzie roszczenie o zwrot równowartości odszkodowania w stosunku do właściciela, który nie wywiązał się ze swoich obowiązków.</a:t>
            </a: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a:t>
            </a: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endParaRPr lang="pl-PL"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b="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Grafika 1" descr="Młotek sędziowski kontur">
            <a:extLst>
              <a:ext uri="{FF2B5EF4-FFF2-40B4-BE49-F238E27FC236}">
                <a16:creationId xmlns:a16="http://schemas.microsoft.com/office/drawing/2014/main" id="{230C4AA1-E10F-2BAD-85BA-048F28ADC8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640" y="832743"/>
            <a:ext cx="753680" cy="753680"/>
          </a:xfrm>
          <a:prstGeom prst="rect">
            <a:avLst/>
          </a:prstGeom>
        </p:spPr>
      </p:pic>
      <p:pic>
        <p:nvPicPr>
          <p:cNvPr id="3" name="Obraz 2">
            <a:extLst>
              <a:ext uri="{FF2B5EF4-FFF2-40B4-BE49-F238E27FC236}">
                <a16:creationId xmlns:a16="http://schemas.microsoft.com/office/drawing/2014/main" id="{64D1040C-C4E5-6427-3915-A48DE5592D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2212627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D3A1BD5B-58A0-B53A-668A-C67CCC791AA5}"/>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0D4ED729-E2FB-0B1D-8675-5BABE5F2270E}"/>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54D72B2A-1048-F649-3613-1C25D8E5B67E}"/>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E0AE23EE-A94E-D2B4-61DA-A672BAEF0438}"/>
              </a:ext>
            </a:extLst>
          </p:cNvPr>
          <p:cNvSpPr txBox="1"/>
          <p:nvPr/>
        </p:nvSpPr>
        <p:spPr>
          <a:xfrm>
            <a:off x="1336040" y="870005"/>
            <a:ext cx="9343051" cy="4801314"/>
          </a:xfrm>
          <a:prstGeom prst="rect">
            <a:avLst/>
          </a:prstGeom>
          <a:noFill/>
        </p:spPr>
        <p:txBody>
          <a:bodyPr wrap="square">
            <a:spAutoFit/>
          </a:bodyPr>
          <a:lstStyle/>
          <a:p>
            <a:pPr algn="l">
              <a:buNone/>
            </a:pPr>
            <a:endParaRPr lang="pl-PL" b="0" i="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buNone/>
            </a:pP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III CSK 356/16, Dochowanie należytej staranności w zakresie uprzątnięcia błota, </a:t>
            </a:r>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śniegu, lodu</a:t>
            </a: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 i innych zanieczyszczeń z chodników położonych wzdłuż nieruchomości - Wyrok Sądu Najwyższego</a:t>
            </a:r>
            <a:endParaRPr lang="pl-PL"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buNone/>
            </a:pP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wyrok z dnia 26 lipca 2017 r.</a:t>
            </a:r>
          </a:p>
          <a:p>
            <a:pPr algn="jus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Właściciel nieruchomości położonej przy chodniku nie ponosi na podstawie art. 415 k.c. </a:t>
            </a:r>
            <a:r>
              <a:rPr lang="pl-PL" b="1" u="sng" dirty="0">
                <a:effectLst/>
                <a:latin typeface="Roboto Condensed" panose="02000000000000000000" pitchFamily="2" charset="0"/>
                <a:ea typeface="Roboto Condensed" panose="02000000000000000000" pitchFamily="2" charset="0"/>
                <a:cs typeface="Roboto Condensed" panose="02000000000000000000" pitchFamily="2" charset="0"/>
              </a:rPr>
              <a:t>odpowiedzialności za szkody poniesione przez przechodnia w wyniku upadku, jeśli periodycznie uprzątał chodnik ze śniegu i błota, także wtedy, gdy efekt tych czynności nie był trwały.</a:t>
            </a:r>
          </a:p>
          <a:p>
            <a:pPr algn="just">
              <a:buNone/>
            </a:pPr>
            <a:endParaRPr lang="pl-PL" b="1" u="sng"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W warunkach odwilży w okresie zimy, w nocy, w czasie opadu atmosferycznego </a:t>
            </a:r>
            <a:r>
              <a:rPr lang="pl-PL" b="1" u="sng" dirty="0">
                <a:effectLst/>
                <a:latin typeface="Roboto Condensed" panose="02000000000000000000" pitchFamily="2" charset="0"/>
                <a:ea typeface="Roboto Condensed" panose="02000000000000000000" pitchFamily="2" charset="0"/>
                <a:cs typeface="Roboto Condensed" panose="02000000000000000000" pitchFamily="2" charset="0"/>
              </a:rPr>
              <a:t>nie sposób oczekiwać od właściciela nieruchomości przylegającej do chodnika, aby w sposób nieprzerwany, permanentny zapewniał uprzątnięcie błota, śniegu i lodu</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 Przepisy ustawy o utrzymaniu czystości </a:t>
            </a:r>
            <a:br>
              <a:rPr lang="pl-PL"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i porządku w gminach </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nie określają częstotliwości wykonywania tych czynności</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 Właściciel nieruchomości dochowa więc należytej staranności w tym względzie, jeśli czynności te były przez niego rzeczywiście wykonywane w sposób periodyczny, choć efekt tych czynności nie był trwały.</a:t>
            </a:r>
          </a:p>
        </p:txBody>
      </p:sp>
      <p:pic>
        <p:nvPicPr>
          <p:cNvPr id="2" name="Grafika 1" descr="Młotek sędziowski kontur">
            <a:extLst>
              <a:ext uri="{FF2B5EF4-FFF2-40B4-BE49-F238E27FC236}">
                <a16:creationId xmlns:a16="http://schemas.microsoft.com/office/drawing/2014/main" id="{CB94F112-D932-F3E3-9FC0-0B95FAE49F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360" y="1099401"/>
            <a:ext cx="753680" cy="753680"/>
          </a:xfrm>
          <a:prstGeom prst="rect">
            <a:avLst/>
          </a:prstGeom>
        </p:spPr>
      </p:pic>
      <p:pic>
        <p:nvPicPr>
          <p:cNvPr id="5" name="Obraz 4">
            <a:extLst>
              <a:ext uri="{FF2B5EF4-FFF2-40B4-BE49-F238E27FC236}">
                <a16:creationId xmlns:a16="http://schemas.microsoft.com/office/drawing/2014/main" id="{907F1BEA-C782-8959-CDF8-D7E649A94F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82503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AA3DE66E-95E2-EAA6-58E4-E2DDC0774633}"/>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F94332F7-6BE2-AE97-945F-1083540679B0}"/>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E1710EA2-A40E-BA9D-5EC4-2E34425CD3A1}"/>
              </a:ext>
            </a:extLst>
          </p:cNvPr>
          <p:cNvSpPr/>
          <p:nvPr/>
        </p:nvSpPr>
        <p:spPr>
          <a:xfrm>
            <a:off x="341626" y="914723"/>
            <a:ext cx="5029862" cy="920765"/>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12D15608-488A-0298-5B86-881B9C84339F}"/>
              </a:ext>
            </a:extLst>
          </p:cNvPr>
          <p:cNvSpPr txBox="1"/>
          <p:nvPr/>
        </p:nvSpPr>
        <p:spPr>
          <a:xfrm>
            <a:off x="5974448" y="914723"/>
            <a:ext cx="5227860" cy="497572"/>
          </a:xfrm>
          <a:prstGeom prst="rect">
            <a:avLst/>
          </a:prstGeom>
          <a:noFill/>
        </p:spPr>
        <p:txBody>
          <a:bodyPr wrap="square" lIns="91440" tIns="45720" rIns="91440" bIns="45720" anchor="t">
            <a:spAutoFit/>
          </a:bodyPr>
          <a:lstStyle/>
          <a:p>
            <a:pPr algn="just"/>
            <a:endParaRPr lang="pl-PL" sz="800" dirty="0">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0C0BCBF4-C79B-29BC-D15A-6B51B5531227}"/>
              </a:ext>
            </a:extLst>
          </p:cNvPr>
          <p:cNvSpPr txBox="1"/>
          <p:nvPr/>
        </p:nvSpPr>
        <p:spPr>
          <a:xfrm>
            <a:off x="1494234" y="1367986"/>
            <a:ext cx="9161671" cy="6034281"/>
          </a:xfrm>
          <a:prstGeom prst="rect">
            <a:avLst/>
          </a:prstGeom>
          <a:noFill/>
        </p:spPr>
        <p:txBody>
          <a:bodyPr wrap="square">
            <a:spAutoFit/>
          </a:bodyPr>
          <a:lstStyle/>
          <a:p>
            <a:pPr>
              <a:buNone/>
            </a:pPr>
            <a:r>
              <a:rPr lang="pl-PL" b="1" i="0" u="sng" dirty="0">
                <a:solidFill>
                  <a:srgbClr val="0F7FC4"/>
                </a:solidFill>
                <a:effectLst/>
                <a:latin typeface="Roboto Condensed" panose="02000000000000000000" pitchFamily="2" charset="0"/>
                <a:ea typeface="Roboto Condensed" panose="02000000000000000000" pitchFamily="2" charset="0"/>
                <a:cs typeface="Roboto Condensed" panose="02000000000000000000" pitchFamily="2" charset="0"/>
              </a:rPr>
              <a:t>Wyrok Sądu Najwyższego - Izba Cywilna z dnia 19 lutego 2010 r. IV CSK 369/09</a:t>
            </a:r>
          </a:p>
          <a:p>
            <a:pPr>
              <a:buNone/>
            </a:pPr>
            <a:endParaRPr lang="pl-PL" b="1" u="sng" dirty="0">
              <a:solidFill>
                <a:srgbClr val="0F7FC4"/>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endParaRPr lang="pl-PL" b="1" i="0" u="sng" dirty="0">
              <a:solidFill>
                <a:srgbClr val="0F7FC4"/>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 świetle art. 5 ust. 1 pkt 4 w zw. z art. 2 pkt 4 ustawy z dnia 13 września 1996 r. o utrzymaniu czystości i porządku w gminach (</a:t>
            </a:r>
            <a:r>
              <a:rPr lang="pl-PL" b="0" i="0" dirty="0" err="1">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t.j</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Dz.U. z 2005 r. Nr 236, poz. 2008 ze zm.) właściciele (użytkownicy wieczyści) nieruchomości mają obowiązek uprzątania chodników położonych bezpośrednio przy granicy ich nieruchomości bez względu na szerokość chodnika, </a:t>
            </a:r>
            <a:r>
              <a:rPr lang="pl-PL" b="1" i="0" u="sng"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a w przypadku placu przeznaczonego wyłącznie do ruchu pieszego, obowiązek uprzątania całego placu spoczywa na wszystkich właścicielach nieruchomości położonych przy placu: każdego w zakresie pasa gruntu takiej samej szerokości, przylegającego do jego nieruchomości.</a:t>
            </a:r>
          </a:p>
          <a:p>
            <a:endParaRPr lang="pl-PL"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endPar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a:t>
            </a:r>
          </a:p>
          <a:p>
            <a:pPr algn="l"/>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marL="285750" indent="-285750">
              <a:lnSpc>
                <a:spcPct val="107000"/>
              </a:lnSpc>
              <a:spcAft>
                <a:spcPts val="800"/>
              </a:spcAft>
              <a:buFont typeface="Wingdings" panose="05000000000000000000" pitchFamily="2" charset="2"/>
              <a:buChar char="§"/>
            </a:pPr>
            <a:endParaRPr lang="pl-PL"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Grafika 1" descr="Młotek sędziowski kontur">
            <a:extLst>
              <a:ext uri="{FF2B5EF4-FFF2-40B4-BE49-F238E27FC236}">
                <a16:creationId xmlns:a16="http://schemas.microsoft.com/office/drawing/2014/main" id="{6CEBA72C-AD42-0301-7261-6429B3E106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135" y="1163509"/>
            <a:ext cx="753680" cy="753680"/>
          </a:xfrm>
          <a:prstGeom prst="rect">
            <a:avLst/>
          </a:prstGeom>
        </p:spPr>
      </p:pic>
      <p:pic>
        <p:nvPicPr>
          <p:cNvPr id="5" name="Obraz 4">
            <a:extLst>
              <a:ext uri="{FF2B5EF4-FFF2-40B4-BE49-F238E27FC236}">
                <a16:creationId xmlns:a16="http://schemas.microsoft.com/office/drawing/2014/main" id="{AE08188A-0DF6-7D11-1FE1-B15B12B284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2210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CF5494A4-2BD4-84AB-7120-D893BB0BF302}"/>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F933F0D0-F61E-AC62-5480-9120A474C23F}"/>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E6B0EF1A-BD56-DD06-C330-60E79AFA630C}"/>
              </a:ext>
            </a:extLst>
          </p:cNvPr>
          <p:cNvSpPr/>
          <p:nvPr/>
        </p:nvSpPr>
        <p:spPr>
          <a:xfrm>
            <a:off x="497892" y="1427417"/>
            <a:ext cx="4827041" cy="1485022"/>
          </a:xfrm>
          <a:prstGeom prst="rect">
            <a:avLst/>
          </a:prstGeom>
        </p:spPr>
        <p:txBody>
          <a:bodyPr wrap="square" lIns="91440" tIns="45720" rIns="91440" bIns="45720" anchor="t">
            <a:spAutoFit/>
          </a:bodyPr>
          <a:lstStyle/>
          <a:p>
            <a:pP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3FAEEE76-7A45-A394-C7BC-7E8C9E2F60BD}"/>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C8B5B9D6-0822-A329-C037-B075856D4070}"/>
              </a:ext>
            </a:extLst>
          </p:cNvPr>
          <p:cNvSpPr txBox="1"/>
          <p:nvPr/>
        </p:nvSpPr>
        <p:spPr>
          <a:xfrm>
            <a:off x="1544857" y="1793088"/>
            <a:ext cx="8607820" cy="2623090"/>
          </a:xfrm>
          <a:prstGeom prst="rect">
            <a:avLst/>
          </a:prstGeom>
          <a:noFill/>
        </p:spPr>
        <p:txBody>
          <a:bodyPr wrap="square">
            <a:spAutoFit/>
          </a:bodyPr>
          <a:lstStyle/>
          <a:p>
            <a:pPr algn="just">
              <a:lnSpc>
                <a:spcPct val="107000"/>
              </a:lnSpc>
              <a:spcAft>
                <a:spcPts val="800"/>
              </a:spcAft>
              <a:buClr>
                <a:srgbClr val="FFFFFF"/>
              </a:buClr>
            </a:pPr>
            <a:r>
              <a:rPr lang="pl-PL" sz="2000" b="1" u="sng" kern="100"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V </a:t>
            </a:r>
            <a:r>
              <a:rPr lang="pl-PL" sz="2000" b="1" u="sng" kern="100" dirty="0" err="1">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ACa</a:t>
            </a:r>
            <a:r>
              <a:rPr lang="pl-PL" sz="2000" b="1" u="sng" kern="100"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477/14, </a:t>
            </a:r>
            <a:r>
              <a:rPr lang="pl-PL" sz="2000" b="1" u="sng" kern="100"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Wyrok Sądu Apelacyjnego w Gdańsku</a:t>
            </a:r>
            <a:r>
              <a:rPr lang="pl-PL" sz="2000" b="1" u="sng" kern="100"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p>
          <a:p>
            <a:pPr algn="just">
              <a:lnSpc>
                <a:spcPct val="107000"/>
              </a:lnSpc>
              <a:spcAft>
                <a:spcPts val="800"/>
              </a:spcAft>
              <a:buClr>
                <a:srgbClr val="FFFFFF"/>
              </a:buClr>
            </a:pPr>
            <a:r>
              <a:rPr lang="pl-PL" sz="2000" b="1" dirty="0">
                <a:latin typeface="Roboto Condensed" panose="02000000000000000000" pitchFamily="2" charset="0"/>
                <a:ea typeface="Roboto Condensed" panose="02000000000000000000" pitchFamily="2" charset="0"/>
                <a:cs typeface="Roboto Condensed" panose="02000000000000000000" pitchFamily="2" charset="0"/>
              </a:rPr>
              <a:t>Jeżeli obowiązek </a:t>
            </a:r>
            <a:r>
              <a:rPr lang="pl-PL" sz="2000" dirty="0">
                <a:latin typeface="Roboto Condensed" panose="02000000000000000000" pitchFamily="2" charset="0"/>
                <a:ea typeface="Roboto Condensed" panose="02000000000000000000" pitchFamily="2" charset="0"/>
                <a:cs typeface="Roboto Condensed" panose="02000000000000000000" pitchFamily="2" charset="0"/>
              </a:rPr>
              <a:t>utrzymania porządku i czystości na określonym chodniku </a:t>
            </a:r>
            <a:r>
              <a:rPr lang="pl-PL" sz="2000" b="1" dirty="0">
                <a:latin typeface="Roboto Condensed" panose="02000000000000000000" pitchFamily="2" charset="0"/>
                <a:ea typeface="Roboto Condensed" panose="02000000000000000000" pitchFamily="2" charset="0"/>
                <a:cs typeface="Roboto Condensed" panose="02000000000000000000" pitchFamily="2" charset="0"/>
              </a:rPr>
              <a:t>należy zarówno do właściciela nieruchomości</a:t>
            </a:r>
            <a:r>
              <a:rPr lang="pl-PL" sz="2000" dirty="0">
                <a:latin typeface="Roboto Condensed" panose="02000000000000000000" pitchFamily="2" charset="0"/>
                <a:ea typeface="Roboto Condensed" panose="02000000000000000000" pitchFamily="2" charset="0"/>
                <a:cs typeface="Roboto Condensed" panose="02000000000000000000" pitchFamily="2" charset="0"/>
              </a:rPr>
              <a:t> położonej wzdłuż chodnika, </a:t>
            </a:r>
            <a:r>
              <a:rPr lang="pl-PL" sz="2000" b="1" dirty="0">
                <a:latin typeface="Roboto Condensed" panose="02000000000000000000" pitchFamily="2" charset="0"/>
                <a:ea typeface="Roboto Condensed" panose="02000000000000000000" pitchFamily="2" charset="0"/>
                <a:cs typeface="Roboto Condensed" panose="02000000000000000000" pitchFamily="2" charset="0"/>
              </a:rPr>
              <a:t>jak i do zarządcy drogi</a:t>
            </a:r>
            <a:r>
              <a:rPr lang="pl-PL" sz="2000" dirty="0">
                <a:latin typeface="Roboto Condensed" panose="02000000000000000000" pitchFamily="2" charset="0"/>
                <a:ea typeface="Roboto Condensed" panose="02000000000000000000" pitchFamily="2" charset="0"/>
                <a:cs typeface="Roboto Condensed" panose="02000000000000000000" pitchFamily="2" charset="0"/>
              </a:rPr>
              <a:t>, ich odpowiedzialność za szkody wyrządzone w wyniku naruszenia tego obowiązku </a:t>
            </a:r>
            <a:r>
              <a:rPr lang="pl-PL" sz="2000" b="1" dirty="0">
                <a:latin typeface="Roboto Condensed" panose="02000000000000000000" pitchFamily="2" charset="0"/>
                <a:ea typeface="Roboto Condensed" panose="02000000000000000000" pitchFamily="2" charset="0"/>
                <a:cs typeface="Roboto Condensed" panose="02000000000000000000" pitchFamily="2" charset="0"/>
              </a:rPr>
              <a:t>jest solidarna</a:t>
            </a:r>
            <a:r>
              <a:rPr lang="pl-PL" sz="2000" dirty="0">
                <a:latin typeface="Roboto Condensed" panose="02000000000000000000" pitchFamily="2" charset="0"/>
                <a:ea typeface="Roboto Condensed" panose="02000000000000000000" pitchFamily="2" charset="0"/>
                <a:cs typeface="Roboto Condensed" panose="02000000000000000000" pitchFamily="2" charset="0"/>
              </a:rPr>
              <a:t>, zgodnie z art. 441 § 1 k.c.</a:t>
            </a:r>
          </a:p>
          <a:p>
            <a:pPr algn="just">
              <a:lnSpc>
                <a:spcPct val="107000"/>
              </a:lnSpc>
              <a:spcAft>
                <a:spcPts val="800"/>
              </a:spcAft>
              <a:buClr>
                <a:srgbClr val="FFFFFF"/>
              </a:buClr>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buClr>
                <a:srgbClr val="FFFFFF"/>
              </a:buClr>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Grafika 1" descr="Młotek sędziowski kontur">
            <a:extLst>
              <a:ext uri="{FF2B5EF4-FFF2-40B4-BE49-F238E27FC236}">
                <a16:creationId xmlns:a16="http://schemas.microsoft.com/office/drawing/2014/main" id="{97D222CB-4A7B-7903-5016-B07F79B631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4376" y="1793088"/>
            <a:ext cx="753680" cy="753680"/>
          </a:xfrm>
          <a:prstGeom prst="rect">
            <a:avLst/>
          </a:prstGeom>
        </p:spPr>
      </p:pic>
      <p:pic>
        <p:nvPicPr>
          <p:cNvPr id="6" name="Obraz 5">
            <a:extLst>
              <a:ext uri="{FF2B5EF4-FFF2-40B4-BE49-F238E27FC236}">
                <a16:creationId xmlns:a16="http://schemas.microsoft.com/office/drawing/2014/main" id="{BCCBBFFA-C458-0BB3-79F2-0F4F883895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417635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B336D8D0-1027-170D-49AF-D9D5E61FC2D4}"/>
            </a:ext>
          </a:extLst>
        </p:cNvPr>
        <p:cNvGrpSpPr/>
        <p:nvPr/>
      </p:nvGrpSpPr>
      <p:grpSpPr>
        <a:xfrm>
          <a:off x="0" y="0"/>
          <a:ext cx="0" cy="0"/>
          <a:chOff x="0" y="0"/>
          <a:chExt cx="0" cy="0"/>
        </a:xfrm>
      </p:grpSpPr>
      <p:sp>
        <p:nvSpPr>
          <p:cNvPr id="15" name="Prostokąt 14">
            <a:extLst>
              <a:ext uri="{FF2B5EF4-FFF2-40B4-BE49-F238E27FC236}">
                <a16:creationId xmlns:a16="http://schemas.microsoft.com/office/drawing/2014/main" id="{EF3A96D2-7E17-0296-198A-0614E5930F18}"/>
              </a:ext>
            </a:extLst>
          </p:cNvPr>
          <p:cNvSpPr/>
          <p:nvPr/>
        </p:nvSpPr>
        <p:spPr>
          <a:xfrm>
            <a:off x="1442966" y="1669104"/>
            <a:ext cx="9306068" cy="5121787"/>
          </a:xfrm>
          <a:prstGeom prst="rect">
            <a:avLst/>
          </a:prstGeom>
        </p:spPr>
        <p:txBody>
          <a:bodyPr wrap="square" lIns="91440" tIns="45720" rIns="91440" bIns="45720" anchor="t">
            <a:spAutoFit/>
          </a:bodyPr>
          <a:lstStyle/>
          <a:p>
            <a:pPr lvl="0" algn="just">
              <a:lnSpc>
                <a:spcPct val="100000"/>
              </a:lnSpc>
              <a:buClr>
                <a:srgbClr val="0F7EC2"/>
              </a:buClr>
              <a:buSzPct val="148000"/>
            </a:pPr>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lvl="0">
              <a:lnSpc>
                <a:spcPct val="100000"/>
              </a:lnSpc>
              <a:buClr>
                <a:srgbClr val="0F7EC2"/>
              </a:buClr>
              <a:buSzPct val="148000"/>
            </a:pPr>
            <a:r>
              <a:rPr lang="pl-PL" kern="100" dirty="0">
                <a:latin typeface="Roboto Condensed" panose="02000000000000000000" pitchFamily="2" charset="0"/>
                <a:ea typeface="Roboto Condensed" panose="02000000000000000000" pitchFamily="2" charset="0"/>
                <a:cs typeface="Roboto Condensed" panose="02000000000000000000" pitchFamily="2" charset="0"/>
              </a:rPr>
              <a:t>Obowiązki w tym zakresie ustanawia </a:t>
            </a: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art. 61 ust. 2 ustawy Prawo budowlane. </a:t>
            </a:r>
          </a:p>
          <a:p>
            <a:pPr lvl="0">
              <a:lnSpc>
                <a:spcPct val="100000"/>
              </a:lnSpc>
              <a:buClr>
                <a:srgbClr val="0F7EC2"/>
              </a:buClr>
              <a:buSzPct val="148000"/>
            </a:pP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spcAft>
                <a:spcPts val="750"/>
              </a:spcAft>
              <a:buNone/>
            </a:pPr>
            <a:r>
              <a:rPr lang="pl-PL" kern="100" dirty="0">
                <a:latin typeface="Roboto Condensed" panose="02000000000000000000" pitchFamily="2" charset="0"/>
                <a:ea typeface="Roboto Condensed" panose="02000000000000000000" pitchFamily="2" charset="0"/>
                <a:cs typeface="Roboto Condensed" panose="02000000000000000000" pitchFamily="2" charset="0"/>
              </a:rPr>
              <a:t>Zgodnie z tym przepisem, właściciel lub zarządca obiektu budowlanego jest obowiązany zapewnić, przy zachowaniu należytej staranności, </a:t>
            </a:r>
            <a:r>
              <a:rPr lang="pl-PL" b="1" u="sng" kern="100" dirty="0">
                <a:latin typeface="Roboto Condensed" panose="02000000000000000000" pitchFamily="2" charset="0"/>
                <a:ea typeface="Roboto Condensed" panose="02000000000000000000" pitchFamily="2" charset="0"/>
                <a:cs typeface="Roboto Condensed" panose="02000000000000000000" pitchFamily="2" charset="0"/>
              </a:rPr>
              <a:t>bezpieczne użytkowanie obiektu w razie wystąpienia czynników zewnętrznych odziaływujących na obiekt, związanych z działaniem człowieka lub sił natury, </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takich jak: wyładowania atmosferyczne, wstrząsy sejsmiczne, silne wiatry, intensywne opady atmosferyczne, osuwiska ziemi, zjawiska lodowe na rzekach i morzu oraz jeziorach i zbiornikach wodnych, pożary lub powodzie, w wyniku których następuje uszkodzenie obiektu budowlanego lub bezpośrednie zagrożenie takim uszkodzeniem, mogące spowodować zagrożenie życia lub zdrowia ludzi, bezpieczeństwa mienia lub środowiska.</a:t>
            </a:r>
          </a:p>
          <a:p>
            <a:pPr algn="just">
              <a:spcAft>
                <a:spcPts val="750"/>
              </a:spcAft>
            </a:pP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Prawo budowlane może nie nakłada wprost obowiązku usuwania nadmiaru śniegu, lodu oraz sopli </a:t>
            </a:r>
            <a:br>
              <a:rPr lang="pl-PL" b="1" kern="100" dirty="0">
                <a:latin typeface="Roboto Condensed" panose="02000000000000000000" pitchFamily="2" charset="0"/>
                <a:ea typeface="Roboto Condensed" panose="02000000000000000000" pitchFamily="2" charset="0"/>
                <a:cs typeface="Roboto Condensed" panose="02000000000000000000" pitchFamily="2" charset="0"/>
              </a:rPr>
            </a:b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z dachu, to jednak odnosi się do kwestii bezpieczeństwa i następstw m.in. intensywnych opadów</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a:t>
            </a:r>
          </a:p>
          <a:p>
            <a:pPr lvl="0">
              <a:lnSpc>
                <a:spcPct val="100000"/>
              </a:lnSpc>
              <a:buClr>
                <a:srgbClr val="0F7EC2"/>
              </a:buClr>
              <a:buSzPct val="148000"/>
            </a:pP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lvl="0" algn="just">
              <a:lnSpc>
                <a:spcPct val="100000"/>
              </a:lnSpc>
              <a:buClr>
                <a:srgbClr val="0F7EC2"/>
              </a:buClr>
              <a:buSzPct val="148000"/>
            </a:pPr>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b="1" dirty="0">
              <a:solidFill>
                <a:schemeClr val="accent1"/>
              </a:solidFill>
              <a:latin typeface="Roboto Condensed" panose="02000000000000000000" pitchFamily="2" charset="0"/>
              <a:ea typeface="Roboto Condensed" panose="02000000000000000000" pitchFamily="2" charset="0"/>
              <a:cs typeface="Roboto Condensed" panose="02000000000000000000" pitchFamily="2"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b="1" dirty="0">
              <a:solidFill>
                <a:schemeClr val="accent1"/>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E76ED3F7-1DFC-28C1-DA4F-F6089A3A0984}"/>
              </a:ext>
            </a:extLst>
          </p:cNvPr>
          <p:cNvSpPr/>
          <p:nvPr/>
        </p:nvSpPr>
        <p:spPr>
          <a:xfrm>
            <a:off x="1488440" y="1268994"/>
            <a:ext cx="9089968"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USUWANIE ŚNIEGU ORAZ NAWISÓW LODOWYCH</a:t>
            </a:r>
          </a:p>
        </p:txBody>
      </p:sp>
      <p:sp>
        <p:nvSpPr>
          <p:cNvPr id="4" name="Prostokąt 3">
            <a:extLst>
              <a:ext uri="{FF2B5EF4-FFF2-40B4-BE49-F238E27FC236}">
                <a16:creationId xmlns:a16="http://schemas.microsoft.com/office/drawing/2014/main" id="{116AFA64-F0FE-4284-BF69-370F8E612AFB}"/>
              </a:ext>
            </a:extLst>
          </p:cNvPr>
          <p:cNvSpPr/>
          <p:nvPr/>
        </p:nvSpPr>
        <p:spPr>
          <a:xfrm>
            <a:off x="1281212" y="1268994"/>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 name="Obraz 4">
            <a:extLst>
              <a:ext uri="{FF2B5EF4-FFF2-40B4-BE49-F238E27FC236}">
                <a16:creationId xmlns:a16="http://schemas.microsoft.com/office/drawing/2014/main" id="{A9005BEE-DE4A-CF74-6771-570FBD0CDC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425858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9BE99326-6A7B-44A3-EA16-4C1C0F641A68}"/>
            </a:ext>
          </a:extLst>
        </p:cNvPr>
        <p:cNvGrpSpPr/>
        <p:nvPr/>
      </p:nvGrpSpPr>
      <p:grpSpPr>
        <a:xfrm>
          <a:off x="0" y="0"/>
          <a:ext cx="0" cy="0"/>
          <a:chOff x="0" y="0"/>
          <a:chExt cx="0" cy="0"/>
        </a:xfrm>
      </p:grpSpPr>
      <p:sp>
        <p:nvSpPr>
          <p:cNvPr id="15" name="Prostokąt 14">
            <a:extLst>
              <a:ext uri="{FF2B5EF4-FFF2-40B4-BE49-F238E27FC236}">
                <a16:creationId xmlns:a16="http://schemas.microsoft.com/office/drawing/2014/main" id="{27EF9374-EA77-8014-79C0-BF74F814C779}"/>
              </a:ext>
            </a:extLst>
          </p:cNvPr>
          <p:cNvSpPr/>
          <p:nvPr/>
        </p:nvSpPr>
        <p:spPr>
          <a:xfrm>
            <a:off x="1161745" y="2132086"/>
            <a:ext cx="9306068" cy="3660489"/>
          </a:xfrm>
          <a:prstGeom prst="rect">
            <a:avLst/>
          </a:prstGeom>
        </p:spPr>
        <p:txBody>
          <a:bodyPr wrap="square" lIns="91440" tIns="45720" rIns="91440" bIns="45720" anchor="t">
            <a:spAutoFit/>
          </a:bodyPr>
          <a:lstStyle/>
          <a:p>
            <a:pPr lvl="0" algn="just">
              <a:lnSpc>
                <a:spcPct val="100000"/>
              </a:lnSpc>
              <a:buClr>
                <a:srgbClr val="0F7EC2"/>
              </a:buClr>
              <a:buSzPct val="148000"/>
            </a:pPr>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spcAft>
                <a:spcPts val="750"/>
              </a:spcAft>
              <a:buNone/>
            </a:pP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W przypadku gdy zarząd został ustanowiony prawnie, to na zarządcy, a nie na właścicielu, ciążą obowiązki, o których mowa w art. 61</a:t>
            </a:r>
            <a:r>
              <a:rPr lang="pl-PL" kern="100" dirty="0">
                <a:latin typeface="Roboto Condensed" panose="02000000000000000000" pitchFamily="2" charset="0"/>
                <a:ea typeface="Roboto Condensed" panose="02000000000000000000" pitchFamily="2" charset="0"/>
                <a:cs typeface="Roboto Condensed" panose="02000000000000000000" pitchFamily="2" charset="0"/>
              </a:rPr>
              <a:t>. </a:t>
            </a:r>
          </a:p>
          <a:p>
            <a:pPr algn="just">
              <a:spcAft>
                <a:spcPts val="1500"/>
              </a:spcAft>
            </a:pPr>
            <a:r>
              <a:rPr lang="pl-PL" kern="100" dirty="0">
                <a:latin typeface="Roboto Condensed" panose="02000000000000000000" pitchFamily="2" charset="0"/>
                <a:ea typeface="Roboto Condensed" panose="02000000000000000000" pitchFamily="2" charset="0"/>
                <a:cs typeface="Roboto Condensed" panose="02000000000000000000" pitchFamily="2" charset="0"/>
              </a:rPr>
              <a:t>Obowiązek naprawienia szkody powstaje jedynie w razie takiego działania lub zaniechania (zaniedbania w wykonaniu swoich obowiązków) zobowiązanego podmiotu, </a:t>
            </a:r>
            <a:r>
              <a:rPr lang="pl-PL" b="1" u="sng" kern="100" dirty="0">
                <a:latin typeface="Roboto Condensed" panose="02000000000000000000" pitchFamily="2" charset="0"/>
                <a:ea typeface="Roboto Condensed" panose="02000000000000000000" pitchFamily="2" charset="0"/>
                <a:cs typeface="Roboto Condensed" panose="02000000000000000000" pitchFamily="2" charset="0"/>
              </a:rPr>
              <a:t>które noszą znamiona winy, czyli naruszenia określonych obowiązków poprzez niedopełnienie swoich powinności. </a:t>
            </a:r>
            <a:br>
              <a:rPr lang="pl-PL" b="1" u="sng" kern="100" dirty="0">
                <a:latin typeface="Roboto Condensed" panose="02000000000000000000" pitchFamily="2" charset="0"/>
                <a:ea typeface="Roboto Condensed" panose="02000000000000000000" pitchFamily="2" charset="0"/>
                <a:cs typeface="Roboto Condensed" panose="02000000000000000000" pitchFamily="2" charset="0"/>
              </a:rPr>
            </a:br>
            <a:r>
              <a:rPr lang="pl-PL" kern="100" dirty="0">
                <a:latin typeface="Roboto Condensed" panose="02000000000000000000" pitchFamily="2" charset="0"/>
                <a:ea typeface="Roboto Condensed" panose="02000000000000000000" pitchFamily="2" charset="0"/>
                <a:cs typeface="Roboto Condensed" panose="02000000000000000000" pitchFamily="2" charset="0"/>
              </a:rPr>
              <a:t>W praktyce więc to poszkodowany, dochodząc swoich roszczeń będzie musiał wskazać, kto </a:t>
            </a:r>
            <a:br>
              <a:rPr lang="pl-PL" kern="100" dirty="0">
                <a:latin typeface="Roboto Condensed" panose="02000000000000000000" pitchFamily="2" charset="0"/>
                <a:ea typeface="Roboto Condensed" panose="02000000000000000000" pitchFamily="2" charset="0"/>
                <a:cs typeface="Roboto Condensed" panose="02000000000000000000" pitchFamily="2" charset="0"/>
              </a:rPr>
            </a:br>
            <a:r>
              <a:rPr lang="pl-PL" kern="100" dirty="0">
                <a:latin typeface="Roboto Condensed" panose="02000000000000000000" pitchFamily="2" charset="0"/>
                <a:ea typeface="Roboto Condensed" panose="02000000000000000000" pitchFamily="2" charset="0"/>
                <a:cs typeface="Roboto Condensed" panose="02000000000000000000" pitchFamily="2" charset="0"/>
              </a:rPr>
              <a:t>w rzeczywistości ponosi winę oraz jakich dopuścił się on zaniedbań.</a:t>
            </a:r>
          </a:p>
          <a:p>
            <a:pPr lvl="0">
              <a:lnSpc>
                <a:spcPct val="100000"/>
              </a:lnSpc>
              <a:buClr>
                <a:srgbClr val="0F7EC2"/>
              </a:buClr>
              <a:buSzPct val="148000"/>
            </a:pPr>
            <a:endParaRPr lang="pl-PL" sz="1300"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buClr>
                <a:srgbClr val="0F7EC2"/>
              </a:buClr>
              <a:buSzPct val="148000"/>
            </a:pPr>
            <a:endParaRPr lang="pl-PL" sz="1200" dirty="0">
              <a:solidFill>
                <a:srgbClr val="000000"/>
              </a:solidFill>
              <a:latin typeface="Open Sans" panose="020B0606030504020204" pitchFamily="34" charset="0"/>
              <a:ea typeface="Roboto Condensed" panose="02000000000000000000" pitchFamily="2" charset="0"/>
              <a:cs typeface="Roboto Condensed" panose="02000000000000000000" pitchFamily="2"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b="1" dirty="0">
              <a:solidFill>
                <a:schemeClr val="accent1"/>
              </a:solidFill>
              <a:latin typeface="Calibri" panose="020F0502020204030204" pitchFamily="34" charset="0"/>
              <a:ea typeface="Calibri" panose="020F0502020204030204" pitchFamily="34"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sz="1800" b="1" dirty="0">
              <a:solidFill>
                <a:schemeClr val="accent1"/>
              </a:solidFill>
              <a:effectLst/>
              <a:latin typeface="Calibri" panose="020F0502020204030204" pitchFamily="34" charset="0"/>
              <a:ea typeface="Calibri" panose="020F0502020204030204" pitchFamily="34" charset="0"/>
            </a:endParaRPr>
          </a:p>
        </p:txBody>
      </p:sp>
      <p:sp>
        <p:nvSpPr>
          <p:cNvPr id="4" name="Prostokąt 3">
            <a:extLst>
              <a:ext uri="{FF2B5EF4-FFF2-40B4-BE49-F238E27FC236}">
                <a16:creationId xmlns:a16="http://schemas.microsoft.com/office/drawing/2014/main" id="{1C322D57-AC16-8393-DED5-40AB7B0595FF}"/>
              </a:ext>
            </a:extLst>
          </p:cNvPr>
          <p:cNvSpPr/>
          <p:nvPr/>
        </p:nvSpPr>
        <p:spPr>
          <a:xfrm>
            <a:off x="1212822" y="1538187"/>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 name="Obraz 4">
            <a:extLst>
              <a:ext uri="{FF2B5EF4-FFF2-40B4-BE49-F238E27FC236}">
                <a16:creationId xmlns:a16="http://schemas.microsoft.com/office/drawing/2014/main" id="{5F29379D-663F-1B4F-0196-9017D194C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
        <p:nvSpPr>
          <p:cNvPr id="6" name="Prostokąt 5">
            <a:extLst>
              <a:ext uri="{FF2B5EF4-FFF2-40B4-BE49-F238E27FC236}">
                <a16:creationId xmlns:a16="http://schemas.microsoft.com/office/drawing/2014/main" id="{4A969D6A-AEEB-7F27-3F44-AB6D97B9C0EF}"/>
              </a:ext>
            </a:extLst>
          </p:cNvPr>
          <p:cNvSpPr/>
          <p:nvPr/>
        </p:nvSpPr>
        <p:spPr>
          <a:xfrm>
            <a:off x="1377845" y="1538187"/>
            <a:ext cx="9089968"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USUWANIE ŚNIEGU ORAZ NAWISÓW LODOWYCH</a:t>
            </a:r>
          </a:p>
        </p:txBody>
      </p:sp>
    </p:spTree>
    <p:extLst>
      <p:ext uri="{BB962C8B-B14F-4D97-AF65-F5344CB8AC3E}">
        <p14:creationId xmlns:p14="http://schemas.microsoft.com/office/powerpoint/2010/main" val="4202070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D8224FB4-EE2C-8170-FBBF-124CA7EC9180}"/>
            </a:ext>
          </a:extLst>
        </p:cNvPr>
        <p:cNvGrpSpPr/>
        <p:nvPr/>
      </p:nvGrpSpPr>
      <p:grpSpPr>
        <a:xfrm>
          <a:off x="0" y="0"/>
          <a:ext cx="0" cy="0"/>
          <a:chOff x="0" y="0"/>
          <a:chExt cx="0" cy="0"/>
        </a:xfrm>
      </p:grpSpPr>
      <p:sp>
        <p:nvSpPr>
          <p:cNvPr id="15" name="Prostokąt 14">
            <a:extLst>
              <a:ext uri="{FF2B5EF4-FFF2-40B4-BE49-F238E27FC236}">
                <a16:creationId xmlns:a16="http://schemas.microsoft.com/office/drawing/2014/main" id="{22DA692A-A0FE-8A01-6E90-7438CE2F051B}"/>
              </a:ext>
            </a:extLst>
          </p:cNvPr>
          <p:cNvSpPr/>
          <p:nvPr/>
        </p:nvSpPr>
        <p:spPr>
          <a:xfrm>
            <a:off x="1203494" y="460670"/>
            <a:ext cx="9306068" cy="5199500"/>
          </a:xfrm>
          <a:prstGeom prst="rect">
            <a:avLst/>
          </a:prstGeom>
        </p:spPr>
        <p:txBody>
          <a:bodyPr wrap="square" lIns="91440" tIns="45720" rIns="91440" bIns="45720" anchor="t">
            <a:spAutoFit/>
          </a:bodyPr>
          <a:lstStyle/>
          <a:p>
            <a:pPr lvl="0" algn="just">
              <a:lnSpc>
                <a:spcPct val="100000"/>
              </a:lnSpc>
              <a:buClr>
                <a:srgbClr val="0F7EC2"/>
              </a:buClr>
              <a:buSzPct val="148000"/>
            </a:pPr>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07000"/>
              </a:lnSpc>
              <a:spcAft>
                <a:spcPts val="800"/>
              </a:spcAft>
              <a:buNone/>
            </a:pPr>
            <a:endParaRPr lang="pl-PL" b="1" u="sng" dirty="0">
              <a:solidFill>
                <a:srgbClr val="0563C1"/>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endParaRPr>
          </a:p>
          <a:p>
            <a:pPr>
              <a:lnSpc>
                <a:spcPct val="107000"/>
              </a:lnSpc>
              <a:spcAft>
                <a:spcPts val="800"/>
              </a:spcAft>
              <a:buNone/>
            </a:pP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VI </a:t>
            </a:r>
            <a:r>
              <a:rPr lang="pl-PL" b="1" u="sng"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ACa</a:t>
            </a: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 1284/11, Odpowiedzialność za utrzymanie dachu w należytym stanie i porządku. - Wyrok Sądu Apelacyjnego w Warszawie</a:t>
            </a:r>
            <a: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wyrok z dnia 23 marca 2012 r.</a:t>
            </a:r>
          </a:p>
          <a:p>
            <a:pPr>
              <a:lnSpc>
                <a:spcPct val="107000"/>
              </a:lnSpc>
              <a:spcAft>
                <a:spcPts val="800"/>
              </a:spcAf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utrzymanie dachu </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w należytym stanie i porządku, a tym samym usuwanie zwisających z niego sopli lodu czy tez nawisów śnieżnych, stanowiących bezpośrednie zagrożenie również dla właścicieli i mieszkańców lokali, korzystających</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 z balkonów położonych na ostatnim piętrze, obciąża wspólnotę mieszkaniową, wchodzi w zakres zarządu nieruchomością wspólną, który powinien zgodnie z art. 13 ust. 1 i 14 w zw. z art. 15 ust. 1 </a:t>
            </a:r>
            <a:r>
              <a:rPr lang="pl-PL" b="1" dirty="0" err="1">
                <a:effectLst/>
                <a:latin typeface="Roboto Condensed" panose="02000000000000000000" pitchFamily="2" charset="0"/>
                <a:ea typeface="Roboto Condensed" panose="02000000000000000000" pitchFamily="2" charset="0"/>
                <a:cs typeface="Roboto Condensed" panose="02000000000000000000" pitchFamily="2" charset="0"/>
              </a:rPr>
              <a:t>u.w.l</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 być finansowany z zaliczek płaconych przez członków wspólnoty. </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Obowiązek taki wynika z art. 61 </a:t>
            </a:r>
            <a:r>
              <a:rPr lang="pl-PL" dirty="0" err="1">
                <a:effectLst/>
                <a:latin typeface="Roboto Condensed" panose="02000000000000000000" pitchFamily="2" charset="0"/>
                <a:ea typeface="Roboto Condensed" panose="02000000000000000000" pitchFamily="2" charset="0"/>
                <a:cs typeface="Roboto Condensed" panose="02000000000000000000" pitchFamily="2" charset="0"/>
              </a:rPr>
              <a:t>p.b</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a:t>
            </a:r>
          </a:p>
          <a:p>
            <a:pPr lvl="0">
              <a:lnSpc>
                <a:spcPct val="100000"/>
              </a:lnSpc>
              <a:buClr>
                <a:srgbClr val="0F7EC2"/>
              </a:buClr>
              <a:buSzPct val="148000"/>
            </a:pPr>
            <a:endParaRPr lang="pl-PL" sz="1300" kern="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0000"/>
              </a:lnSpc>
              <a:buClr>
                <a:srgbClr val="0F7EC2"/>
              </a:buClr>
              <a:buSzPct val="148000"/>
            </a:pPr>
            <a:endParaRPr lang="pl-PL" sz="1200" dirty="0">
              <a:solidFill>
                <a:srgbClr val="000000"/>
              </a:solidFill>
              <a:latin typeface="Open Sans" panose="020B0606030504020204" pitchFamily="34" charset="0"/>
              <a:ea typeface="Roboto Condensed" panose="02000000000000000000" pitchFamily="2" charset="0"/>
              <a:cs typeface="Roboto Condensed" panose="02000000000000000000" pitchFamily="2"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b="1" dirty="0">
              <a:solidFill>
                <a:schemeClr val="accent1"/>
              </a:solidFill>
              <a:latin typeface="Calibri" panose="020F0502020204030204" pitchFamily="34" charset="0"/>
              <a:ea typeface="Calibri" panose="020F0502020204030204" pitchFamily="34"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sz="1800" b="1" dirty="0">
              <a:solidFill>
                <a:schemeClr val="accent1"/>
              </a:solidFill>
              <a:effectLst/>
              <a:latin typeface="Calibri" panose="020F0502020204030204" pitchFamily="34" charset="0"/>
              <a:ea typeface="Calibri" panose="020F0502020204030204" pitchFamily="34" charset="0"/>
            </a:endParaRPr>
          </a:p>
        </p:txBody>
      </p:sp>
      <p:pic>
        <p:nvPicPr>
          <p:cNvPr id="5" name="Grafika 4" descr="Młotek sędziowski kontur">
            <a:extLst>
              <a:ext uri="{FF2B5EF4-FFF2-40B4-BE49-F238E27FC236}">
                <a16:creationId xmlns:a16="http://schemas.microsoft.com/office/drawing/2014/main" id="{8C6B69E6-5D0B-106B-DAD6-668837F0B4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0614" y="1048601"/>
            <a:ext cx="753680" cy="753680"/>
          </a:xfrm>
          <a:prstGeom prst="rect">
            <a:avLst/>
          </a:prstGeom>
        </p:spPr>
      </p:pic>
      <p:pic>
        <p:nvPicPr>
          <p:cNvPr id="6" name="Obraz 5">
            <a:extLst>
              <a:ext uri="{FF2B5EF4-FFF2-40B4-BE49-F238E27FC236}">
                <a16:creationId xmlns:a16="http://schemas.microsoft.com/office/drawing/2014/main" id="{8F1B3920-5E16-C5CB-F618-CDF9CE9E92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2920" y="398557"/>
            <a:ext cx="1583603" cy="519488"/>
          </a:xfrm>
          <a:prstGeom prst="rect">
            <a:avLst/>
          </a:prstGeom>
        </p:spPr>
      </p:pic>
    </p:spTree>
    <p:extLst>
      <p:ext uri="{BB962C8B-B14F-4D97-AF65-F5344CB8AC3E}">
        <p14:creationId xmlns:p14="http://schemas.microsoft.com/office/powerpoint/2010/main" val="69284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52A7B886-C9A1-B2EF-C58E-360445597A18}"/>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6A13A257-2BE0-D64B-47DF-72CDB6E26829}"/>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FFBCC4F9-639B-02B1-8DE1-298B3A9F019F}"/>
              </a:ext>
            </a:extLst>
          </p:cNvPr>
          <p:cNvSpPr/>
          <p:nvPr/>
        </p:nvSpPr>
        <p:spPr>
          <a:xfrm>
            <a:off x="497892" y="1427417"/>
            <a:ext cx="4827041" cy="1485022"/>
          </a:xfrm>
          <a:prstGeom prst="rect">
            <a:avLst/>
          </a:prstGeom>
        </p:spPr>
        <p:txBody>
          <a:bodyPr wrap="square" lIns="91440" tIns="45720" rIns="91440" bIns="45720" anchor="t">
            <a:spAutoFit/>
          </a:bodyPr>
          <a:lstStyle/>
          <a:p>
            <a:pP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87DD2819-C5BB-B52C-2049-32634B95A8C6}"/>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728C4F1A-E1D0-2794-A9C8-7B96C1E6BB96}"/>
              </a:ext>
            </a:extLst>
          </p:cNvPr>
          <p:cNvSpPr txBox="1"/>
          <p:nvPr/>
        </p:nvSpPr>
        <p:spPr>
          <a:xfrm>
            <a:off x="1470646" y="1110405"/>
            <a:ext cx="9031667" cy="3724096"/>
          </a:xfrm>
          <a:prstGeom prst="rect">
            <a:avLst/>
          </a:prstGeom>
          <a:noFill/>
        </p:spPr>
        <p:txBody>
          <a:bodyPr wrap="square">
            <a:spAutoFit/>
          </a:bodyPr>
          <a:lstStyle/>
          <a:p>
            <a:pPr lvl="0" algn="just">
              <a:spcAft>
                <a:spcPts val="800"/>
              </a:spcAft>
              <a:buClr>
                <a:srgbClr val="FFFFFF"/>
              </a:buClr>
            </a:pPr>
            <a:r>
              <a:rPr lang="pl-PL" sz="1800" b="1" u="sng" kern="10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Wyrok Sądu Rejonowego Szczecin-Centrum w Szczecinie z dnia 15 listopada 2016 r., XI </a:t>
            </a:r>
            <a:r>
              <a:rPr lang="pl-PL" sz="1800" b="1" u="sng" kern="100"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Gc</a:t>
            </a:r>
            <a:r>
              <a:rPr lang="pl-PL" b="1" u="sng" kern="100"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sz="1800" b="1" u="sng" kern="10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1038/16</a:t>
            </a:r>
            <a:endParaRPr lang="pl-PL" b="1" u="sng" kern="100"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endParaRPr>
          </a:p>
          <a:p>
            <a:pPr lvl="0" algn="just">
              <a:spcAft>
                <a:spcPts val="800"/>
              </a:spcAft>
              <a:buClr>
                <a:srgbClr val="FFFFFF"/>
              </a:buClr>
            </a:pPr>
            <a:endPar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spcAft>
                <a:spcPts val="800"/>
              </a:spcAft>
              <a:buClr>
                <a:srgbClr val="FFFFFF"/>
              </a:buClr>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Spadający śnieg i lód z dachu na chodnik i miejsca parkingowe nie jest czymś normalnym </a:t>
            </a:r>
            <a:b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i akceptowalnym</a:t>
            </a: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 Podjęcie działań, które mają temu zapobiec, nie powinno być zatem oceniane jako coś wyjątkowego, nadmiernego, czego nie należy oczekiwać od właściciela budynku. </a:t>
            </a: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Ogólny obowiązek utrzymywania budynku w takim stanie, aby nie wyrządził nikomu szkody, wynika chociażby z zasad racjonalnego postępowania podmiotu prawa, w tym dbania o to, aby rzecz (czy to ruchomość czy nieruchomość) nie wyrządziła nikomu szkody</a:t>
            </a: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 czy to w następstwie działania, a więc posługiwania się daną rzeczą, czy też zaniechania, a więc braku podjęcia działań, które mają zapobiec wyrządzeniu szkody.</a:t>
            </a:r>
          </a:p>
        </p:txBody>
      </p:sp>
      <p:pic>
        <p:nvPicPr>
          <p:cNvPr id="2" name="Grafika 1" descr="Młotek sędziowski kontur">
            <a:extLst>
              <a:ext uri="{FF2B5EF4-FFF2-40B4-BE49-F238E27FC236}">
                <a16:creationId xmlns:a16="http://schemas.microsoft.com/office/drawing/2014/main" id="{F8ADA335-3D36-44BE-9A8F-081E2E1D8A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8471" y="1050577"/>
            <a:ext cx="753680" cy="753680"/>
          </a:xfrm>
          <a:prstGeom prst="rect">
            <a:avLst/>
          </a:prstGeom>
        </p:spPr>
      </p:pic>
      <p:pic>
        <p:nvPicPr>
          <p:cNvPr id="5" name="Obraz 4">
            <a:extLst>
              <a:ext uri="{FF2B5EF4-FFF2-40B4-BE49-F238E27FC236}">
                <a16:creationId xmlns:a16="http://schemas.microsoft.com/office/drawing/2014/main" id="{C02DE024-4A02-8DEA-1AA8-4682CA557B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18989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4CA128-CB1F-1840-DDE6-FAA3428D6B9E}"/>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2F0F2325-F599-B923-8455-D6C2E1FD65BF}"/>
              </a:ext>
            </a:extLst>
          </p:cNvPr>
          <p:cNvGrpSpPr/>
          <p:nvPr/>
        </p:nvGrpSpPr>
        <p:grpSpPr>
          <a:xfrm>
            <a:off x="2251056" y="742338"/>
            <a:ext cx="1897275" cy="848721"/>
            <a:chOff x="7189852" y="1729947"/>
            <a:chExt cx="4267593" cy="1912254"/>
          </a:xfrm>
          <a:solidFill>
            <a:schemeClr val="bg1"/>
          </a:solidFill>
        </p:grpSpPr>
        <p:sp>
          <p:nvSpPr>
            <p:cNvPr id="7" name="Freeform 5">
              <a:extLst>
                <a:ext uri="{FF2B5EF4-FFF2-40B4-BE49-F238E27FC236}">
                  <a16:creationId xmlns:a16="http://schemas.microsoft.com/office/drawing/2014/main" id="{261AB91D-49DB-0833-6E72-A5E14276B87F}"/>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a:extLst>
                <a:ext uri="{FF2B5EF4-FFF2-40B4-BE49-F238E27FC236}">
                  <a16:creationId xmlns:a16="http://schemas.microsoft.com/office/drawing/2014/main" id="{1D39EEFE-5217-31B1-51F8-460E9BE011B2}"/>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7">
              <a:extLst>
                <a:ext uri="{FF2B5EF4-FFF2-40B4-BE49-F238E27FC236}">
                  <a16:creationId xmlns:a16="http://schemas.microsoft.com/office/drawing/2014/main" id="{1A8015AC-8B39-2C31-C9FC-48AC222E8832}"/>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8">
              <a:extLst>
                <a:ext uri="{FF2B5EF4-FFF2-40B4-BE49-F238E27FC236}">
                  <a16:creationId xmlns:a16="http://schemas.microsoft.com/office/drawing/2014/main" id="{6A6C7789-1EFB-31D5-6B58-ADF6AB62C7D1}"/>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9">
              <a:extLst>
                <a:ext uri="{FF2B5EF4-FFF2-40B4-BE49-F238E27FC236}">
                  <a16:creationId xmlns:a16="http://schemas.microsoft.com/office/drawing/2014/main" id="{8520FB5A-1F75-3004-B8AD-6FF0173C56CC}"/>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0">
              <a:extLst>
                <a:ext uri="{FF2B5EF4-FFF2-40B4-BE49-F238E27FC236}">
                  <a16:creationId xmlns:a16="http://schemas.microsoft.com/office/drawing/2014/main" id="{03A2460C-1558-896A-DCB6-154B988287FA}"/>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24E2C0D9-918A-2545-A8F3-5F2982BD7F00}"/>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2">
              <a:extLst>
                <a:ext uri="{FF2B5EF4-FFF2-40B4-BE49-F238E27FC236}">
                  <a16:creationId xmlns:a16="http://schemas.microsoft.com/office/drawing/2014/main" id="{301B89D0-D1B2-235E-CA2D-7312FA6B4EAE}"/>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3">
              <a:extLst>
                <a:ext uri="{FF2B5EF4-FFF2-40B4-BE49-F238E27FC236}">
                  <a16:creationId xmlns:a16="http://schemas.microsoft.com/office/drawing/2014/main" id="{B474D668-8C43-FD7B-7619-061416C28F0A}"/>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4">
              <a:extLst>
                <a:ext uri="{FF2B5EF4-FFF2-40B4-BE49-F238E27FC236}">
                  <a16:creationId xmlns:a16="http://schemas.microsoft.com/office/drawing/2014/main" id="{75826EAF-8CB1-B7B3-80F1-804305F2EA6F}"/>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5">
              <a:extLst>
                <a:ext uri="{FF2B5EF4-FFF2-40B4-BE49-F238E27FC236}">
                  <a16:creationId xmlns:a16="http://schemas.microsoft.com/office/drawing/2014/main" id="{07F3B070-DDE1-9192-2683-FFB78FAE6D4A}"/>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6">
              <a:extLst>
                <a:ext uri="{FF2B5EF4-FFF2-40B4-BE49-F238E27FC236}">
                  <a16:creationId xmlns:a16="http://schemas.microsoft.com/office/drawing/2014/main" id="{4CA62863-F3A9-43BE-448A-39401221F6C4}"/>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7">
              <a:extLst>
                <a:ext uri="{FF2B5EF4-FFF2-40B4-BE49-F238E27FC236}">
                  <a16:creationId xmlns:a16="http://schemas.microsoft.com/office/drawing/2014/main" id="{8FDF146B-C901-EFCB-3C18-D0758BEDDBB4}"/>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8">
              <a:extLst>
                <a:ext uri="{FF2B5EF4-FFF2-40B4-BE49-F238E27FC236}">
                  <a16:creationId xmlns:a16="http://schemas.microsoft.com/office/drawing/2014/main" id="{5DA3520E-5F6A-2FAE-EA4F-EDCD1CEECF00}"/>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9">
              <a:extLst>
                <a:ext uri="{FF2B5EF4-FFF2-40B4-BE49-F238E27FC236}">
                  <a16:creationId xmlns:a16="http://schemas.microsoft.com/office/drawing/2014/main" id="{3D89748E-CAE3-848F-C8C1-9E11646303AB}"/>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0">
              <a:extLst>
                <a:ext uri="{FF2B5EF4-FFF2-40B4-BE49-F238E27FC236}">
                  <a16:creationId xmlns:a16="http://schemas.microsoft.com/office/drawing/2014/main" id="{7054354D-0094-DAA8-4178-C41FCC75783E}"/>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1">
              <a:extLst>
                <a:ext uri="{FF2B5EF4-FFF2-40B4-BE49-F238E27FC236}">
                  <a16:creationId xmlns:a16="http://schemas.microsoft.com/office/drawing/2014/main" id="{A087B71A-00DE-F057-8544-4810E86451CC}"/>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5F490F9B-3F45-A1F2-285F-D9D49F993DC4}"/>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3">
              <a:extLst>
                <a:ext uri="{FF2B5EF4-FFF2-40B4-BE49-F238E27FC236}">
                  <a16:creationId xmlns:a16="http://schemas.microsoft.com/office/drawing/2014/main" id="{F13F10A0-D617-7926-3A13-1566C3EE8D7E}"/>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4">
              <a:extLst>
                <a:ext uri="{FF2B5EF4-FFF2-40B4-BE49-F238E27FC236}">
                  <a16:creationId xmlns:a16="http://schemas.microsoft.com/office/drawing/2014/main" id="{7724C6E6-3142-12CE-B8C2-006F09FB991F}"/>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5">
              <a:extLst>
                <a:ext uri="{FF2B5EF4-FFF2-40B4-BE49-F238E27FC236}">
                  <a16:creationId xmlns:a16="http://schemas.microsoft.com/office/drawing/2014/main" id="{38DF6B38-6C66-A740-6865-AC68FBF5364B}"/>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6">
              <a:extLst>
                <a:ext uri="{FF2B5EF4-FFF2-40B4-BE49-F238E27FC236}">
                  <a16:creationId xmlns:a16="http://schemas.microsoft.com/office/drawing/2014/main" id="{1393A778-C3B5-D576-6950-44F03EA7E15A}"/>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7">
              <a:extLst>
                <a:ext uri="{FF2B5EF4-FFF2-40B4-BE49-F238E27FC236}">
                  <a16:creationId xmlns:a16="http://schemas.microsoft.com/office/drawing/2014/main" id="{EED18BC9-BCBB-C8B3-8E66-CEB9B51E4F66}"/>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8">
              <a:extLst>
                <a:ext uri="{FF2B5EF4-FFF2-40B4-BE49-F238E27FC236}">
                  <a16:creationId xmlns:a16="http://schemas.microsoft.com/office/drawing/2014/main" id="{24D457EE-7C02-D643-8422-362DA8FD1FD3}"/>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9">
              <a:extLst>
                <a:ext uri="{FF2B5EF4-FFF2-40B4-BE49-F238E27FC236}">
                  <a16:creationId xmlns:a16="http://schemas.microsoft.com/office/drawing/2014/main" id="{848E101F-1C1B-C828-CACE-6D1A4D1A3A21}"/>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0">
              <a:extLst>
                <a:ext uri="{FF2B5EF4-FFF2-40B4-BE49-F238E27FC236}">
                  <a16:creationId xmlns:a16="http://schemas.microsoft.com/office/drawing/2014/main" id="{52748EFA-94F2-19B1-4742-5CC31772928C}"/>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1">
              <a:extLst>
                <a:ext uri="{FF2B5EF4-FFF2-40B4-BE49-F238E27FC236}">
                  <a16:creationId xmlns:a16="http://schemas.microsoft.com/office/drawing/2014/main" id="{06101974-BD86-60D3-58AF-2720882DF56E}"/>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2">
              <a:extLst>
                <a:ext uri="{FF2B5EF4-FFF2-40B4-BE49-F238E27FC236}">
                  <a16:creationId xmlns:a16="http://schemas.microsoft.com/office/drawing/2014/main" id="{E54BD2C2-F5A1-2B83-FC92-2DC7F02E4D54}"/>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3">
              <a:extLst>
                <a:ext uri="{FF2B5EF4-FFF2-40B4-BE49-F238E27FC236}">
                  <a16:creationId xmlns:a16="http://schemas.microsoft.com/office/drawing/2014/main" id="{F633C6C6-B108-A863-8893-703560787F74}"/>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4">
              <a:extLst>
                <a:ext uri="{FF2B5EF4-FFF2-40B4-BE49-F238E27FC236}">
                  <a16:creationId xmlns:a16="http://schemas.microsoft.com/office/drawing/2014/main" id="{589CB362-E580-CA0F-D1B8-463C668916A6}"/>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5">
              <a:extLst>
                <a:ext uri="{FF2B5EF4-FFF2-40B4-BE49-F238E27FC236}">
                  <a16:creationId xmlns:a16="http://schemas.microsoft.com/office/drawing/2014/main" id="{B9E0A345-C7DD-AD31-2D86-1154A3F9D21A}"/>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6">
              <a:extLst>
                <a:ext uri="{FF2B5EF4-FFF2-40B4-BE49-F238E27FC236}">
                  <a16:creationId xmlns:a16="http://schemas.microsoft.com/office/drawing/2014/main" id="{E2509EB6-232B-5C7D-EC20-B8447E13541F}"/>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upa 1">
            <a:extLst>
              <a:ext uri="{FF2B5EF4-FFF2-40B4-BE49-F238E27FC236}">
                <a16:creationId xmlns:a16="http://schemas.microsoft.com/office/drawing/2014/main" id="{19EC8E3C-209E-DD0D-E56E-05DCE011ADC0}"/>
              </a:ext>
            </a:extLst>
          </p:cNvPr>
          <p:cNvGrpSpPr/>
          <p:nvPr/>
        </p:nvGrpSpPr>
        <p:grpSpPr>
          <a:xfrm>
            <a:off x="3578112" y="3330445"/>
            <a:ext cx="8517123" cy="825622"/>
            <a:chOff x="4506052" y="3096768"/>
            <a:chExt cx="6962862" cy="825622"/>
          </a:xfrm>
        </p:grpSpPr>
        <p:sp>
          <p:nvSpPr>
            <p:cNvPr id="42" name="Prostokąt 41">
              <a:extLst>
                <a:ext uri="{FF2B5EF4-FFF2-40B4-BE49-F238E27FC236}">
                  <a16:creationId xmlns:a16="http://schemas.microsoft.com/office/drawing/2014/main" id="{60188ECA-1C9F-A1D9-CD62-C49827A2E8F9}"/>
                </a:ext>
              </a:extLst>
            </p:cNvPr>
            <p:cNvSpPr/>
            <p:nvPr/>
          </p:nvSpPr>
          <p:spPr>
            <a:xfrm rot="16200000">
              <a:off x="5106735" y="3341676"/>
              <a:ext cx="54428" cy="110700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pole tekstowe 42">
              <a:extLst>
                <a:ext uri="{FF2B5EF4-FFF2-40B4-BE49-F238E27FC236}">
                  <a16:creationId xmlns:a16="http://schemas.microsoft.com/office/drawing/2014/main" id="{814AB836-F384-726A-7E1B-F4416F96D433}"/>
                </a:ext>
              </a:extLst>
            </p:cNvPr>
            <p:cNvSpPr txBox="1"/>
            <p:nvPr/>
          </p:nvSpPr>
          <p:spPr>
            <a:xfrm>
              <a:off x="4604463" y="3096768"/>
              <a:ext cx="4605795"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35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endParaRPr>
            </a:p>
          </p:txBody>
        </p:sp>
        <p:sp>
          <p:nvSpPr>
            <p:cNvPr id="44" name="pole tekstowe 43">
              <a:extLst>
                <a:ext uri="{FF2B5EF4-FFF2-40B4-BE49-F238E27FC236}">
                  <a16:creationId xmlns:a16="http://schemas.microsoft.com/office/drawing/2014/main" id="{F8AA400B-D4F8-B7DA-FF20-8F7CC0EA1E0D}"/>
                </a:ext>
              </a:extLst>
            </p:cNvPr>
            <p:cNvSpPr txBox="1"/>
            <p:nvPr/>
          </p:nvSpPr>
          <p:spPr>
            <a:xfrm>
              <a:off x="4506052" y="3291448"/>
              <a:ext cx="6962862"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3500" b="1" i="0" u="none" strike="noStrike" kern="1200" cap="all" spc="0" normalizeH="0" baseline="0" noProof="0" dirty="0">
                  <a:ln>
                    <a:noFill/>
                  </a:ln>
                  <a:effectLst/>
                  <a:uLnTx/>
                  <a:uFillTx/>
                  <a:latin typeface="Roboto Condensed" panose="02000000000000000000" pitchFamily="2" charset="0"/>
                  <a:ea typeface="Roboto Condensed" panose="02000000000000000000" pitchFamily="2" charset="0"/>
                  <a:cs typeface="+mn-cs"/>
                </a:rPr>
                <a:t>Zasady ponoszenia odpowiedzialności</a:t>
              </a:r>
              <a:endParaRPr kumimoji="0" lang="pl-PL" sz="3500" b="1" i="0" u="none" strike="noStrike" kern="1200" cap="none" spc="0" normalizeH="0" baseline="0" noProof="0" dirty="0">
                <a:ln>
                  <a:noFill/>
                </a:ln>
                <a:effectLst/>
                <a:uLnTx/>
                <a:uFillTx/>
                <a:latin typeface="Roboto Condensed" panose="02000000000000000000" pitchFamily="2" charset="0"/>
                <a:ea typeface="Roboto Condensed" panose="02000000000000000000" pitchFamily="2" charset="0"/>
                <a:cs typeface="+mn-cs"/>
              </a:endParaRPr>
            </a:p>
          </p:txBody>
        </p:sp>
      </p:grpSp>
    </p:spTree>
    <p:extLst>
      <p:ext uri="{BB962C8B-B14F-4D97-AF65-F5344CB8AC3E}">
        <p14:creationId xmlns:p14="http://schemas.microsoft.com/office/powerpoint/2010/main" val="2622044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A2E066E6-2040-3243-02D5-D904642A27B0}"/>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58339B87-B859-E08D-BDFB-C3954C92F9CD}"/>
              </a:ext>
            </a:extLst>
          </p:cNvPr>
          <p:cNvSpPr/>
          <p:nvPr/>
        </p:nvSpPr>
        <p:spPr>
          <a:xfrm>
            <a:off x="1327572" y="1888299"/>
            <a:ext cx="9315910" cy="2562240"/>
          </a:xfrm>
          <a:prstGeom prst="rect">
            <a:avLst/>
          </a:prstGeom>
        </p:spPr>
        <p:txBody>
          <a:bodyPr wrap="square" lIns="91440" tIns="45720" rIns="91440" bIns="45720" anchor="t">
            <a:spAutoFit/>
          </a:bodyPr>
          <a:lstStyle/>
          <a:p>
            <a:pPr algn="just"/>
            <a:r>
              <a:rPr lang="pl-PL" dirty="0">
                <a:latin typeface="Roboto Condensed" panose="02000000000000000000" pitchFamily="2" charset="0"/>
                <a:ea typeface="Roboto Condensed" panose="02000000000000000000" pitchFamily="2" charset="0"/>
                <a:cs typeface="Roboto Condensed" panose="02000000000000000000" pitchFamily="2" charset="0"/>
              </a:rPr>
              <a:t>Podstawę prawną odpowiedzialności odszkodowawczej w omawianych przypadkach stanowi zazwyczaj </a:t>
            </a:r>
            <a:r>
              <a:rPr lang="pl-PL" b="1" dirty="0">
                <a:latin typeface="Roboto Condensed" panose="02000000000000000000" pitchFamily="2" charset="0"/>
                <a:ea typeface="Roboto Condensed" panose="02000000000000000000" pitchFamily="2" charset="0"/>
                <a:cs typeface="Roboto Condensed" panose="02000000000000000000" pitchFamily="2" charset="0"/>
              </a:rPr>
              <a:t>art. 415 kodeksu cywilnego</a:t>
            </a:r>
            <a:r>
              <a:rPr lang="pl-PL" dirty="0">
                <a:latin typeface="Roboto Condensed" panose="02000000000000000000" pitchFamily="2" charset="0"/>
                <a:ea typeface="Roboto Condensed" panose="02000000000000000000" pitchFamily="2" charset="0"/>
                <a:cs typeface="Roboto Condensed" panose="02000000000000000000" pitchFamily="2" charset="0"/>
              </a:rPr>
              <a:t>, zgodnie z którym </a:t>
            </a:r>
            <a:r>
              <a:rPr lang="pl-PL" b="1" dirty="0">
                <a:latin typeface="Roboto Condensed" panose="02000000000000000000" pitchFamily="2" charset="0"/>
                <a:ea typeface="Roboto Condensed" panose="02000000000000000000" pitchFamily="2" charset="0"/>
                <a:cs typeface="Roboto Condensed" panose="02000000000000000000" pitchFamily="2" charset="0"/>
              </a:rPr>
              <a:t>kto z winy swej wyrządził drugiemu szkodę</a:t>
            </a:r>
            <a:r>
              <a:rPr lang="pl-PL" dirty="0">
                <a:latin typeface="Roboto Condensed" panose="02000000000000000000" pitchFamily="2" charset="0"/>
                <a:ea typeface="Roboto Condensed" panose="02000000000000000000" pitchFamily="2" charset="0"/>
                <a:cs typeface="Roboto Condensed" panose="02000000000000000000" pitchFamily="2" charset="0"/>
              </a:rPr>
              <a:t>, obowiązany jest do jej naprawienia. Potwierdzają to sądy  m.in. wyrok SN z dnia 10 czerwca 2005 r. (sygn. akt II CK 719/04, </a:t>
            </a:r>
            <a:r>
              <a:rPr lang="pl-PL" dirty="0" err="1">
                <a:latin typeface="Roboto Condensed" panose="02000000000000000000" pitchFamily="2" charset="0"/>
                <a:ea typeface="Roboto Condensed" panose="02000000000000000000" pitchFamily="2" charset="0"/>
                <a:cs typeface="Roboto Condensed" panose="02000000000000000000" pitchFamily="2" charset="0"/>
              </a:rPr>
              <a:t>niepubl</a:t>
            </a:r>
            <a:r>
              <a:rPr lang="pl-PL" dirty="0">
                <a:latin typeface="Roboto Condensed" panose="02000000000000000000" pitchFamily="2" charset="0"/>
                <a:ea typeface="Roboto Condensed" panose="02000000000000000000" pitchFamily="2" charset="0"/>
                <a:cs typeface="Roboto Condensed" panose="02000000000000000000" pitchFamily="2" charset="0"/>
              </a:rPr>
              <a:t>.), w którym sąd stwierdził, że jeżeli z winy zarządcy drogi publicznej doszło na niej do niebezpiecznego wypadku, to ponosi on odpowiedzialność na zasadzie winy.</a:t>
            </a:r>
          </a:p>
          <a:p>
            <a:pPr algn="just">
              <a:lnSpc>
                <a:spcPct val="150000"/>
              </a:lnSpc>
            </a:pPr>
            <a:endParaRPr lang="pl-PL" sz="1200" dirty="0"/>
          </a:p>
          <a:p>
            <a:pPr algn="just">
              <a:lnSpc>
                <a:spcPct val="150000"/>
              </a:lnSpc>
            </a:pPr>
            <a:endParaRPr lang="pl-PL"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pole tekstowe 6">
            <a:extLst>
              <a:ext uri="{FF2B5EF4-FFF2-40B4-BE49-F238E27FC236}">
                <a16:creationId xmlns:a16="http://schemas.microsoft.com/office/drawing/2014/main" id="{44678A24-3B82-6A7F-B049-A82A8475093E}"/>
              </a:ext>
            </a:extLst>
          </p:cNvPr>
          <p:cNvSpPr txBox="1"/>
          <p:nvPr/>
        </p:nvSpPr>
        <p:spPr>
          <a:xfrm>
            <a:off x="2286000" y="6211561"/>
            <a:ext cx="60960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CDA94E9B-9952-32FB-7A11-71090DDBE7AD}"/>
              </a:ext>
            </a:extLst>
          </p:cNvPr>
          <p:cNvSpPr/>
          <p:nvPr/>
        </p:nvSpPr>
        <p:spPr>
          <a:xfrm>
            <a:off x="1395794" y="1294365"/>
            <a:ext cx="9179465"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rPr>
              <a:t>ODPOWIEDZIALNOŚĆ NA ZASADZIE WINY</a:t>
            </a:r>
          </a:p>
        </p:txBody>
      </p:sp>
      <p:sp>
        <p:nvSpPr>
          <p:cNvPr id="4" name="Prostokąt 3">
            <a:extLst>
              <a:ext uri="{FF2B5EF4-FFF2-40B4-BE49-F238E27FC236}">
                <a16:creationId xmlns:a16="http://schemas.microsoft.com/office/drawing/2014/main" id="{8F22851A-7B71-C29D-50EB-442E1FBD21ED}"/>
              </a:ext>
            </a:extLst>
          </p:cNvPr>
          <p:cNvSpPr/>
          <p:nvPr/>
        </p:nvSpPr>
        <p:spPr>
          <a:xfrm>
            <a:off x="1234894" y="1294365"/>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6" name="Obraz 5">
            <a:extLst>
              <a:ext uri="{FF2B5EF4-FFF2-40B4-BE49-F238E27FC236}">
                <a16:creationId xmlns:a16="http://schemas.microsoft.com/office/drawing/2014/main" id="{5C481985-1363-797A-6802-4BAF42E107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84594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710F3AB4-F427-EDA2-4783-1477750FF373}"/>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72B30035-9225-D98E-5D07-F0D5B375FEFA}"/>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CD19706E-9FB8-3994-8E27-BBB4BF5CEF4A}"/>
              </a:ext>
            </a:extLst>
          </p:cNvPr>
          <p:cNvSpPr/>
          <p:nvPr/>
        </p:nvSpPr>
        <p:spPr>
          <a:xfrm>
            <a:off x="1259840" y="914723"/>
            <a:ext cx="9154160" cy="1202893"/>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pic>
        <p:nvPicPr>
          <p:cNvPr id="30" name="Obraz 29">
            <a:extLst>
              <a:ext uri="{FF2B5EF4-FFF2-40B4-BE49-F238E27FC236}">
                <a16:creationId xmlns:a16="http://schemas.microsoft.com/office/drawing/2014/main" id="{22336508-1D00-5B2F-8AC9-D34BBD477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905" y="110704"/>
            <a:ext cx="1824346" cy="598462"/>
          </a:xfrm>
          <a:prstGeom prst="rect">
            <a:avLst/>
          </a:prstGeom>
        </p:spPr>
      </p:pic>
      <p:sp>
        <p:nvSpPr>
          <p:cNvPr id="42" name="Prostokąt 41">
            <a:extLst>
              <a:ext uri="{FF2B5EF4-FFF2-40B4-BE49-F238E27FC236}">
                <a16:creationId xmlns:a16="http://schemas.microsoft.com/office/drawing/2014/main" id="{59499314-10D5-0CEF-DA40-2CD77EABB788}"/>
              </a:ext>
            </a:extLst>
          </p:cNvPr>
          <p:cNvSpPr/>
          <p:nvPr/>
        </p:nvSpPr>
        <p:spPr>
          <a:xfrm>
            <a:off x="1132840" y="1179666"/>
            <a:ext cx="9631680"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NAJCZĘŚCIEJ WYSTEPUJĄCE SZKODY „ZIMOWE”</a:t>
            </a:r>
          </a:p>
        </p:txBody>
      </p:sp>
      <p:sp>
        <p:nvSpPr>
          <p:cNvPr id="3" name="pole tekstowe 2">
            <a:extLst>
              <a:ext uri="{FF2B5EF4-FFF2-40B4-BE49-F238E27FC236}">
                <a16:creationId xmlns:a16="http://schemas.microsoft.com/office/drawing/2014/main" id="{5BAF1A07-53FE-F707-3A4E-DE97B710403C}"/>
              </a:ext>
            </a:extLst>
          </p:cNvPr>
          <p:cNvSpPr txBox="1"/>
          <p:nvPr/>
        </p:nvSpPr>
        <p:spPr>
          <a:xfrm>
            <a:off x="1132840" y="1179666"/>
            <a:ext cx="10325680" cy="3847143"/>
          </a:xfrm>
          <a:prstGeom prst="rect">
            <a:avLst/>
          </a:prstGeom>
          <a:noFill/>
        </p:spPr>
        <p:txBody>
          <a:bodyPr wrap="square" lIns="91440" tIns="45720" rIns="91440" bIns="45720" anchor="t">
            <a:spAutoFit/>
          </a:bodyPr>
          <a:lstStyle/>
          <a:p>
            <a:pPr algn="just"/>
            <a:endParaRPr lang="pl-PL" sz="2500" b="0" i="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342900" indent="-342900">
              <a:lnSpc>
                <a:spcPct val="107000"/>
              </a:lnSpc>
              <a:spcAft>
                <a:spcPts val="800"/>
              </a:spcAft>
              <a:buAutoNum type="arabicPeriod"/>
            </a:pPr>
            <a:endParaRPr lang="pl-PL" sz="2500" kern="100" dirty="0">
              <a:latin typeface="Roboto Condensed" panose="02000000000000000000" pitchFamily="2" charset="0"/>
              <a:ea typeface="Roboto Condensed" panose="02000000000000000000" pitchFamily="2" charset="0"/>
              <a:cs typeface="Roboto Condensed" panose="02000000000000000000" pitchFamily="2" charset="0"/>
            </a:endParaRPr>
          </a:p>
          <a:p>
            <a:pPr marL="342900" indent="-342900">
              <a:lnSpc>
                <a:spcPct val="107000"/>
              </a:lnSpc>
              <a:spcAft>
                <a:spcPts val="800"/>
              </a:spcAft>
              <a:buFontTx/>
              <a:buAutoNum type="arabicPeriod"/>
            </a:pPr>
            <a:r>
              <a:rPr lang="pl-PL" sz="2500" kern="100" dirty="0">
                <a:latin typeface="Roboto Condensed" panose="02000000000000000000" pitchFamily="2" charset="0"/>
                <a:ea typeface="Roboto Condensed" panose="02000000000000000000" pitchFamily="2" charset="0"/>
                <a:cs typeface="Roboto Condensed" panose="02000000000000000000" pitchFamily="2" charset="0"/>
              </a:rPr>
              <a:t>Wypadki drogowe spowodowane śliską nawierzchnią</a:t>
            </a:r>
          </a:p>
          <a:p>
            <a:pPr marL="342900" indent="-342900">
              <a:lnSpc>
                <a:spcPct val="107000"/>
              </a:lnSpc>
              <a:spcAft>
                <a:spcPts val="800"/>
              </a:spcAft>
              <a:buAutoNum type="arabicPeriod"/>
            </a:pPr>
            <a:r>
              <a:rPr lang="pl-PL" sz="2500" kern="100" dirty="0">
                <a:latin typeface="Roboto Condensed" panose="02000000000000000000" pitchFamily="2" charset="0"/>
                <a:ea typeface="Roboto Condensed" panose="02000000000000000000" pitchFamily="2" charset="0"/>
                <a:cs typeface="Roboto Condensed" panose="02000000000000000000" pitchFamily="2" charset="0"/>
              </a:rPr>
              <a:t>Upadek na śliskim lub nieodśnieżonym chodniku</a:t>
            </a:r>
          </a:p>
          <a:p>
            <a:pPr marL="342900" indent="-342900">
              <a:lnSpc>
                <a:spcPct val="107000"/>
              </a:lnSpc>
              <a:spcAft>
                <a:spcPts val="800"/>
              </a:spcAft>
              <a:buAutoNum type="arabicPeriod"/>
            </a:pPr>
            <a:r>
              <a:rPr lang="pl-PL" sz="2500" kern="100" dirty="0">
                <a:latin typeface="Roboto Condensed" panose="02000000000000000000" pitchFamily="2" charset="0"/>
                <a:ea typeface="Roboto Condensed" panose="02000000000000000000" pitchFamily="2" charset="0"/>
                <a:cs typeface="Roboto Condensed" panose="02000000000000000000" pitchFamily="2" charset="0"/>
              </a:rPr>
              <a:t>Szkody spowodowane przez spadający z dachów śnieg lub lód</a:t>
            </a:r>
          </a:p>
          <a:p>
            <a:pPr>
              <a:lnSpc>
                <a:spcPct val="107000"/>
              </a:lnSpc>
              <a:spcAft>
                <a:spcPts val="800"/>
              </a:spcAft>
            </a:pPr>
            <a:endParaRPr lang="pl-PL" sz="2500" b="1"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endParaRPr lang="pl-PL" sz="2500" b="1"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ts val="2200"/>
              </a:lnSpc>
            </a:pPr>
            <a:endParaRPr lang="pl-PL" sz="2500" b="1" dirty="0">
              <a:solidFill>
                <a:schemeClr val="tx2"/>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B032F7ED-7F18-60CF-A508-1A0AD23FD146}"/>
              </a:ext>
            </a:extLst>
          </p:cNvPr>
          <p:cNvSpPr/>
          <p:nvPr/>
        </p:nvSpPr>
        <p:spPr>
          <a:xfrm>
            <a:off x="921329" y="1179666"/>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97954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C760A032-0270-E0E7-AF33-06FA4B483BDA}"/>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4C76738E-2DCF-FC4F-660D-540A2FC00EB7}"/>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9A0685C3-B0BD-5439-FADC-601499B2D5D1}"/>
              </a:ext>
            </a:extLst>
          </p:cNvPr>
          <p:cNvSpPr/>
          <p:nvPr/>
        </p:nvSpPr>
        <p:spPr>
          <a:xfrm>
            <a:off x="497892" y="1427417"/>
            <a:ext cx="4827041" cy="1485022"/>
          </a:xfrm>
          <a:prstGeom prst="rect">
            <a:avLst/>
          </a:prstGeom>
        </p:spPr>
        <p:txBody>
          <a:bodyPr wrap="square" lIns="91440" tIns="45720" rIns="91440" bIns="45720" anchor="t">
            <a:spAutoFit/>
          </a:bodyPr>
          <a:lstStyle/>
          <a:p>
            <a:pP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45E2DF83-9463-2726-0865-D0C6DCB4C1BF}"/>
              </a:ext>
            </a:extLst>
          </p:cNvPr>
          <p:cNvSpPr txBox="1"/>
          <p:nvPr/>
        </p:nvSpPr>
        <p:spPr>
          <a:xfrm>
            <a:off x="1437666" y="923082"/>
            <a:ext cx="9225280" cy="5355312"/>
          </a:xfrm>
          <a:prstGeom prst="rect">
            <a:avLst/>
          </a:prstGeom>
          <a:noFill/>
        </p:spPr>
        <p:txBody>
          <a:bodyPr wrap="square">
            <a:spAutoFit/>
          </a:bodyPr>
          <a:lstStyle/>
          <a:p>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Sąd Okręgowy w Łodzi III Ca 838/21 – wyrok  dnia 9 czerwca 2022 r.</a:t>
            </a:r>
            <a:b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br>
            <a:endPar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Jako zawinione mogą być kwalifikowane jedynie zachowania bezprawne. </a:t>
            </a: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Bezprawność oznacza nie tylko naruszenie norm prawa, ale również sprzeczność z zasadami współżycia społecznego </a:t>
            </a:r>
            <a:b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i dobrymi obyczajami</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Wina stanowi natomiast ujemną ocenę zachowania sprawcy pozwalającą na postawienie mu zarzutu niewłaściwego zachowania w danej sytuacji. </a:t>
            </a:r>
          </a:p>
          <a:p>
            <a:pPr algn="just">
              <a:buNone/>
            </a:pPr>
            <a:endPar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Wina nieumyślna sprowadza się do niedbalstwa</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Polega ono na niedołożeniu wymaganej </a:t>
            </a:r>
            <a:b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 stosunkach danego rodzaju staranności, niezbędnej do uniknięcia skutku, którego sprawca nie chciał wywołać. </a:t>
            </a:r>
          </a:p>
          <a:p>
            <a:pPr algn="just">
              <a:buNone/>
            </a:pPr>
            <a:endPar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Dla ustalenia winy nieumyślnej decydujące znaczenie ma wzorzec należytej staranności będący miernikiem oceny zachowania sprawcy. Należyta staranność, stosownie do </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przepisu </a:t>
            </a:r>
            <a:r>
              <a:rPr lang="pl-PL" b="1" i="0" u="none" strike="noStrike" dirty="0">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art. 355</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KC to staranność ogólnie wymagana w stosunkach danego rodzaju. Jest to pewien abstrakcyjny wzorcowy model zachowania</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Wzorzec ten kreowany jest na podstawie m.in. reguł współżycia społecznego, przepisów prawnych, zwyczajów, „kodeksów zawodowych" czy pragmatyk zawodowych.</a:t>
            </a:r>
          </a:p>
          <a:p>
            <a:pPr>
              <a:buNone/>
            </a:pPr>
            <a:endParaRPr lang="pl-PL" sz="1800" kern="100"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endParaRPr>
          </a:p>
          <a:p>
            <a:pPr>
              <a:buNone/>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a 1" descr="Młotek sędziowski kontur">
            <a:extLst>
              <a:ext uri="{FF2B5EF4-FFF2-40B4-BE49-F238E27FC236}">
                <a16:creationId xmlns:a16="http://schemas.microsoft.com/office/drawing/2014/main" id="{8A23A2A7-8F8B-FB37-B196-C22A5CAFA4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939" y="776821"/>
            <a:ext cx="753680" cy="753680"/>
          </a:xfrm>
          <a:prstGeom prst="rect">
            <a:avLst/>
          </a:prstGeom>
        </p:spPr>
      </p:pic>
      <p:pic>
        <p:nvPicPr>
          <p:cNvPr id="5" name="Obraz 4">
            <a:extLst>
              <a:ext uri="{FF2B5EF4-FFF2-40B4-BE49-F238E27FC236}">
                <a16:creationId xmlns:a16="http://schemas.microsoft.com/office/drawing/2014/main" id="{033BB23C-2EC4-27EA-651C-5DE4C02FBB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
        <p:nvSpPr>
          <p:cNvPr id="4" name="Prostokąt 3">
            <a:extLst>
              <a:ext uri="{FF2B5EF4-FFF2-40B4-BE49-F238E27FC236}">
                <a16:creationId xmlns:a16="http://schemas.microsoft.com/office/drawing/2014/main" id="{54832D0D-64F4-53F4-3E66-E50B8F1291F2}"/>
              </a:ext>
            </a:extLst>
          </p:cNvPr>
          <p:cNvSpPr/>
          <p:nvPr/>
        </p:nvSpPr>
        <p:spPr>
          <a:xfrm>
            <a:off x="1096409" y="436904"/>
            <a:ext cx="9199880"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rPr>
              <a:t>ODPOWIEDZIALNOŚĆ NA ZASADZIE WINY</a:t>
            </a:r>
          </a:p>
        </p:txBody>
      </p:sp>
    </p:spTree>
    <p:extLst>
      <p:ext uri="{BB962C8B-B14F-4D97-AF65-F5344CB8AC3E}">
        <p14:creationId xmlns:p14="http://schemas.microsoft.com/office/powerpoint/2010/main" val="173375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1FDE3061-0236-C341-7A48-F855E647F60C}"/>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2B512C53-EE37-7CE6-82B6-F6474FFF5E3F}"/>
              </a:ext>
            </a:extLst>
          </p:cNvPr>
          <p:cNvSpPr/>
          <p:nvPr/>
        </p:nvSpPr>
        <p:spPr>
          <a:xfrm>
            <a:off x="1096409" y="1167214"/>
            <a:ext cx="9315910" cy="5637825"/>
          </a:xfrm>
          <a:prstGeom prst="rect">
            <a:avLst/>
          </a:prstGeom>
        </p:spPr>
        <p:txBody>
          <a:bodyPr wrap="square" lIns="91440" tIns="45720" rIns="91440" bIns="45720" anchor="t">
            <a:spAutoFit/>
          </a:bodyPr>
          <a:lstStyle/>
          <a:p>
            <a:pPr algn="just">
              <a:lnSpc>
                <a:spcPct val="107000"/>
              </a:lnSpc>
              <a:spcAft>
                <a:spcPts val="800"/>
              </a:spcAft>
              <a:buNone/>
            </a:pPr>
            <a:br>
              <a:rPr lang="pl-PL" b="1" u="sng" dirty="0">
                <a:solidFill>
                  <a:srgbClr val="0563C1"/>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b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I </a:t>
            </a:r>
            <a:r>
              <a:rPr lang="pl-PL" b="1" u="sng"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ACa</a:t>
            </a: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 1252/16, Odpowiedzialność wynikająca z art. 5 ust. 1 pkt 4 ustawy z 1996 r. o utrzymaniu czystości i porządku w gminach. - Wyrok Sądu Apelacyjnego w Łodzi</a:t>
            </a:r>
            <a: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wyrok z dnia 23 marca 2017 r.</a:t>
            </a:r>
          </a:p>
          <a:p>
            <a:pPr algn="just">
              <a:lnSpc>
                <a:spcPct val="107000"/>
              </a:lnSpc>
              <a:spcAft>
                <a:spcPts val="800"/>
              </a:spcAf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Odpowiedzialność wynikająca z art. 5 ust. 1 pkt 4 ustawy z 1996 r. o utrzymaniu czystości i porządku w gminach </a:t>
            </a:r>
            <a:r>
              <a:rPr lang="pl-PL" b="1" u="sng" dirty="0">
                <a:effectLst/>
                <a:latin typeface="Roboto Condensed" panose="02000000000000000000" pitchFamily="2" charset="0"/>
                <a:ea typeface="Roboto Condensed" panose="02000000000000000000" pitchFamily="2" charset="0"/>
                <a:cs typeface="Roboto Condensed" panose="02000000000000000000" pitchFamily="2" charset="0"/>
              </a:rPr>
              <a:t>nie jest odpowiedzialnością absolutną i nie jest oparta na zasadzie ryzyka</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Odpowiedzialność ta oparta jest na art. 415 k.c. </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Odpowiedzialność z ww. przepisu opiera się na zasadzie winy, a więc </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działanie sprawcy szkody musi być zawinione</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Może ono polegać na podjęciu określonego działania, jak i na jego zaniechaniu.</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 Do powstania odpowiedzialności deliktowej konieczne jest kumulatywne spełnienie trzech jej przesłanek, a mianowicie: zdarzenia szkodzącego polegającego na zawinionym działaniu lub zaniechaniu, powstanie szkody, istnienie związku przyczynowego pomiędzy zdarzeniem a szkodą.</a:t>
            </a:r>
          </a:p>
          <a:p>
            <a:pPr algn="just">
              <a:lnSpc>
                <a:spcPct val="150000"/>
              </a:lnSpc>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50000"/>
              </a:lnSpc>
            </a:pPr>
            <a:endParaRPr lang="pl-PL"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96F28678-2B53-9801-FF2B-D0BE9CB227A4}"/>
              </a:ext>
            </a:extLst>
          </p:cNvPr>
          <p:cNvSpPr/>
          <p:nvPr/>
        </p:nvSpPr>
        <p:spPr>
          <a:xfrm>
            <a:off x="1096409" y="436904"/>
            <a:ext cx="9199880"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rPr>
              <a:t>ODPOWIEDZIALNOŚĆ NA ZASADZIE WINY</a:t>
            </a:r>
          </a:p>
        </p:txBody>
      </p:sp>
      <p:sp>
        <p:nvSpPr>
          <p:cNvPr id="4" name="Prostokąt 3">
            <a:extLst>
              <a:ext uri="{FF2B5EF4-FFF2-40B4-BE49-F238E27FC236}">
                <a16:creationId xmlns:a16="http://schemas.microsoft.com/office/drawing/2014/main" id="{15D81CEC-DD2E-A1AA-A5B5-4D22E0A34F4B}"/>
              </a:ext>
            </a:extLst>
          </p:cNvPr>
          <p:cNvSpPr/>
          <p:nvPr/>
        </p:nvSpPr>
        <p:spPr>
          <a:xfrm>
            <a:off x="925010" y="436904"/>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 name="Grafika 4" descr="Młotek sędziowski kontur">
            <a:extLst>
              <a:ext uri="{FF2B5EF4-FFF2-40B4-BE49-F238E27FC236}">
                <a16:creationId xmlns:a16="http://schemas.microsoft.com/office/drawing/2014/main" id="{73BA6F0C-182A-D3F5-3971-46A14CEA93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729" y="1449921"/>
            <a:ext cx="753680" cy="753680"/>
          </a:xfrm>
          <a:prstGeom prst="rect">
            <a:avLst/>
          </a:prstGeom>
        </p:spPr>
      </p:pic>
      <p:pic>
        <p:nvPicPr>
          <p:cNvPr id="6" name="Obraz 5">
            <a:extLst>
              <a:ext uri="{FF2B5EF4-FFF2-40B4-BE49-F238E27FC236}">
                <a16:creationId xmlns:a16="http://schemas.microsoft.com/office/drawing/2014/main" id="{7FCB0191-1EE2-6075-9D7D-36D938A738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3240" y="377215"/>
            <a:ext cx="1583603" cy="519488"/>
          </a:xfrm>
          <a:prstGeom prst="rect">
            <a:avLst/>
          </a:prstGeom>
        </p:spPr>
      </p:pic>
    </p:spTree>
    <p:extLst>
      <p:ext uri="{BB962C8B-B14F-4D97-AF65-F5344CB8AC3E}">
        <p14:creationId xmlns:p14="http://schemas.microsoft.com/office/powerpoint/2010/main" val="157260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86F3BCE9-0C4F-4822-0265-A5379D0C9056}"/>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3812AD12-9069-086D-114D-097DC12B996A}"/>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BF057B10-C3E7-6012-FF8D-057269969D47}"/>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B18664EB-A389-6245-CB2F-6E5B1DB3C582}"/>
              </a:ext>
            </a:extLst>
          </p:cNvPr>
          <p:cNvSpPr txBox="1"/>
          <p:nvPr/>
        </p:nvSpPr>
        <p:spPr>
          <a:xfrm>
            <a:off x="1157120" y="1183266"/>
            <a:ext cx="9877760" cy="4247317"/>
          </a:xfrm>
          <a:prstGeom prst="rect">
            <a:avLst/>
          </a:prstGeom>
          <a:noFill/>
        </p:spPr>
        <p:txBody>
          <a:bodyPr wrap="square">
            <a:spAutoFit/>
          </a:bodyPr>
          <a:lstStyle/>
          <a:p>
            <a:pPr>
              <a:buNone/>
            </a:pPr>
            <a:b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b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I </a:t>
            </a:r>
            <a:r>
              <a:rPr lang="pl-PL" b="1" u="none" strike="noStrike"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ACa</a:t>
            </a: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 1272/17, Przypisanie podmiotowi odpowiedzialności deliktowej. - Wyrok Sądu Apelacyjnego </a:t>
            </a:r>
            <a:b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b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w Łodzi</a:t>
            </a:r>
            <a:r>
              <a:rPr lang="pl-PL" u="none" strike="noStrike"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wyrok z dnia 12 czerwca 2018 r.</a:t>
            </a:r>
          </a:p>
          <a:p>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Stosownie do art. 415 k.c. kto z winy swej wyrządził drugiemu szkodę, obowiązany jest do jej naprawienia. Przesłankami odpowiedzialności są zatem: zdarzenie (czyn niedozwolony), z którym ustawa wiąże obowiązek naprawienia szkody, powstanie szkody oraz związek między zdarzeniem a szkodą, rozumiany jako adekwatny związek przyczynowy. </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Zgodnie bowiem z art. 361 § 1 k.c. zobowiązany do odszkodowania ponosi odpowiedzialność tylko za normalne następstwa działania lub zaniechania, z którego szkoda wynikła. Owym zachowaniem, które może stanowić o przypisaniu podmiotowi odpowiedzialności deliktowej na podstawie powołanych przepisów, może być tak działanie, jak i zaniechanie</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a:t>
            </a:r>
          </a:p>
          <a:p>
            <a:pPr algn="just"/>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buNone/>
            </a:pPr>
            <a:br>
              <a:rPr lang="pl-PL" b="1" u="none" strike="noStrike"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hlinkClick r:id="rId6"/>
              </a:rPr>
            </a:b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Grafika 1" descr="Młotek sędziowski kontur">
            <a:extLst>
              <a:ext uri="{FF2B5EF4-FFF2-40B4-BE49-F238E27FC236}">
                <a16:creationId xmlns:a16="http://schemas.microsoft.com/office/drawing/2014/main" id="{3A7F7C80-4600-300E-384F-37432551ED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440" y="1427417"/>
            <a:ext cx="753680" cy="753680"/>
          </a:xfrm>
          <a:prstGeom prst="rect">
            <a:avLst/>
          </a:prstGeom>
        </p:spPr>
      </p:pic>
      <p:pic>
        <p:nvPicPr>
          <p:cNvPr id="5" name="Obraz 4">
            <a:extLst>
              <a:ext uri="{FF2B5EF4-FFF2-40B4-BE49-F238E27FC236}">
                <a16:creationId xmlns:a16="http://schemas.microsoft.com/office/drawing/2014/main" id="{EC4A2FB5-A4A8-555C-E30D-BD2BAB59DF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
        <p:nvSpPr>
          <p:cNvPr id="6" name="Prostokąt 5">
            <a:extLst>
              <a:ext uri="{FF2B5EF4-FFF2-40B4-BE49-F238E27FC236}">
                <a16:creationId xmlns:a16="http://schemas.microsoft.com/office/drawing/2014/main" id="{2B3B9FC0-797C-C1AD-405B-6CF70CCDF9C1}"/>
              </a:ext>
            </a:extLst>
          </p:cNvPr>
          <p:cNvSpPr/>
          <p:nvPr/>
        </p:nvSpPr>
        <p:spPr>
          <a:xfrm>
            <a:off x="1096409" y="436904"/>
            <a:ext cx="9199880"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rPr>
              <a:t>ODPOWIEDZIALNOŚĆ NA ZASADZIE WINY</a:t>
            </a:r>
          </a:p>
        </p:txBody>
      </p:sp>
    </p:spTree>
    <p:extLst>
      <p:ext uri="{BB962C8B-B14F-4D97-AF65-F5344CB8AC3E}">
        <p14:creationId xmlns:p14="http://schemas.microsoft.com/office/powerpoint/2010/main" val="201739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7E0A7647-FD75-3ADC-60F6-3FDF603C7637}"/>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9AF76063-7BF5-F4E8-0F62-9E4721557441}"/>
              </a:ext>
            </a:extLst>
          </p:cNvPr>
          <p:cNvSpPr/>
          <p:nvPr/>
        </p:nvSpPr>
        <p:spPr>
          <a:xfrm>
            <a:off x="1145311" y="1776232"/>
            <a:ext cx="9095969" cy="3970318"/>
          </a:xfrm>
          <a:prstGeom prst="rect">
            <a:avLst/>
          </a:prstGeom>
        </p:spPr>
        <p:txBody>
          <a:bodyPr wrap="square" lIns="91440" tIns="45720" rIns="91440" bIns="45720" anchor="t">
            <a:spAutoFit/>
          </a:bodyPr>
          <a:lstStyle/>
          <a:p>
            <a:pPr algn="just"/>
            <a:r>
              <a:rPr lang="pl-PL" dirty="0">
                <a:latin typeface="Roboto Condensed" panose="02000000000000000000" pitchFamily="2" charset="0"/>
                <a:ea typeface="Roboto Condensed" panose="02000000000000000000" pitchFamily="2" charset="0"/>
                <a:cs typeface="Roboto Condensed" panose="02000000000000000000" pitchFamily="2" charset="0"/>
              </a:rPr>
              <a:t>Gminy lub zarządcy spółdzielni czy wspólnot </a:t>
            </a:r>
            <a:r>
              <a:rPr lang="pl-PL" b="1" dirty="0">
                <a:latin typeface="Roboto Condensed" panose="02000000000000000000" pitchFamily="2" charset="0"/>
                <a:ea typeface="Roboto Condensed" panose="02000000000000000000" pitchFamily="2" charset="0"/>
                <a:cs typeface="Roboto Condensed" panose="02000000000000000000" pitchFamily="2" charset="0"/>
              </a:rPr>
              <a:t>często powierzają wykonywanie odśnieżania zewnętrznym firmom.</a:t>
            </a:r>
          </a:p>
          <a:p>
            <a:pPr algn="just"/>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dirty="0">
                <a:latin typeface="Roboto Condensed" panose="02000000000000000000" pitchFamily="2" charset="0"/>
                <a:ea typeface="Roboto Condensed" panose="02000000000000000000" pitchFamily="2" charset="0"/>
                <a:cs typeface="Roboto Condensed" panose="02000000000000000000" pitchFamily="2" charset="0"/>
              </a:rPr>
              <a:t>Do oceny odpowiedzialności wykonawcy </a:t>
            </a:r>
            <a:r>
              <a:rPr lang="pl-PL" b="1" dirty="0">
                <a:latin typeface="Roboto Condensed" panose="02000000000000000000" pitchFamily="2" charset="0"/>
                <a:ea typeface="Roboto Condensed" panose="02000000000000000000" pitchFamily="2" charset="0"/>
                <a:cs typeface="Roboto Condensed" panose="02000000000000000000" pitchFamily="2" charset="0"/>
              </a:rPr>
              <a:t>ważna będzie treść umowy i zakres przyjętych zobowiązań </a:t>
            </a:r>
            <a:r>
              <a:rPr lang="pl-PL" dirty="0">
                <a:latin typeface="Roboto Condensed" panose="02000000000000000000" pitchFamily="2" charset="0"/>
                <a:ea typeface="Roboto Condensed" panose="02000000000000000000" pitchFamily="2" charset="0"/>
                <a:cs typeface="Roboto Condensed" panose="02000000000000000000" pitchFamily="2" charset="0"/>
              </a:rPr>
              <a:t>pomiędzy zlecającym a wykonawcą. </a:t>
            </a:r>
          </a:p>
          <a:p>
            <a:pPr algn="just"/>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1" dirty="0">
                <a:latin typeface="Roboto Condensed" panose="02000000000000000000" pitchFamily="2" charset="0"/>
                <a:ea typeface="Roboto Condensed" panose="02000000000000000000" pitchFamily="2" charset="0"/>
                <a:cs typeface="Roboto Condensed" panose="02000000000000000000" pitchFamily="2" charset="0"/>
              </a:rPr>
              <a:t>Nawet zlecenie utrzymania zimowego profesjonalnemu przedsiębiorstwu nie zwalnia całkowicie gminy z odpowiedzialności za szkody, bowiem nadal spoczywa na niej obowiązek nadzorowania</a:t>
            </a:r>
            <a:r>
              <a:rPr lang="pl-PL" dirty="0">
                <a:latin typeface="Roboto Condensed" panose="02000000000000000000" pitchFamily="2" charset="0"/>
                <a:ea typeface="Roboto Condensed" panose="02000000000000000000" pitchFamily="2" charset="0"/>
                <a:cs typeface="Roboto Condensed" panose="02000000000000000000" pitchFamily="2" charset="0"/>
              </a:rPr>
              <a:t>, czy zlecona usługa  jest realizowana należycie. </a:t>
            </a:r>
            <a:r>
              <a:rPr lang="pl-PL" b="1" dirty="0">
                <a:latin typeface="Roboto Condensed" panose="02000000000000000000" pitchFamily="2" charset="0"/>
                <a:ea typeface="Roboto Condensed" panose="02000000000000000000" pitchFamily="2" charset="0"/>
                <a:cs typeface="Roboto Condensed" panose="02000000000000000000" pitchFamily="2" charset="0"/>
              </a:rPr>
              <a:t>Jeśli gmina uchybi swoim obowiązkom w nadzorze, może odpowiadać z własnej winy na podstawie art. 415 kodeksu cywilnego.</a:t>
            </a:r>
          </a:p>
          <a:p>
            <a:pPr algn="just"/>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endParaRPr lang="pl-PL"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pole tekstowe 6">
            <a:extLst>
              <a:ext uri="{FF2B5EF4-FFF2-40B4-BE49-F238E27FC236}">
                <a16:creationId xmlns:a16="http://schemas.microsoft.com/office/drawing/2014/main" id="{858935F6-5F78-B242-E4C1-636E2382A6E9}"/>
              </a:ext>
            </a:extLst>
          </p:cNvPr>
          <p:cNvSpPr txBox="1"/>
          <p:nvPr/>
        </p:nvSpPr>
        <p:spPr>
          <a:xfrm>
            <a:off x="2286000" y="6211561"/>
            <a:ext cx="60960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83A548AC-BDC7-B72E-1613-84746AB88283}"/>
              </a:ext>
            </a:extLst>
          </p:cNvPr>
          <p:cNvSpPr/>
          <p:nvPr/>
        </p:nvSpPr>
        <p:spPr>
          <a:xfrm>
            <a:off x="1240853" y="1233831"/>
            <a:ext cx="8898827"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rPr>
              <a:t>POWIERZENIE WYKONANIA CZYNNOŚCI OSOBIE TRZECIEJ</a:t>
            </a:r>
          </a:p>
        </p:txBody>
      </p:sp>
      <p:sp>
        <p:nvSpPr>
          <p:cNvPr id="4" name="Prostokąt 3">
            <a:extLst>
              <a:ext uri="{FF2B5EF4-FFF2-40B4-BE49-F238E27FC236}">
                <a16:creationId xmlns:a16="http://schemas.microsoft.com/office/drawing/2014/main" id="{921D5206-F999-C2CB-51E1-845B864EB0CF}"/>
              </a:ext>
            </a:extLst>
          </p:cNvPr>
          <p:cNvSpPr/>
          <p:nvPr/>
        </p:nvSpPr>
        <p:spPr>
          <a:xfrm>
            <a:off x="1011993" y="1233831"/>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5" name="Obraz 4">
            <a:extLst>
              <a:ext uri="{FF2B5EF4-FFF2-40B4-BE49-F238E27FC236}">
                <a16:creationId xmlns:a16="http://schemas.microsoft.com/office/drawing/2014/main" id="{4BA403B8-EB79-8447-A07C-A2DE0E92D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5278" y="199935"/>
            <a:ext cx="1715802" cy="562855"/>
          </a:xfrm>
          <a:prstGeom prst="rect">
            <a:avLst/>
          </a:prstGeom>
        </p:spPr>
      </p:pic>
    </p:spTree>
    <p:extLst>
      <p:ext uri="{BB962C8B-B14F-4D97-AF65-F5344CB8AC3E}">
        <p14:creationId xmlns:p14="http://schemas.microsoft.com/office/powerpoint/2010/main" val="4106167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98AD1FA2-100D-B933-E543-75C785206894}"/>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537979E8-AFD6-5F38-52A6-2E3F968638B7}"/>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FFC5E0D9-BA97-9CF9-13E7-6964FD3B7A05}"/>
              </a:ext>
            </a:extLst>
          </p:cNvPr>
          <p:cNvSpPr/>
          <p:nvPr/>
        </p:nvSpPr>
        <p:spPr>
          <a:xfrm>
            <a:off x="497892" y="1427417"/>
            <a:ext cx="4827041" cy="1485022"/>
          </a:xfrm>
          <a:prstGeom prst="rect">
            <a:avLst/>
          </a:prstGeom>
        </p:spPr>
        <p:txBody>
          <a:bodyPr wrap="square" lIns="91440" tIns="45720" rIns="91440" bIns="45720" anchor="t">
            <a:spAutoFit/>
          </a:bodyPr>
          <a:lstStyle/>
          <a:p>
            <a:pP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pic>
        <p:nvPicPr>
          <p:cNvPr id="30" name="Obraz 29">
            <a:extLst>
              <a:ext uri="{FF2B5EF4-FFF2-40B4-BE49-F238E27FC236}">
                <a16:creationId xmlns:a16="http://schemas.microsoft.com/office/drawing/2014/main" id="{C5EE00E7-158B-5CB2-9451-5EB7D35C5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1069" y="185966"/>
            <a:ext cx="1616604" cy="530314"/>
          </a:xfrm>
          <a:prstGeom prst="rect">
            <a:avLst/>
          </a:prstGeom>
        </p:spPr>
      </p:pic>
      <p:sp>
        <p:nvSpPr>
          <p:cNvPr id="4" name="pole tekstowe 3">
            <a:extLst>
              <a:ext uri="{FF2B5EF4-FFF2-40B4-BE49-F238E27FC236}">
                <a16:creationId xmlns:a16="http://schemas.microsoft.com/office/drawing/2014/main" id="{16A1CD5A-8294-B1C4-849E-AAFD8885D49A}"/>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037FB968-D7F3-B4B5-783B-20DE84551427}"/>
              </a:ext>
            </a:extLst>
          </p:cNvPr>
          <p:cNvSpPr txBox="1"/>
          <p:nvPr/>
        </p:nvSpPr>
        <p:spPr>
          <a:xfrm>
            <a:off x="1374068" y="-31025"/>
            <a:ext cx="9225280" cy="6740307"/>
          </a:xfrm>
          <a:prstGeom prst="rect">
            <a:avLst/>
          </a:prstGeom>
          <a:noFill/>
        </p:spPr>
        <p:txBody>
          <a:bodyPr wrap="square">
            <a:spAutoFit/>
          </a:bodyPr>
          <a:lstStyle/>
          <a:p>
            <a:pPr algn="just"/>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buNone/>
            </a:pP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6">
                  <a:extLst>
                    <a:ext uri="{A12FA001-AC4F-418D-AE19-62706E023703}">
                      <ahyp:hlinkClr xmlns:ahyp="http://schemas.microsoft.com/office/drawing/2018/hyperlinkcolor" val="tx"/>
                    </a:ext>
                  </a:extLst>
                </a:hlinkClick>
              </a:rPr>
              <a:t>I </a:t>
            </a:r>
            <a:r>
              <a:rPr lang="pl-PL" b="1" u="none" strike="noStrike"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6">
                  <a:extLst>
                    <a:ext uri="{A12FA001-AC4F-418D-AE19-62706E023703}">
                      <ahyp:hlinkClr xmlns:ahyp="http://schemas.microsoft.com/office/drawing/2018/hyperlinkcolor" val="tx"/>
                    </a:ext>
                  </a:extLst>
                </a:hlinkClick>
              </a:rPr>
              <a:t>ACa</a:t>
            </a: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6">
                  <a:extLst>
                    <a:ext uri="{A12FA001-AC4F-418D-AE19-62706E023703}">
                      <ahyp:hlinkClr xmlns:ahyp="http://schemas.microsoft.com/office/drawing/2018/hyperlinkcolor" val="tx"/>
                    </a:ext>
                  </a:extLst>
                </a:hlinkClick>
              </a:rPr>
              <a:t> 1499/12 - Wyrok Sądu Apelacyjnego w Warszawie</a:t>
            </a:r>
            <a:r>
              <a:rPr lang="pl-PL" u="none" strike="noStrike"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wyrok z dnia 7 czerwca 2013 r.</a:t>
            </a:r>
          </a:p>
          <a:p>
            <a:pPr algn="jus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Zgodnie z dyspozycją art. 429 k.c. poszkodowany musi wykazać szkodę, zdarzenie, z którego ona wynika, oraz istnienie adekwatnego związku między zdarzeniem a szkodą. </a:t>
            </a:r>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Z dyspozycji tego przepisu wynika domniemanie winy powierzającego, który może się uwolnić, wskazując właśnie na brak winy w wyborze, czyli wybrał wykonawcę z należytą starannością albo powierzenie czynności podmiotowi zawodowo trudniącemu się czynnościami danego rodzaju.</a:t>
            </a:r>
          </a:p>
          <a:p>
            <a:pPr algn="just"/>
            <a:endParaRPr lang="pl-PL" b="1" dirty="0">
              <a:latin typeface="Roboto Condensed" panose="02000000000000000000" pitchFamily="2" charset="0"/>
              <a:ea typeface="Roboto Condensed" panose="02000000000000000000" pitchFamily="2" charset="0"/>
              <a:cs typeface="Roboto Condensed" panose="02000000000000000000" pitchFamily="2" charset="0"/>
            </a:endParaRPr>
          </a:p>
          <a:p>
            <a:pPr>
              <a:buNone/>
            </a:pP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7">
                  <a:extLst>
                    <a:ext uri="{A12FA001-AC4F-418D-AE19-62706E023703}">
                      <ahyp:hlinkClr xmlns:ahyp="http://schemas.microsoft.com/office/drawing/2018/hyperlinkcolor" val="tx"/>
                    </a:ext>
                  </a:extLst>
                </a:hlinkClick>
              </a:rPr>
              <a:t>I </a:t>
            </a:r>
            <a:r>
              <a:rPr lang="pl-PL" b="1" u="none" strike="noStrike"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7">
                  <a:extLst>
                    <a:ext uri="{A12FA001-AC4F-418D-AE19-62706E023703}">
                      <ahyp:hlinkClr xmlns:ahyp="http://schemas.microsoft.com/office/drawing/2018/hyperlinkcolor" val="tx"/>
                    </a:ext>
                  </a:extLst>
                </a:hlinkClick>
              </a:rPr>
              <a:t>ACa</a:t>
            </a: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7">
                  <a:extLst>
                    <a:ext uri="{A12FA001-AC4F-418D-AE19-62706E023703}">
                      <ahyp:hlinkClr xmlns:ahyp="http://schemas.microsoft.com/office/drawing/2018/hyperlinkcolor" val="tx"/>
                    </a:ext>
                  </a:extLst>
                </a:hlinkClick>
              </a:rPr>
              <a:t> 893/13, Odpowiedzialność powierzającego czynności osobie trzeciej za </a:t>
            </a:r>
            <a:r>
              <a:rPr lang="pl-PL" b="1" i="0"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7">
                  <a:extLst>
                    <a:ext uri="{A12FA001-AC4F-418D-AE19-62706E023703}">
                      <ahyp:hlinkClr xmlns:ahyp="http://schemas.microsoft.com/office/drawing/2018/hyperlinkcolor" val="tx"/>
                    </a:ext>
                  </a:extLst>
                </a:hlinkClick>
              </a:rPr>
              <a:t>szkodę</a:t>
            </a:r>
            <a:r>
              <a:rPr lang="pl-PL"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7">
                  <a:extLst>
                    <a:ext uri="{A12FA001-AC4F-418D-AE19-62706E023703}">
                      <ahyp:hlinkClr xmlns:ahyp="http://schemas.microsoft.com/office/drawing/2018/hyperlinkcolor" val="tx"/>
                    </a:ext>
                  </a:extLst>
                </a:hlinkClick>
              </a:rPr>
              <a:t> wyrządzoną jego własnym zaniedbaniem. - Wyrok Sądu Apelacyjnego w Warszawie</a:t>
            </a:r>
            <a:r>
              <a:rPr lang="pl-PL" u="none" strike="noStrike"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u="none" strike="noStrike" dirty="0">
                <a:latin typeface="Roboto Condensed" panose="02000000000000000000" pitchFamily="2" charset="0"/>
                <a:ea typeface="Roboto Condensed" panose="02000000000000000000" pitchFamily="2" charset="0"/>
                <a:cs typeface="Roboto Condensed" panose="02000000000000000000" pitchFamily="2" charset="0"/>
              </a:rPr>
              <a:t>-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wyrok z dnia 27 marca 2014 r.</a:t>
            </a:r>
          </a:p>
          <a:p>
            <a:pPr algn="jus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1" dirty="0">
                <a:effectLst/>
                <a:latin typeface="Roboto Condensed" panose="02000000000000000000" pitchFamily="2" charset="0"/>
                <a:ea typeface="Roboto Condensed" panose="02000000000000000000" pitchFamily="2" charset="0"/>
                <a:cs typeface="Roboto Condensed" panose="02000000000000000000" pitchFamily="2" charset="0"/>
              </a:rPr>
              <a:t>Nawet skuteczne powierzenie czynności osobie trzeciej, które na podstawie art. 429 k.c. zwalnia od odpowiedzialności za szkodę wyrządzoną przez przedsiębiorstwo trudniące się zawodowo wykonywaniem danych czynności, nie wyklucza odpowiedzialności powierzającego za szkodę wyrządzoną jego własnym zaniedbaniem</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 najczęściej odpowiedzialność ta oparta będzie na art. 415 k.c. Trzeba jednak wskazać, że przypisanie odpowiedzialności za własne działanie wymaga wykazania, że szkoda pozostaje w normalnym związku przyczynowym z własnym zaniechaniem powierzającego.</a:t>
            </a:r>
          </a:p>
          <a:p>
            <a:pPr algn="just"/>
            <a:endParaRPr lang="pl-PL" b="1"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Grafika 1" descr="Młotek sędziowski kontur">
            <a:extLst>
              <a:ext uri="{FF2B5EF4-FFF2-40B4-BE49-F238E27FC236}">
                <a16:creationId xmlns:a16="http://schemas.microsoft.com/office/drawing/2014/main" id="{F7054EEE-DB7B-DDAB-AC1A-AE69A4BB64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7979" y="185966"/>
            <a:ext cx="753680" cy="753680"/>
          </a:xfrm>
          <a:prstGeom prst="rect">
            <a:avLst/>
          </a:prstGeom>
        </p:spPr>
      </p:pic>
    </p:spTree>
    <p:extLst>
      <p:ext uri="{BB962C8B-B14F-4D97-AF65-F5344CB8AC3E}">
        <p14:creationId xmlns:p14="http://schemas.microsoft.com/office/powerpoint/2010/main" val="1944349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01B75920-61FD-3C7B-74D4-67E3BD8530E8}"/>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0E816BC6-943D-0682-3E49-0E39615BBFF1}"/>
              </a:ext>
            </a:extLst>
          </p:cNvPr>
          <p:cNvSpPr/>
          <p:nvPr/>
        </p:nvSpPr>
        <p:spPr>
          <a:xfrm>
            <a:off x="1370015" y="2228934"/>
            <a:ext cx="9023665" cy="2839239"/>
          </a:xfrm>
          <a:prstGeom prst="rect">
            <a:avLst/>
          </a:prstGeom>
        </p:spPr>
        <p:txBody>
          <a:bodyPr wrap="square" lIns="91440" tIns="45720" rIns="91440" bIns="45720" anchor="t">
            <a:spAutoFit/>
          </a:bodyPr>
          <a:lstStyle/>
          <a:p>
            <a:pPr algn="just"/>
            <a:r>
              <a:rPr lang="pl-PL" dirty="0">
                <a:latin typeface="Roboto Condensed" panose="02000000000000000000" pitchFamily="2" charset="0"/>
                <a:ea typeface="Roboto Condensed" panose="02000000000000000000" pitchFamily="2" charset="0"/>
                <a:cs typeface="Roboto Condensed" panose="02000000000000000000" pitchFamily="2" charset="0"/>
              </a:rPr>
              <a:t>Często gminy, właściciele nieruchomości czy zarządcy dróg </a:t>
            </a:r>
            <a:r>
              <a:rPr lang="pl-PL" b="1" dirty="0">
                <a:latin typeface="Roboto Condensed" panose="02000000000000000000" pitchFamily="2" charset="0"/>
                <a:ea typeface="Roboto Condensed" panose="02000000000000000000" pitchFamily="2" charset="0"/>
                <a:cs typeface="Roboto Condensed" panose="02000000000000000000" pitchFamily="2" charset="0"/>
              </a:rPr>
              <a:t>posiadają ubezpieczenie odpowiedzialności cywilnej</a:t>
            </a:r>
            <a:r>
              <a:rPr lang="pl-PL" dirty="0">
                <a:latin typeface="Roboto Condensed" panose="02000000000000000000" pitchFamily="2" charset="0"/>
                <a:ea typeface="Roboto Condensed" panose="02000000000000000000" pitchFamily="2" charset="0"/>
                <a:cs typeface="Roboto Condensed" panose="02000000000000000000" pitchFamily="2" charset="0"/>
              </a:rPr>
              <a:t>, z którego można dochodzić świadczeń odszkodowawczych za poniesione szkody wyrządzone ich zaniedbaniami. </a:t>
            </a:r>
          </a:p>
          <a:p>
            <a:pPr algn="just"/>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dirty="0">
                <a:latin typeface="Roboto Condensed" panose="02000000000000000000" pitchFamily="2" charset="0"/>
                <a:ea typeface="Roboto Condensed" panose="02000000000000000000" pitchFamily="2" charset="0"/>
                <a:cs typeface="Roboto Condensed" panose="02000000000000000000" pitchFamily="2" charset="0"/>
              </a:rPr>
              <a:t>Są to jednak </a:t>
            </a:r>
            <a:r>
              <a:rPr lang="pl-PL" b="1" dirty="0">
                <a:latin typeface="Roboto Condensed" panose="02000000000000000000" pitchFamily="2" charset="0"/>
                <a:ea typeface="Roboto Condensed" panose="02000000000000000000" pitchFamily="2" charset="0"/>
                <a:cs typeface="Roboto Condensed" panose="02000000000000000000" pitchFamily="2" charset="0"/>
              </a:rPr>
              <a:t>ubezpieczenia dobrowolne</a:t>
            </a:r>
            <a:r>
              <a:rPr lang="pl-PL" dirty="0">
                <a:latin typeface="Roboto Condensed" panose="02000000000000000000" pitchFamily="2" charset="0"/>
                <a:ea typeface="Roboto Condensed" panose="02000000000000000000" pitchFamily="2" charset="0"/>
                <a:cs typeface="Roboto Condensed" panose="02000000000000000000" pitchFamily="2" charset="0"/>
              </a:rPr>
              <a:t>, więc jeżeli właściciel nieruchomości lub drogi nie posiada polisy ubezpieczenia odpowiedzialności cywilnej to możemy dochodzić naszych roszczeń bezpośrednio od niego.</a:t>
            </a:r>
          </a:p>
          <a:p>
            <a:pPr algn="just">
              <a:lnSpc>
                <a:spcPct val="150000"/>
              </a:lnSpc>
            </a:pPr>
            <a:endParaRPr lang="pl-PL" sz="1200" dirty="0"/>
          </a:p>
          <a:p>
            <a:pPr algn="just">
              <a:lnSpc>
                <a:spcPct val="150000"/>
              </a:lnSpc>
            </a:pPr>
            <a:endParaRPr lang="pl-PL"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pole tekstowe 6">
            <a:extLst>
              <a:ext uri="{FF2B5EF4-FFF2-40B4-BE49-F238E27FC236}">
                <a16:creationId xmlns:a16="http://schemas.microsoft.com/office/drawing/2014/main" id="{93C43757-B365-DE7E-E946-2B2067B66865}"/>
              </a:ext>
            </a:extLst>
          </p:cNvPr>
          <p:cNvSpPr txBox="1"/>
          <p:nvPr/>
        </p:nvSpPr>
        <p:spPr>
          <a:xfrm>
            <a:off x="2286000" y="6211561"/>
            <a:ext cx="60960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BF98F21F-2C74-ADFF-ECFA-DF3820C31616}"/>
              </a:ext>
            </a:extLst>
          </p:cNvPr>
          <p:cNvSpPr/>
          <p:nvPr/>
        </p:nvSpPr>
        <p:spPr>
          <a:xfrm>
            <a:off x="1468119" y="1589920"/>
            <a:ext cx="8863403" cy="369332"/>
          </a:xfrm>
          <a:prstGeom prst="rect">
            <a:avLst/>
          </a:prstGeom>
          <a:solidFill>
            <a:srgbClr val="0D7EC2"/>
          </a:solidFill>
          <a:ln w="12700">
            <a:solidFill>
              <a:srgbClr val="0F7EC2"/>
            </a:solidFill>
          </a:ln>
        </p:spPr>
        <p:txBody>
          <a:bodyPr wrap="square">
            <a:spAutoFit/>
          </a:bodyPr>
          <a:lstStyle/>
          <a:p>
            <a:pPr lvl="0" algn="ctr">
              <a:buClr>
                <a:srgbClr val="005987"/>
              </a:buClr>
            </a:pPr>
            <a:r>
              <a:rPr lang="pl-PL"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ODPOWIEDZIALNOŚĆ NA ZASADZIE WINY</a:t>
            </a:r>
          </a:p>
        </p:txBody>
      </p:sp>
      <p:sp>
        <p:nvSpPr>
          <p:cNvPr id="5" name="Prostokąt 4">
            <a:extLst>
              <a:ext uri="{FF2B5EF4-FFF2-40B4-BE49-F238E27FC236}">
                <a16:creationId xmlns:a16="http://schemas.microsoft.com/office/drawing/2014/main" id="{D7E4A171-4239-357E-ECD6-99B08376EC22}"/>
              </a:ext>
            </a:extLst>
          </p:cNvPr>
          <p:cNvSpPr/>
          <p:nvPr/>
        </p:nvSpPr>
        <p:spPr>
          <a:xfrm>
            <a:off x="1277337" y="1589920"/>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6" name="Obraz 5">
            <a:extLst>
              <a:ext uri="{FF2B5EF4-FFF2-40B4-BE49-F238E27FC236}">
                <a16:creationId xmlns:a16="http://schemas.microsoft.com/office/drawing/2014/main" id="{7CE212CD-DC78-813B-6F09-9C6952B2CB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4236929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155A00C7-7A4C-C466-1B19-43B97AF7D899}"/>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0C019429-D51A-393A-2152-9F1027B84D03}"/>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C1CCD891-BFAF-009C-4D25-18C411C3D661}"/>
              </a:ext>
            </a:extLst>
          </p:cNvPr>
          <p:cNvSpPr txBox="1"/>
          <p:nvPr/>
        </p:nvSpPr>
        <p:spPr>
          <a:xfrm>
            <a:off x="1157120" y="470446"/>
            <a:ext cx="9877760" cy="5509200"/>
          </a:xfrm>
          <a:prstGeom prst="rect">
            <a:avLst/>
          </a:prstGeom>
          <a:noFill/>
        </p:spPr>
        <p:txBody>
          <a:bodyPr wrap="square">
            <a:spAutoFit/>
          </a:bodyPr>
          <a:lstStyle/>
          <a:p>
            <a:pPr>
              <a:buNone/>
            </a:pPr>
            <a:r>
              <a:rPr lang="pl-PL" sz="1600"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I </a:t>
            </a:r>
            <a:r>
              <a:rPr lang="pl-PL" sz="1600" b="1" u="none" strike="noStrike"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ACa</a:t>
            </a:r>
            <a:r>
              <a:rPr lang="pl-PL" sz="1600"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 1033/17, Istota ubezpieczenia odpowiedzialności cywilnej. Pojęcie „bezprawności” w wypadku odpowiedzialności za </a:t>
            </a:r>
            <a:r>
              <a:rPr lang="pl-PL" sz="1600" b="1" i="0"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szkody</a:t>
            </a:r>
            <a:r>
              <a:rPr lang="pl-PL" sz="1600" b="1" u="none"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 z tytułu czynów niedozwolonych. - Wyrok Sądu Apelacyjnego w Krakowie</a:t>
            </a:r>
            <a:endParaRPr lang="pl-PL" sz="160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sz="1600"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wyrok z dnia 22 lutego 2018 r.</a:t>
            </a:r>
          </a:p>
          <a:p>
            <a:pPr algn="just">
              <a:buNone/>
            </a:pPr>
            <a:endParaRPr lang="pl-PL" sz="16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sz="1600"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sz="16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Bezprawność w rozumieniu art. 415 k.c</a:t>
            </a:r>
            <a:r>
              <a:rPr lang="pl-PL" sz="1600" b="1" u="sng" dirty="0">
                <a:effectLst/>
                <a:latin typeface="Roboto Condensed" panose="02000000000000000000" pitchFamily="2" charset="0"/>
                <a:ea typeface="Roboto Condensed" panose="02000000000000000000" pitchFamily="2" charset="0"/>
                <a:cs typeface="Roboto Condensed" panose="02000000000000000000" pitchFamily="2" charset="0"/>
              </a:rPr>
              <a:t>. nie musi mieć swojego źródła w naruszeniu przepisów prawa</a:t>
            </a:r>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 wystarczy bowiem stwierdzenie, że zachowanie sprawcy było obiektywnie nieprawidłowe, co w konsekwencji doprowadziło do wyrządzenia szkody.</a:t>
            </a:r>
          </a:p>
          <a:p>
            <a:pPr algn="just">
              <a:buNone/>
            </a:pPr>
            <a:endParaRPr lang="pl-PL" sz="16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sz="1600"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sz="16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W myśl art. 822 k.c. przedmiotem ubezpieczenia odpowiedzialności cywilnej jest odpowiedzialność ubezpieczającego za szkody wyrządzone osobom trzecim. Istotą tego rodzaju ubezpieczenia jest wejście ubezpieczyciela na podstawie umowy ubezpieczenia odpowiedzialności cywilnej w sytuację prawną ubezpieczającego, w zakresie ponoszonej przez niego odpowiedzialności odszkodowawczej. Z chwilą wyrządzenia szkody przez ubezpieczającego powstaje </a:t>
            </a:r>
            <a:r>
              <a:rPr lang="pl-PL" sz="1600" dirty="0" err="1">
                <a:effectLst/>
                <a:latin typeface="Roboto Condensed" panose="02000000000000000000" pitchFamily="2" charset="0"/>
                <a:ea typeface="Roboto Condensed" panose="02000000000000000000" pitchFamily="2" charset="0"/>
                <a:cs typeface="Roboto Condensed" panose="02000000000000000000" pitchFamily="2" charset="0"/>
              </a:rPr>
              <a:t>sui</a:t>
            </a:r>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sz="1600" dirty="0" err="1">
                <a:effectLst/>
                <a:latin typeface="Roboto Condensed" panose="02000000000000000000" pitchFamily="2" charset="0"/>
                <a:ea typeface="Roboto Condensed" panose="02000000000000000000" pitchFamily="2" charset="0"/>
                <a:cs typeface="Roboto Condensed" panose="02000000000000000000" pitchFamily="2" charset="0"/>
              </a:rPr>
              <a:t>generis</a:t>
            </a:r>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 trójstronny stosunek prawny łączący sprawcę szkody (ubezpieczającego), zakład ubezpieczeń oraz poszkodowanego. </a:t>
            </a:r>
            <a:b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Z tego względu odszkodowanie ustalane jest według ogólnych zasad prawa cywilnego. </a:t>
            </a:r>
            <a:r>
              <a:rPr lang="pl-PL" sz="1600" b="1" dirty="0">
                <a:effectLst/>
                <a:latin typeface="Roboto Condensed" panose="02000000000000000000" pitchFamily="2" charset="0"/>
                <a:ea typeface="Roboto Condensed" panose="02000000000000000000" pitchFamily="2" charset="0"/>
                <a:cs typeface="Roboto Condensed" panose="02000000000000000000" pitchFamily="2" charset="0"/>
              </a:rPr>
              <a:t>O zakresie odpowiedzialności ubezpieczyciela decyduje umowa ubezpieczenia oraz treść ogólnych warunków ubezpieczenia oraz przepisy kodeksu cywilnego. Stosunek wynikający z umowy ubezpieczenia OC ma charakter akcesoryjny wobec cywilnoprawnego stosunku odszkodowawczego, jaki może zaistnieć pomiędzy sprawcą szkody a poszkodowanym, z tym że co do zasady zakres odpowiedzialności ubezpieczyciela nie może być wyższy od zakresu odpowiedzialności ubezpieczonego</a:t>
            </a:r>
            <a:r>
              <a:rPr lang="pl-PL" sz="1600" dirty="0">
                <a:effectLst/>
                <a:latin typeface="Roboto Condensed" panose="02000000000000000000" pitchFamily="2" charset="0"/>
                <a:ea typeface="Roboto Condensed" panose="02000000000000000000" pitchFamily="2" charset="0"/>
                <a:cs typeface="Roboto Condensed" panose="02000000000000000000" pitchFamily="2" charset="0"/>
              </a:rPr>
              <a:t>. Inaczej mówiąc, roszczenie poszkodowanego względem ubezpieczyciela wyznaczają granice jego odpowiedzialności względem ubezpieczonego (dłużnika z bezpośredniego stosunku zobowiązaniowego - deliktowego lub kontraktowego).</a:t>
            </a:r>
          </a:p>
        </p:txBody>
      </p:sp>
      <p:pic>
        <p:nvPicPr>
          <p:cNvPr id="2" name="Grafika 1" descr="Młotek sędziowski kontur">
            <a:extLst>
              <a:ext uri="{FF2B5EF4-FFF2-40B4-BE49-F238E27FC236}">
                <a16:creationId xmlns:a16="http://schemas.microsoft.com/office/drawing/2014/main" id="{D9B5C3BE-5728-219A-3898-3D6F7611E1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2285" y="470446"/>
            <a:ext cx="753680" cy="753680"/>
          </a:xfrm>
          <a:prstGeom prst="rect">
            <a:avLst/>
          </a:prstGeom>
        </p:spPr>
      </p:pic>
      <p:pic>
        <p:nvPicPr>
          <p:cNvPr id="5" name="Obraz 4">
            <a:extLst>
              <a:ext uri="{FF2B5EF4-FFF2-40B4-BE49-F238E27FC236}">
                <a16:creationId xmlns:a16="http://schemas.microsoft.com/office/drawing/2014/main" id="{97678F00-9FEC-06C9-BC71-A751D8AB4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2854079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9509977E-3E8A-F14A-12CA-C9D451AB5B88}"/>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C206E2B8-7CAB-CF66-9D6A-EEE7B0114ED1}"/>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62DE1E3C-3AFF-231C-08BB-E0114800F041}"/>
              </a:ext>
            </a:extLst>
          </p:cNvPr>
          <p:cNvSpPr/>
          <p:nvPr/>
        </p:nvSpPr>
        <p:spPr>
          <a:xfrm>
            <a:off x="497892" y="1427417"/>
            <a:ext cx="4827041" cy="1485022"/>
          </a:xfrm>
          <a:prstGeom prst="rect">
            <a:avLst/>
          </a:prstGeom>
        </p:spPr>
        <p:txBody>
          <a:bodyPr wrap="square" lIns="91440" tIns="45720" rIns="91440" bIns="45720" anchor="t">
            <a:spAutoFit/>
          </a:bodyPr>
          <a:lstStyle/>
          <a:p>
            <a:pP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5290B523-0972-9453-6A09-202D91B08720}"/>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9E9B2A7C-670F-8709-3FD2-820FBB45829C}"/>
              </a:ext>
            </a:extLst>
          </p:cNvPr>
          <p:cNvSpPr txBox="1"/>
          <p:nvPr/>
        </p:nvSpPr>
        <p:spPr>
          <a:xfrm>
            <a:off x="964925" y="683798"/>
            <a:ext cx="9669944" cy="4934684"/>
          </a:xfrm>
          <a:prstGeom prst="rect">
            <a:avLst/>
          </a:prstGeom>
          <a:noFill/>
        </p:spPr>
        <p:txBody>
          <a:bodyPr wrap="square">
            <a:spAutoFit/>
          </a:bodyPr>
          <a:lstStyle/>
          <a:p>
            <a:pPr algn="just">
              <a:spcAft>
                <a:spcPts val="800"/>
              </a:spcAft>
            </a:pPr>
            <a:r>
              <a:rPr lang="pl-PL" sz="1800" b="1" u="sng" kern="10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Inaczej oceniane są zaniedbania właścicieli prywatnych, a inaczej firm czy samorządów.</a:t>
            </a:r>
          </a:p>
          <a:p>
            <a:pPr algn="just">
              <a:spcAft>
                <a:spcPts val="800"/>
              </a:spcAft>
            </a:pPr>
            <a:r>
              <a:rPr lang="pl-PL" dirty="0">
                <a:latin typeface="Roboto Condensed" panose="02000000000000000000" pitchFamily="2" charset="0"/>
                <a:ea typeface="Roboto Condensed" panose="02000000000000000000" pitchFamily="2" charset="0"/>
                <a:cs typeface="Roboto Condensed" panose="02000000000000000000" pitchFamily="2" charset="0"/>
              </a:rPr>
              <a:t>P</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rofesjonalizm dłużnika co do zasady przejawia się w dwóch podstawowych cechach jego zachowania: postępowaniu zgodnym z regułami fachowej wiedzy oraz sumienności. </a:t>
            </a:r>
          </a:p>
          <a:p>
            <a:pPr algn="just">
              <a:spcAft>
                <a:spcPts val="800"/>
              </a:spcAft>
            </a:pP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Wzorzec należytej staranności musi </a:t>
            </a: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uwzględnić zwiększone oczekiwania co do zawodowych kwalifikacji dłużnika-specjalisty, co do jego wiedzy i praktycznych umiejętności korzystania z niej </a:t>
            </a:r>
            <a:r>
              <a:rPr lang="pl-PL" sz="180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(tak Sąd Najwyższy w </a:t>
            </a:r>
            <a:r>
              <a:rPr lang="pl-PL" sz="180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wyroku z dnia 21 września 2005 r., sygn. akt: IV CK 100/05</a:t>
            </a:r>
            <a:r>
              <a:rPr lang="pl-PL" sz="180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Obok fachowych kwalifikacji, od profesjonalisty wymaga się zwiększonego zaangażowania w podjęte działania przygotowujące </a:t>
            </a:r>
            <a:b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i realizujące świadczenie. Chodzi tu o większą zapobiegliwość, rzetelność, dokładność w działaniach dłużnika.</a:t>
            </a:r>
          </a:p>
          <a:p>
            <a:pPr algn="just">
              <a:spcAft>
                <a:spcPts val="800"/>
              </a:spcAft>
            </a:pPr>
            <a:endParaRPr lang="pl-PL" b="1" kern="100" dirty="0">
              <a:latin typeface="Roboto Condensed" panose="02000000000000000000" pitchFamily="2" charset="0"/>
              <a:ea typeface="Roboto Condensed" panose="02000000000000000000" pitchFamily="2" charset="0"/>
              <a:cs typeface="Roboto Condensed" panose="02000000000000000000" pitchFamily="2" charset="0"/>
            </a:endParaRPr>
          </a:p>
          <a:p>
            <a:pPr algn="just">
              <a:spcAft>
                <a:spcPts val="800"/>
              </a:spcAft>
            </a:pP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W orzecznictwie ugruntowany jest pogląd, że uchylenie odpowiedzialności powierzającego z uwagi na brak winy w wyborze nie wyłącza jego odpowiedzialności za szkodę wyrządzoną jego własnym zaniedbaniem (wyr. SN z 26.11.2004 r., V CK 253/04). </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Powierzający ponosi odpowiedzialność na podstawie art. 415 KC, jeżeli wykonanie czynności zostało powierzone profesjonaliście, a szkoda jest następstwem nieudzielenia przez powierzającego informacji i zaleceń, których przekazanie wybranemu wykonawcy czynności pozwoliłoby uniknąć wyrządzenia szkody</a:t>
            </a:r>
            <a:endPar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Obraz 1">
            <a:extLst>
              <a:ext uri="{FF2B5EF4-FFF2-40B4-BE49-F238E27FC236}">
                <a16:creationId xmlns:a16="http://schemas.microsoft.com/office/drawing/2014/main" id="{9E521E03-397A-AB0B-B5DD-8CB162841A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3443177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F3EF37D8-1416-3D3E-27B5-448598B78DE8}"/>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7B39E30E-3ECA-4E23-58CC-EC2621DD81D9}"/>
              </a:ext>
            </a:extLst>
          </p:cNvPr>
          <p:cNvSpPr/>
          <p:nvPr/>
        </p:nvSpPr>
        <p:spPr>
          <a:xfrm>
            <a:off x="1438045" y="1382927"/>
            <a:ext cx="9315910" cy="4092146"/>
          </a:xfrm>
          <a:prstGeom prst="rect">
            <a:avLst/>
          </a:prstGeom>
        </p:spPr>
        <p:txBody>
          <a:bodyPr wrap="square" lIns="91440" tIns="45720" rIns="91440" bIns="45720" anchor="t">
            <a:spAutoFit/>
          </a:bodyPr>
          <a:lstStyle/>
          <a:p>
            <a:pPr algn="just">
              <a:lnSpc>
                <a:spcPct val="107000"/>
              </a:lnSpc>
              <a:spcAft>
                <a:spcPts val="800"/>
              </a:spcAft>
              <a:buNone/>
            </a:pPr>
            <a:br>
              <a:rPr lang="pl-PL" sz="1800"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br>
            <a:r>
              <a:rPr lang="pl-PL" sz="1800"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III CRN 82/69 - Wyrok Sądu Najwyższego</a:t>
            </a:r>
            <a: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sz="180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wyrok z dnia 24 kwietnia 1969 r.</a:t>
            </a: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p>
          <a:p>
            <a:pPr algn="jus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Jeżeli zarządca nieruchomości, obowiązany z mocy art. 4 ust. 1 ustawy z 22 IV 1959 r. (Dz. U. Nr 27, poz. 167) do utrzymania czystości i porządku na terenie nieruchomości położonej w mieście lub osiedlu, </a:t>
            </a: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zawrze umowę z przedsiębiorstwem (zakładem) oczyszczania miasta </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na odpłatne wykonywanie części lub nawet wszystkich tych obowiązków, </a:t>
            </a: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nie jest on zwolniony </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od odpowiedzialności wobec osoby poszkodowanej za szkodę wynikłą z nienależytego ich wypełnienia. </a:t>
            </a: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Odpowiedzialność zarządcy nieruchomości jest wówczas solidarna z odpowiedzialnością miejskiego przedsiębiorstwa (zakładu) oczyszczania, któremu te obowiązki zostały powierzone </a:t>
            </a:r>
            <a:b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(art. 6 ust. 1 i 2 cyt. ustawy, art. 441 § 1 k.c.).</a:t>
            </a: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pole tekstowe 6">
            <a:extLst>
              <a:ext uri="{FF2B5EF4-FFF2-40B4-BE49-F238E27FC236}">
                <a16:creationId xmlns:a16="http://schemas.microsoft.com/office/drawing/2014/main" id="{7937BCEC-C9BF-30F5-4922-D29B4F5F4F91}"/>
              </a:ext>
            </a:extLst>
          </p:cNvPr>
          <p:cNvSpPr txBox="1"/>
          <p:nvPr/>
        </p:nvSpPr>
        <p:spPr>
          <a:xfrm>
            <a:off x="2286000" y="6211561"/>
            <a:ext cx="60960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5" name="Grafika 4" descr="Młotek sędziowski kontur">
            <a:extLst>
              <a:ext uri="{FF2B5EF4-FFF2-40B4-BE49-F238E27FC236}">
                <a16:creationId xmlns:a16="http://schemas.microsoft.com/office/drawing/2014/main" id="{3660D1DD-FC24-E1D7-A607-BD546D6625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4365" y="1659600"/>
            <a:ext cx="753680" cy="753680"/>
          </a:xfrm>
          <a:prstGeom prst="rect">
            <a:avLst/>
          </a:prstGeom>
        </p:spPr>
      </p:pic>
      <p:pic>
        <p:nvPicPr>
          <p:cNvPr id="6" name="Obraz 5">
            <a:extLst>
              <a:ext uri="{FF2B5EF4-FFF2-40B4-BE49-F238E27FC236}">
                <a16:creationId xmlns:a16="http://schemas.microsoft.com/office/drawing/2014/main" id="{95C4CE17-F448-E796-5E40-727C5D0242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588887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CD3B7B4A-7994-7E41-1868-84853315D178}"/>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0957F374-12B4-EB9C-66CE-4CAA6CDB8425}"/>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F0BF108B-3D66-B12D-8C90-C307F47BF73E}"/>
              </a:ext>
            </a:extLst>
          </p:cNvPr>
          <p:cNvSpPr/>
          <p:nvPr/>
        </p:nvSpPr>
        <p:spPr>
          <a:xfrm>
            <a:off x="1181627" y="505266"/>
            <a:ext cx="10047787" cy="5722079"/>
          </a:xfrm>
          <a:prstGeom prst="rect">
            <a:avLst/>
          </a:prstGeom>
        </p:spPr>
        <p:txBody>
          <a:bodyPr wrap="square" lIns="91440" tIns="45720" rIns="91440" bIns="45720" anchor="t">
            <a:spAutoFit/>
          </a:bodyPr>
          <a:lstStyle/>
          <a:p>
            <a:pPr>
              <a:lnSpc>
                <a:spcPts val="2200"/>
              </a:lnSpc>
            </a:pPr>
            <a:endParaRPr lang="pl-PL" b="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a:p>
            <a:pPr>
              <a:lnSpc>
                <a:spcPts val="2200"/>
              </a:lnSpc>
            </a:pPr>
            <a: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Sąd Najwyższy np. w wyroku z 26 marca 2003 r. II CKN 1374/00 </a:t>
            </a:r>
          </a:p>
          <a:p>
            <a:pPr>
              <a:lnSpc>
                <a:spcPts val="2200"/>
              </a:lnSpc>
            </a:pPr>
            <a:endParaRPr lang="pl-PL" b="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ts val="2200"/>
              </a:lnSpc>
            </a:pPr>
            <a:r>
              <a:rPr lang="pl-PL" b="1" dirty="0">
                <a:latin typeface="Roboto Condensed" panose="02000000000000000000" pitchFamily="2" charset="0"/>
                <a:ea typeface="Roboto Condensed" panose="02000000000000000000" pitchFamily="2" charset="0"/>
                <a:cs typeface="Roboto Condensed" panose="02000000000000000000" pitchFamily="2" charset="0"/>
              </a:rPr>
              <a:t>Nie można więc zgodzić się ze stanowiskiem, że pozwany nie ponosi winy za wypadek powoda, bowiem nie wiedział o stanie tego odcinka ulicy </a:t>
            </a:r>
            <a:r>
              <a:rPr lang="pl-PL" dirty="0">
                <a:latin typeface="Roboto Condensed" panose="02000000000000000000" pitchFamily="2" charset="0"/>
                <a:ea typeface="Roboto Condensed" panose="02000000000000000000" pitchFamily="2" charset="0"/>
                <a:cs typeface="Roboto Condensed" panose="02000000000000000000" pitchFamily="2" charset="0"/>
              </a:rPr>
              <a:t>(oblodzeniu i zaśnieżeniu), wymagającym podjęcia stosownych działań. To do obowiązków jednostki organizacyjnej sprawującej zarząd drogi należało jej utrzymanie i ochrona, co </a:t>
            </a:r>
            <a:r>
              <a:rPr lang="pl-PL" b="1" dirty="0">
                <a:latin typeface="Roboto Condensed" panose="02000000000000000000" pitchFamily="2" charset="0"/>
                <a:ea typeface="Roboto Condensed" panose="02000000000000000000" pitchFamily="2" charset="0"/>
                <a:cs typeface="Roboto Condensed" panose="02000000000000000000" pitchFamily="2" charset="0"/>
              </a:rPr>
              <a:t>powinno być tak zorganizowane, żeby miała ona możliwość zarówno szybkiego stwierdzenia zagrożenia jak </a:t>
            </a:r>
            <a:br>
              <a:rPr lang="pl-PL" b="1" dirty="0">
                <a:latin typeface="Roboto Condensed" panose="02000000000000000000" pitchFamily="2" charset="0"/>
                <a:ea typeface="Roboto Condensed" panose="02000000000000000000" pitchFamily="2" charset="0"/>
                <a:cs typeface="Roboto Condensed" panose="02000000000000000000" pitchFamily="2" charset="0"/>
              </a:rPr>
            </a:br>
            <a:r>
              <a:rPr lang="pl-PL" b="1" dirty="0">
                <a:latin typeface="Roboto Condensed" panose="02000000000000000000" pitchFamily="2" charset="0"/>
                <a:ea typeface="Roboto Condensed" panose="02000000000000000000" pitchFamily="2" charset="0"/>
                <a:cs typeface="Roboto Condensed" panose="02000000000000000000" pitchFamily="2" charset="0"/>
              </a:rPr>
              <a:t>i jego usunięcia. </a:t>
            </a:r>
          </a:p>
          <a:p>
            <a:pPr algn="just">
              <a:lnSpc>
                <a:spcPts val="2200"/>
              </a:lnSpc>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ts val="2200"/>
              </a:lnSpc>
            </a:pPr>
            <a:r>
              <a:rPr lang="pl-PL" b="1" dirty="0">
                <a:latin typeface="Roboto Condensed" panose="02000000000000000000" pitchFamily="2" charset="0"/>
                <a:ea typeface="Roboto Condensed" panose="02000000000000000000" pitchFamily="2" charset="0"/>
                <a:cs typeface="Roboto Condensed" panose="02000000000000000000" pitchFamily="2" charset="0"/>
              </a:rPr>
              <a:t>Przerzucenie przez ubezpieczonego swojego obowiązku</a:t>
            </a:r>
            <a:r>
              <a:rPr lang="pl-PL" dirty="0">
                <a:latin typeface="Roboto Condensed" panose="02000000000000000000" pitchFamily="2" charset="0"/>
                <a:ea typeface="Roboto Condensed" panose="02000000000000000000" pitchFamily="2" charset="0"/>
                <a:cs typeface="Roboto Condensed" panose="02000000000000000000" pitchFamily="2" charset="0"/>
              </a:rPr>
              <a:t>, w części obejmującej bieżącą kontrolę stanu drogi </a:t>
            </a:r>
            <a:br>
              <a:rPr lang="pl-PL" dirty="0">
                <a:latin typeface="Roboto Condensed" panose="02000000000000000000" pitchFamily="2" charset="0"/>
                <a:ea typeface="Roboto Condensed" panose="02000000000000000000" pitchFamily="2" charset="0"/>
                <a:cs typeface="Roboto Condensed" panose="02000000000000000000" pitchFamily="2" charset="0"/>
              </a:rPr>
            </a:br>
            <a:r>
              <a:rPr lang="pl-PL" dirty="0">
                <a:latin typeface="Roboto Condensed" panose="02000000000000000000" pitchFamily="2" charset="0"/>
                <a:ea typeface="Roboto Condensed" panose="02000000000000000000" pitchFamily="2" charset="0"/>
                <a:cs typeface="Roboto Condensed" panose="02000000000000000000" pitchFamily="2" charset="0"/>
              </a:rPr>
              <a:t>i zawiadomienie o potrzebie podjęcia działań w celu usunięcia zagrożenia na osoby trzecie, </a:t>
            </a:r>
            <a:r>
              <a:rPr lang="pl-PL" b="1" dirty="0">
                <a:latin typeface="Roboto Condensed" panose="02000000000000000000" pitchFamily="2" charset="0"/>
                <a:ea typeface="Roboto Condensed" panose="02000000000000000000" pitchFamily="2" charset="0"/>
                <a:cs typeface="Roboto Condensed" panose="02000000000000000000" pitchFamily="2" charset="0"/>
              </a:rPr>
              <a:t>żadną miarą nie może być uznane za okoliczność wyłączającą jego winę w postaci braku należytej staranności w zakresie rozwiązań prawno-organizacyjnych</a:t>
            </a:r>
            <a:r>
              <a:rPr lang="pl-PL" dirty="0">
                <a:latin typeface="Roboto Condensed" panose="02000000000000000000" pitchFamily="2" charset="0"/>
                <a:ea typeface="Roboto Condensed" panose="02000000000000000000" pitchFamily="2" charset="0"/>
                <a:cs typeface="Roboto Condensed" panose="02000000000000000000" pitchFamily="2" charset="0"/>
              </a:rPr>
              <a:t>, mających na celu utrzymanie drogi w stanie zapewniającym bezpieczeństwo jej użytkowników. Podkreślenia wymaga, że zadania objęte </a:t>
            </a:r>
            <a:r>
              <a:rPr lang="pl-PL" dirty="0">
                <a:latin typeface="Roboto Condensed" panose="02000000000000000000" pitchFamily="2" charset="0"/>
                <a:ea typeface="Roboto Condensed" panose="02000000000000000000" pitchFamily="2" charset="0"/>
                <a:cs typeface="Roboto Condensed" panose="02000000000000000000" pitchFamily="2" charset="0"/>
                <a:hlinkClick r:id="rId4" tooltip="Ustawa z dnia 21 marca 1985 r. o drogach publicznych - Dz. U. z 1985 r. Nr 14, poz. 60 ()">
                  <a:extLst>
                    <a:ext uri="{A12FA001-AC4F-418D-AE19-62706E023703}">
                      <ahyp:hlinkClr xmlns:ahyp="http://schemas.microsoft.com/office/drawing/2018/hyperlinkcolor" val="tx"/>
                    </a:ext>
                  </a:extLst>
                </a:hlinkClick>
              </a:rPr>
              <a:t>ustawą z dnia 21 marca 1985 r. </a:t>
            </a:r>
            <a:br>
              <a:rPr lang="pl-PL" dirty="0">
                <a:latin typeface="Roboto Condensed" panose="02000000000000000000" pitchFamily="2" charset="0"/>
                <a:ea typeface="Roboto Condensed" panose="02000000000000000000" pitchFamily="2" charset="0"/>
                <a:cs typeface="Roboto Condensed" panose="02000000000000000000" pitchFamily="2" charset="0"/>
                <a:hlinkClick r:id="rId4" tooltip="Ustawa z dnia 21 marca 1985 r. o drogach publicznych - Dz. U. z 1985 r. Nr 14, poz. 60 ()">
                  <a:extLst>
                    <a:ext uri="{A12FA001-AC4F-418D-AE19-62706E023703}">
                      <ahyp:hlinkClr xmlns:ahyp="http://schemas.microsoft.com/office/drawing/2018/hyperlinkcolor" val="tx"/>
                    </a:ext>
                  </a:extLst>
                </a:hlinkClick>
              </a:rPr>
            </a:br>
            <a:r>
              <a:rPr lang="pl-PL" dirty="0">
                <a:latin typeface="Roboto Condensed" panose="02000000000000000000" pitchFamily="2" charset="0"/>
                <a:ea typeface="Roboto Condensed" panose="02000000000000000000" pitchFamily="2" charset="0"/>
                <a:cs typeface="Roboto Condensed" panose="02000000000000000000" pitchFamily="2" charset="0"/>
                <a:hlinkClick r:id="rId4" tooltip="Ustawa z dnia 21 marca 1985 r. o drogach publicznych - Dz. U. z 1985 r. Nr 14, poz. 60 ()">
                  <a:extLst>
                    <a:ext uri="{A12FA001-AC4F-418D-AE19-62706E023703}">
                      <ahyp:hlinkClr xmlns:ahyp="http://schemas.microsoft.com/office/drawing/2018/hyperlinkcolor" val="tx"/>
                    </a:ext>
                  </a:extLst>
                </a:hlinkClick>
              </a:rPr>
              <a:t>o drogach publicznych</a:t>
            </a:r>
            <a:r>
              <a:rPr lang="pl-PL" dirty="0">
                <a:latin typeface="Roboto Condensed" panose="02000000000000000000" pitchFamily="2" charset="0"/>
                <a:ea typeface="Roboto Condensed" panose="02000000000000000000" pitchFamily="2" charset="0"/>
                <a:cs typeface="Roboto Condensed" panose="02000000000000000000" pitchFamily="2" charset="0"/>
              </a:rPr>
              <a:t> wykonywane być powinny z najwyższą starannością, dbałością i profesjonalizmem, jako że służą one ogólnemu celowi społecznemu, jakim jest bezpieczeństwo użytkowników dróg. Od zarządcy drogi wymaga się zatem dołożenia takiej staranności przy wykonywaniu powyższych zadań, która zapewni stan bezpieczeństwa</a:t>
            </a:r>
            <a:endPar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Grafika 1" descr="Młotek sędziowski kontur">
            <a:extLst>
              <a:ext uri="{FF2B5EF4-FFF2-40B4-BE49-F238E27FC236}">
                <a16:creationId xmlns:a16="http://schemas.microsoft.com/office/drawing/2014/main" id="{14CA3709-EA4C-A590-71A4-38C4D2EE9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7947" y="626041"/>
            <a:ext cx="753680" cy="753680"/>
          </a:xfrm>
          <a:prstGeom prst="rect">
            <a:avLst/>
          </a:prstGeom>
        </p:spPr>
      </p:pic>
      <p:pic>
        <p:nvPicPr>
          <p:cNvPr id="3" name="Obraz 2">
            <a:extLst>
              <a:ext uri="{FF2B5EF4-FFF2-40B4-BE49-F238E27FC236}">
                <a16:creationId xmlns:a16="http://schemas.microsoft.com/office/drawing/2014/main" id="{D4D24245-9ACA-61CA-C8DD-B956DD2C3F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33634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upa 6">
            <a:extLst>
              <a:ext uri="{FF2B5EF4-FFF2-40B4-BE49-F238E27FC236}">
                <a16:creationId xmlns:a16="http://schemas.microsoft.com/office/drawing/2014/main" id="{459061A7-4123-4EE0-B43A-6B2EAF182E36}"/>
              </a:ext>
            </a:extLst>
          </p:cNvPr>
          <p:cNvGrpSpPr/>
          <p:nvPr/>
        </p:nvGrpSpPr>
        <p:grpSpPr>
          <a:xfrm>
            <a:off x="678222" y="539830"/>
            <a:ext cx="10992410" cy="682359"/>
            <a:chOff x="383932" y="425184"/>
            <a:chExt cx="8950636" cy="682359"/>
          </a:xfrm>
        </p:grpSpPr>
        <p:sp>
          <p:nvSpPr>
            <p:cNvPr id="14" name="Prostokąt 13">
              <a:extLst>
                <a:ext uri="{FF2B5EF4-FFF2-40B4-BE49-F238E27FC236}">
                  <a16:creationId xmlns:a16="http://schemas.microsoft.com/office/drawing/2014/main" id="{7A10AC60-0C37-48DA-B72C-50EDD7358874}"/>
                </a:ext>
              </a:extLst>
            </p:cNvPr>
            <p:cNvSpPr/>
            <p:nvPr/>
          </p:nvSpPr>
          <p:spPr>
            <a:xfrm>
              <a:off x="383932" y="484088"/>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Obraz 14">
              <a:extLst>
                <a:ext uri="{FF2B5EF4-FFF2-40B4-BE49-F238E27FC236}">
                  <a16:creationId xmlns:a16="http://schemas.microsoft.com/office/drawing/2014/main" id="{5DBAF9BF-0C7C-48FE-BBAE-D66D956DA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221" y="425184"/>
              <a:ext cx="1824347" cy="598463"/>
            </a:xfrm>
            <a:prstGeom prst="rect">
              <a:avLst/>
            </a:prstGeom>
          </p:spPr>
        </p:pic>
      </p:grpSp>
      <p:sp>
        <p:nvSpPr>
          <p:cNvPr id="16" name="pole tekstowe 15">
            <a:extLst>
              <a:ext uri="{FF2B5EF4-FFF2-40B4-BE49-F238E27FC236}">
                <a16:creationId xmlns:a16="http://schemas.microsoft.com/office/drawing/2014/main" id="{FC1C6BA9-70EE-49AE-B4D9-D0DD263B1AA9}"/>
              </a:ext>
            </a:extLst>
          </p:cNvPr>
          <p:cNvSpPr txBox="1"/>
          <p:nvPr/>
        </p:nvSpPr>
        <p:spPr>
          <a:xfrm>
            <a:off x="833996" y="598072"/>
            <a:ext cx="8796353" cy="595676"/>
          </a:xfrm>
          <a:prstGeom prst="rect">
            <a:avLst/>
          </a:prstGeom>
          <a:noFill/>
        </p:spPr>
        <p:txBody>
          <a:bodyPr wrap="square" rtlCol="0">
            <a:spAutoFit/>
          </a:bodyPr>
          <a:lstStyle/>
          <a:p>
            <a:pPr marL="0" marR="0" lvl="0" indent="0" algn="l" defTabSz="457200" rtl="0" eaLnBrk="1" fontAlgn="auto" latinLnBrk="0" hangingPunct="1">
              <a:lnSpc>
                <a:spcPts val="4500"/>
              </a:lnSpc>
              <a:spcBef>
                <a:spcPts val="0"/>
              </a:spcBef>
              <a:spcAft>
                <a:spcPts val="0"/>
              </a:spcAft>
              <a:buClrTx/>
              <a:buSzTx/>
              <a:buFontTx/>
              <a:buNone/>
              <a:tabLst/>
              <a:defRPr/>
            </a:pPr>
            <a:r>
              <a:rPr lang="pl-PL" sz="2200" b="1" cap="all" dirty="0">
                <a:solidFill>
                  <a:srgbClr val="0F7EC2"/>
                </a:solidFill>
                <a:latin typeface="Roboto Condensed" panose="02000000000000000000" pitchFamily="2" charset="0"/>
                <a:ea typeface="Roboto Condensed" panose="02000000000000000000" pitchFamily="2" charset="0"/>
              </a:rPr>
              <a:t>O czym będzie webinarium? </a:t>
            </a:r>
          </a:p>
        </p:txBody>
      </p:sp>
      <p:sp>
        <p:nvSpPr>
          <p:cNvPr id="9" name="Prostokąt 8">
            <a:extLst>
              <a:ext uri="{FF2B5EF4-FFF2-40B4-BE49-F238E27FC236}">
                <a16:creationId xmlns:a16="http://schemas.microsoft.com/office/drawing/2014/main" id="{F99DC979-EB29-B4A5-D0F6-AED077152902}"/>
              </a:ext>
            </a:extLst>
          </p:cNvPr>
          <p:cNvSpPr/>
          <p:nvPr/>
        </p:nvSpPr>
        <p:spPr>
          <a:xfrm>
            <a:off x="941809" y="1733421"/>
            <a:ext cx="10688183" cy="5080878"/>
          </a:xfrm>
          <a:prstGeom prst="rect">
            <a:avLst/>
          </a:prstGeom>
        </p:spPr>
        <p:txBody>
          <a:bodyPr wrap="square">
            <a:spAutoFit/>
          </a:bodyPr>
          <a:lstStyle/>
          <a:p>
            <a:pPr>
              <a:lnSpc>
                <a:spcPct val="150000"/>
              </a:lnSpc>
              <a:buClr>
                <a:schemeClr val="accent1">
                  <a:lumMod val="75000"/>
                </a:schemeClr>
              </a:buClr>
            </a:pPr>
            <a:r>
              <a:rPr lang="pl-PL" sz="2000" cap="al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1. Obowiązki zarządcy drogi</a:t>
            </a:r>
          </a:p>
          <a:p>
            <a:pPr>
              <a:lnSpc>
                <a:spcPct val="150000"/>
              </a:lnSpc>
              <a:buClr>
                <a:schemeClr val="accent1">
                  <a:lumMod val="75000"/>
                </a:schemeClr>
              </a:buClr>
            </a:pPr>
            <a:r>
              <a:rPr lang="pl-PL" sz="2000" cap="al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2. OBOWIĄZKI GMINY</a:t>
            </a:r>
          </a:p>
          <a:p>
            <a:pPr>
              <a:lnSpc>
                <a:spcPct val="150000"/>
              </a:lnSpc>
              <a:buClr>
                <a:schemeClr val="accent1">
                  <a:lumMod val="75000"/>
                </a:schemeClr>
              </a:buClr>
            </a:pPr>
            <a:r>
              <a:rPr lang="pl-PL" sz="2000" cap="al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3. Obowiązki właściciela nieruchomości/ NAJEMCY/ZARZĄDCY</a:t>
            </a:r>
          </a:p>
          <a:p>
            <a:pPr>
              <a:lnSpc>
                <a:spcPct val="150000"/>
              </a:lnSpc>
              <a:buClr>
                <a:schemeClr val="accent1">
                  <a:lumMod val="75000"/>
                </a:schemeClr>
              </a:buClr>
            </a:pPr>
            <a:r>
              <a:rPr lang="pl-PL" sz="2000" cap="al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4. Zasady odpowiedzialności za szkodę</a:t>
            </a:r>
          </a:p>
          <a:p>
            <a:pPr>
              <a:lnSpc>
                <a:spcPct val="150000"/>
              </a:lnSpc>
              <a:buClr>
                <a:schemeClr val="accent1">
                  <a:lumMod val="75000"/>
                </a:schemeClr>
              </a:buClr>
            </a:pPr>
            <a:r>
              <a:rPr lang="pl-PL" sz="2000" cap="al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rPr>
              <a:t>5. Przykładowe Orzecznictwo </a:t>
            </a: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endParaRPr>
          </a:p>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a:p>
            <a:pPr>
              <a:lnSpc>
                <a:spcPct val="200000"/>
              </a:lnSpc>
              <a:buClr>
                <a:schemeClr val="accent1">
                  <a:lumMod val="75000"/>
                </a:schemeClr>
              </a:buClr>
            </a:pPr>
            <a:endParaRPr lang="pl-PL" sz="2000" cap="al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26067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A4A70AEB-DD28-7D6D-7FD5-3FF16FFC9972}"/>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5AE93E45-6B74-3502-1B18-F43B50E5028D}"/>
              </a:ext>
            </a:extLst>
          </p:cNvPr>
          <p:cNvSpPr/>
          <p:nvPr/>
        </p:nvSpPr>
        <p:spPr>
          <a:xfrm>
            <a:off x="1438045" y="1294214"/>
            <a:ext cx="9315910" cy="4491101"/>
          </a:xfrm>
          <a:prstGeom prst="rect">
            <a:avLst/>
          </a:prstGeom>
        </p:spPr>
        <p:txBody>
          <a:bodyPr wrap="square" lIns="91440" tIns="45720" rIns="91440" bIns="45720" anchor="t">
            <a:spAutoFit/>
          </a:bodyPr>
          <a:lstStyle/>
          <a:p>
            <a:pPr algn="just">
              <a:lnSpc>
                <a:spcPct val="107000"/>
              </a:lnSpc>
              <a:spcAft>
                <a:spcPts val="800"/>
              </a:spcAft>
              <a:buNone/>
            </a:pPr>
            <a:r>
              <a:rPr lang="pl-PL" sz="1800"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II Ca 314/13 - Wyrok Sądu Okręgowego w Bydgoszczy</a:t>
            </a:r>
            <a: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sz="180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wyrok z dnia 5 grudnia 2013 r.</a:t>
            </a:r>
          </a:p>
          <a:p>
            <a:pPr algn="jus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endParaRPr lang="pl-PL" sz="18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Zauważyć należy, że </a:t>
            </a: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samo zawarcie przez administratora domu umowy </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na oczyszczanie dachu ze śniegu i lodu z firmą profesjonalnie się tym trudniącą </a:t>
            </a: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nie oznacza </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jeszcze, że w myśl art. 429 k.c. </a:t>
            </a: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nie ponosi odpowiedzialności </a:t>
            </a:r>
            <a:r>
              <a:rPr lang="pl-PL" sz="1800" dirty="0">
                <a:effectLst/>
                <a:latin typeface="Roboto Condensed" panose="02000000000000000000" pitchFamily="2" charset="0"/>
                <a:ea typeface="Roboto Condensed" panose="02000000000000000000" pitchFamily="2" charset="0"/>
                <a:cs typeface="Roboto Condensed" panose="02000000000000000000" pitchFamily="2" charset="0"/>
              </a:rPr>
              <a:t>za szkodę wyrządzoną powodom na skutek spadnięcia na ich samochód sopli lodu. </a:t>
            </a: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Byłoby tak gdyby firma profesjonalnie zajmująca się oczyszczaniem dachów - zgodnie </a:t>
            </a:r>
            <a:b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z umową - miałaby w określonym nieprzerwanym czasie utrzymywać dach nieruchomości w stanie oczyszczonym, nie zagrażającym bezpieczeństwu przechodniów i pojazdów. Tymczasem </a:t>
            </a:r>
            <a:b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sz="1800" b="1" dirty="0">
                <a:effectLst/>
                <a:latin typeface="Roboto Condensed" panose="02000000000000000000" pitchFamily="2" charset="0"/>
                <a:ea typeface="Roboto Condensed" panose="02000000000000000000" pitchFamily="2" charset="0"/>
                <a:cs typeface="Roboto Condensed" panose="02000000000000000000" pitchFamily="2" charset="0"/>
              </a:rPr>
              <a:t>z dokonanych przez sąd pierwszej instancji, niekwestionowanych w tym zakresie ustaleń, wynika, że przedsiębiorstwo trudniące się zawodowo oczyszczaniem dachów wykonywało te czynności tylko na wyraźne zlecenie administratora budynku</a:t>
            </a: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5" name="Grafika 4" descr="Młotek sędziowski kontur">
            <a:extLst>
              <a:ext uri="{FF2B5EF4-FFF2-40B4-BE49-F238E27FC236}">
                <a16:creationId xmlns:a16="http://schemas.microsoft.com/office/drawing/2014/main" id="{3DD2D2FD-87ED-88A0-9F0F-F2618B7AA1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946" y="1146894"/>
            <a:ext cx="753680" cy="753680"/>
          </a:xfrm>
          <a:prstGeom prst="rect">
            <a:avLst/>
          </a:prstGeom>
        </p:spPr>
      </p:pic>
      <p:pic>
        <p:nvPicPr>
          <p:cNvPr id="6" name="Obraz 5">
            <a:extLst>
              <a:ext uri="{FF2B5EF4-FFF2-40B4-BE49-F238E27FC236}">
                <a16:creationId xmlns:a16="http://schemas.microsoft.com/office/drawing/2014/main" id="{8990679E-A5DE-0F63-8700-3CA1D405FD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5960" y="417222"/>
            <a:ext cx="1583603" cy="519488"/>
          </a:xfrm>
          <a:prstGeom prst="rect">
            <a:avLst/>
          </a:prstGeom>
        </p:spPr>
      </p:pic>
    </p:spTree>
    <p:extLst>
      <p:ext uri="{BB962C8B-B14F-4D97-AF65-F5344CB8AC3E}">
        <p14:creationId xmlns:p14="http://schemas.microsoft.com/office/powerpoint/2010/main" val="1161902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D9C3F47E-FDA3-5882-A696-5F445FDEB9BF}"/>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24C0B57C-BCD7-1098-3B23-72B4F3CF891B}"/>
              </a:ext>
            </a:extLst>
          </p:cNvPr>
          <p:cNvSpPr/>
          <p:nvPr/>
        </p:nvSpPr>
        <p:spPr>
          <a:xfrm>
            <a:off x="761129" y="694774"/>
            <a:ext cx="9315910" cy="900246"/>
          </a:xfrm>
          <a:prstGeom prst="rect">
            <a:avLst/>
          </a:prstGeom>
        </p:spPr>
        <p:txBody>
          <a:bodyPr wrap="square" lIns="91440" tIns="45720" rIns="91440" bIns="45720" anchor="t">
            <a:spAutoFit/>
          </a:bodyPr>
          <a:lstStyle/>
          <a:p>
            <a:pPr algn="just">
              <a:lnSpc>
                <a:spcPct val="150000"/>
              </a:lnSpc>
            </a:pPr>
            <a:endParaRPr lang="pl-PL" sz="1200" dirty="0"/>
          </a:p>
          <a:p>
            <a:pPr algn="just">
              <a:lnSpc>
                <a:spcPct val="150000"/>
              </a:lnSpc>
            </a:pPr>
            <a:endParaRPr lang="pl-PL"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pole tekstowe 6">
            <a:extLst>
              <a:ext uri="{FF2B5EF4-FFF2-40B4-BE49-F238E27FC236}">
                <a16:creationId xmlns:a16="http://schemas.microsoft.com/office/drawing/2014/main" id="{0E1056FF-6854-5DD0-BE58-C1CD57E0F59E}"/>
              </a:ext>
            </a:extLst>
          </p:cNvPr>
          <p:cNvSpPr txBox="1"/>
          <p:nvPr/>
        </p:nvSpPr>
        <p:spPr>
          <a:xfrm>
            <a:off x="2286000" y="6211561"/>
            <a:ext cx="60960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8E699D35-59F2-26A0-66D9-E05F5EF959C9}"/>
              </a:ext>
            </a:extLst>
          </p:cNvPr>
          <p:cNvSpPr/>
          <p:nvPr/>
        </p:nvSpPr>
        <p:spPr>
          <a:xfrm>
            <a:off x="1193799" y="944842"/>
            <a:ext cx="9250585"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ODPOWIEDZIALNOŚĆ NA ZASADZIE RYZYKA</a:t>
            </a:r>
          </a:p>
        </p:txBody>
      </p:sp>
      <p:sp>
        <p:nvSpPr>
          <p:cNvPr id="5" name="pole tekstowe 4">
            <a:extLst>
              <a:ext uri="{FF2B5EF4-FFF2-40B4-BE49-F238E27FC236}">
                <a16:creationId xmlns:a16="http://schemas.microsoft.com/office/drawing/2014/main" id="{86445575-58FD-B236-59BD-8EAE3A327035}"/>
              </a:ext>
            </a:extLst>
          </p:cNvPr>
          <p:cNvSpPr txBox="1"/>
          <p:nvPr/>
        </p:nvSpPr>
        <p:spPr>
          <a:xfrm>
            <a:off x="1193799" y="1749097"/>
            <a:ext cx="8972152" cy="2031325"/>
          </a:xfrm>
          <a:prstGeom prst="rect">
            <a:avLst/>
          </a:prstGeom>
          <a:noFill/>
        </p:spPr>
        <p:txBody>
          <a:bodyPr wrap="square">
            <a:spAutoFit/>
          </a:bodyPr>
          <a:lstStyle/>
          <a:p>
            <a:pPr algn="just"/>
            <a:r>
              <a:rPr lang="pl-PL" b="1" i="0" u="sng" dirty="0">
                <a:solidFill>
                  <a:srgbClr val="0F7FC4"/>
                </a:solidFill>
                <a:effectLst/>
                <a:latin typeface="Roboto Condensed" panose="02000000000000000000" pitchFamily="2" charset="0"/>
                <a:ea typeface="Roboto Condensed" panose="02000000000000000000" pitchFamily="2" charset="0"/>
                <a:cs typeface="Roboto Condensed" panose="02000000000000000000" pitchFamily="2" charset="0"/>
              </a:rPr>
              <a:t>Sąd Najwyższy w wyroku z dnia 5 czerwca 2014 r. w sprawie IV CSK 588/13 </a:t>
            </a:r>
          </a:p>
          <a:p>
            <a:pPr algn="just"/>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Odpowiedzialność przewidziana w art. 435 § 1 k.c. została oparta na surowych zasadach, gdyż </a:t>
            </a: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poszkodowany zobowiązany jest udowodnić tylko to, że doznał szkody, pozostającej w związku </a:t>
            </a:r>
            <a:b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z ruchem przedsiębiorstwa</a:t>
            </a:r>
            <a:r>
              <a:rPr lang="pl-PL"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 a prowadzący przedsiębiorstwo może uwolnić się od odpowiedzialności jedynie przez wykazanie, że do powstania szkody doszło wskutek jednej </a:t>
            </a:r>
            <a:br>
              <a:rPr lang="pl-PL"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pl-PL"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z trzech wymienionych w przepisie.</a:t>
            </a:r>
          </a:p>
        </p:txBody>
      </p:sp>
      <p:sp>
        <p:nvSpPr>
          <p:cNvPr id="4" name="Prostokąt 3">
            <a:extLst>
              <a:ext uri="{FF2B5EF4-FFF2-40B4-BE49-F238E27FC236}">
                <a16:creationId xmlns:a16="http://schemas.microsoft.com/office/drawing/2014/main" id="{B4C0B666-D0F8-C752-A785-82736304012E}"/>
              </a:ext>
            </a:extLst>
          </p:cNvPr>
          <p:cNvSpPr/>
          <p:nvPr/>
        </p:nvSpPr>
        <p:spPr>
          <a:xfrm>
            <a:off x="931125" y="944842"/>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6" name="Grafika 5" descr="Młotek sędziowski kontur">
            <a:extLst>
              <a:ext uri="{FF2B5EF4-FFF2-40B4-BE49-F238E27FC236}">
                <a16:creationId xmlns:a16="http://schemas.microsoft.com/office/drawing/2014/main" id="{A1043EDC-DB59-6F20-0670-A2D0378C44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9605" y="1680069"/>
            <a:ext cx="753680" cy="753680"/>
          </a:xfrm>
          <a:prstGeom prst="rect">
            <a:avLst/>
          </a:prstGeom>
        </p:spPr>
      </p:pic>
      <p:pic>
        <p:nvPicPr>
          <p:cNvPr id="8" name="Obraz 7">
            <a:extLst>
              <a:ext uri="{FF2B5EF4-FFF2-40B4-BE49-F238E27FC236}">
                <a16:creationId xmlns:a16="http://schemas.microsoft.com/office/drawing/2014/main" id="{E39E1A3B-7401-D5B1-CB01-53CC53C2F9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623897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01A49CEF-5D8C-F9F1-2A75-08A4E84715D8}"/>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CD3E48DA-929E-3C8F-C797-F25F211A894E}"/>
              </a:ext>
            </a:extLst>
          </p:cNvPr>
          <p:cNvSpPr/>
          <p:nvPr/>
        </p:nvSpPr>
        <p:spPr>
          <a:xfrm>
            <a:off x="761129" y="694774"/>
            <a:ext cx="9315910" cy="900246"/>
          </a:xfrm>
          <a:prstGeom prst="rect">
            <a:avLst/>
          </a:prstGeom>
        </p:spPr>
        <p:txBody>
          <a:bodyPr wrap="square" lIns="91440" tIns="45720" rIns="91440" bIns="45720" anchor="t">
            <a:spAutoFit/>
          </a:bodyPr>
          <a:lstStyle/>
          <a:p>
            <a:pPr algn="just">
              <a:lnSpc>
                <a:spcPct val="150000"/>
              </a:lnSpc>
            </a:pPr>
            <a:endParaRPr lang="pl-PL" sz="1200" dirty="0"/>
          </a:p>
          <a:p>
            <a:pPr algn="just">
              <a:lnSpc>
                <a:spcPct val="150000"/>
              </a:lnSpc>
            </a:pPr>
            <a:endParaRPr lang="pl-PL"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pole tekstowe 6">
            <a:extLst>
              <a:ext uri="{FF2B5EF4-FFF2-40B4-BE49-F238E27FC236}">
                <a16:creationId xmlns:a16="http://schemas.microsoft.com/office/drawing/2014/main" id="{FD5DDFBB-4D70-E307-EAE1-2FC413158C47}"/>
              </a:ext>
            </a:extLst>
          </p:cNvPr>
          <p:cNvSpPr txBox="1"/>
          <p:nvPr/>
        </p:nvSpPr>
        <p:spPr>
          <a:xfrm>
            <a:off x="2286000" y="6211561"/>
            <a:ext cx="60960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EC49C98B-AB46-554C-06EF-60E673C697D8}"/>
              </a:ext>
            </a:extLst>
          </p:cNvPr>
          <p:cNvSpPr/>
          <p:nvPr/>
        </p:nvSpPr>
        <p:spPr>
          <a:xfrm>
            <a:off x="1273747" y="852254"/>
            <a:ext cx="9383536"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ODPOWIEDZIALNOŚĆ NA ZASADZIE RYZYKA</a:t>
            </a:r>
          </a:p>
        </p:txBody>
      </p:sp>
      <p:sp>
        <p:nvSpPr>
          <p:cNvPr id="5" name="pole tekstowe 4">
            <a:extLst>
              <a:ext uri="{FF2B5EF4-FFF2-40B4-BE49-F238E27FC236}">
                <a16:creationId xmlns:a16="http://schemas.microsoft.com/office/drawing/2014/main" id="{642AF09D-FAB8-6023-584B-19A73D2D4714}"/>
              </a:ext>
            </a:extLst>
          </p:cNvPr>
          <p:cNvSpPr txBox="1"/>
          <p:nvPr/>
        </p:nvSpPr>
        <p:spPr>
          <a:xfrm>
            <a:off x="1150288" y="1640740"/>
            <a:ext cx="9630455" cy="2223366"/>
          </a:xfrm>
          <a:prstGeom prst="rect">
            <a:avLst/>
          </a:prstGeom>
          <a:noFill/>
        </p:spPr>
        <p:txBody>
          <a:bodyPr wrap="square">
            <a:spAutoFit/>
          </a:bodyPr>
          <a:lstStyle/>
          <a:p>
            <a:r>
              <a:rPr lang="pl-PL" b="1" i="0" u="sng" dirty="0">
                <a:solidFill>
                  <a:srgbClr val="0F7FC4"/>
                </a:solidFill>
                <a:effectLst/>
                <a:latin typeface="Roboto Condensed" panose="02000000000000000000" pitchFamily="2" charset="0"/>
                <a:ea typeface="Roboto Condensed" panose="02000000000000000000" pitchFamily="2" charset="0"/>
                <a:cs typeface="Roboto Condensed" panose="02000000000000000000" pitchFamily="2" charset="0"/>
              </a:rPr>
              <a:t>Uchwała Sądu Najwyższego III CZP 30/17 z dnia 26 lipca 2017 r.</a:t>
            </a:r>
          </a:p>
          <a:p>
            <a:endParaRPr lang="pl-PL" b="1" i="0" u="sng"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15000"/>
              </a:lnSpc>
              <a:spcAft>
                <a:spcPts val="800"/>
              </a:spcAft>
            </a:pPr>
            <a:r>
              <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rPr>
              <a:t>Z uwagi na dominujące w orzecznictwie i doktrynie szerokie, funkcjonalne ujęcie szkody wyrządzonej „przez ruch przedsiębiorstwa”, obejmujące tym pojęciem także przypadki, które nie są związane z przemieszczaniem się składników przedsiębiorstwa w przestrzeni - już pod rządem kodeksu zobowiązań przyjmowano, że może tu chodzić np. </a:t>
            </a:r>
            <a:r>
              <a:rPr lang="pl-PL" b="1" kern="100" dirty="0">
                <a:latin typeface="Roboto Condensed" panose="02000000000000000000" pitchFamily="2" charset="0"/>
                <a:ea typeface="Roboto Condensed" panose="02000000000000000000" pitchFamily="2" charset="0"/>
                <a:cs typeface="Roboto Condensed" panose="02000000000000000000" pitchFamily="2" charset="0"/>
              </a:rPr>
              <a:t>o</a:t>
            </a:r>
            <a:r>
              <a:rPr lang="pl-PL" sz="1800" b="1" kern="100" dirty="0">
                <a:effectLst/>
                <a:latin typeface="Roboto Condensed" panose="02000000000000000000" pitchFamily="2" charset="0"/>
                <a:ea typeface="Roboto Condensed" panose="02000000000000000000" pitchFamily="2" charset="0"/>
                <a:cs typeface="Roboto Condensed" panose="02000000000000000000" pitchFamily="2" charset="0"/>
              </a:rPr>
              <a:t> poślizgnięcie  się poszkodowanego na nieposypanym piaskiem peronie kolejowym</a:t>
            </a:r>
            <a:endParaRPr lang="pl-PL" sz="18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 name="Prostokąt 3">
            <a:extLst>
              <a:ext uri="{FF2B5EF4-FFF2-40B4-BE49-F238E27FC236}">
                <a16:creationId xmlns:a16="http://schemas.microsoft.com/office/drawing/2014/main" id="{E49D7FF4-9E85-1544-9720-70D2F2BBDB3D}"/>
              </a:ext>
            </a:extLst>
          </p:cNvPr>
          <p:cNvSpPr/>
          <p:nvPr/>
        </p:nvSpPr>
        <p:spPr>
          <a:xfrm>
            <a:off x="1061952" y="846387"/>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9" name="Grafika 8" descr="Szala sprawiedliwości kontur">
            <a:extLst>
              <a:ext uri="{FF2B5EF4-FFF2-40B4-BE49-F238E27FC236}">
                <a16:creationId xmlns:a16="http://schemas.microsoft.com/office/drawing/2014/main" id="{C6BA02F1-0113-2AE7-E8BF-1D51EC7276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882" y="1508359"/>
            <a:ext cx="647309" cy="647309"/>
          </a:xfrm>
          <a:prstGeom prst="rect">
            <a:avLst/>
          </a:prstGeom>
        </p:spPr>
      </p:pic>
      <p:pic>
        <p:nvPicPr>
          <p:cNvPr id="10" name="Obraz 9">
            <a:extLst>
              <a:ext uri="{FF2B5EF4-FFF2-40B4-BE49-F238E27FC236}">
                <a16:creationId xmlns:a16="http://schemas.microsoft.com/office/drawing/2014/main" id="{B717E453-BD2C-55FF-D581-9CE371F670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3707564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889D9969-5C35-195C-E401-EE514B075432}"/>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A1ED7582-7427-EF09-B6B0-F163F4A48152}"/>
              </a:ext>
            </a:extLst>
          </p:cNvPr>
          <p:cNvSpPr/>
          <p:nvPr/>
        </p:nvSpPr>
        <p:spPr>
          <a:xfrm>
            <a:off x="761129" y="694774"/>
            <a:ext cx="9315910" cy="900246"/>
          </a:xfrm>
          <a:prstGeom prst="rect">
            <a:avLst/>
          </a:prstGeom>
        </p:spPr>
        <p:txBody>
          <a:bodyPr wrap="square" lIns="91440" tIns="45720" rIns="91440" bIns="45720" anchor="t">
            <a:spAutoFit/>
          </a:bodyPr>
          <a:lstStyle/>
          <a:p>
            <a:pPr algn="just">
              <a:lnSpc>
                <a:spcPct val="150000"/>
              </a:lnSpc>
            </a:pPr>
            <a:endParaRPr lang="pl-PL" sz="1200" dirty="0"/>
          </a:p>
          <a:p>
            <a:pPr algn="just">
              <a:lnSpc>
                <a:spcPct val="150000"/>
              </a:lnSpc>
            </a:pPr>
            <a:endParaRPr lang="pl-PL"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pole tekstowe 6">
            <a:extLst>
              <a:ext uri="{FF2B5EF4-FFF2-40B4-BE49-F238E27FC236}">
                <a16:creationId xmlns:a16="http://schemas.microsoft.com/office/drawing/2014/main" id="{EA6EFEAE-333A-E07C-46CD-A16A4C32D16E}"/>
              </a:ext>
            </a:extLst>
          </p:cNvPr>
          <p:cNvSpPr txBox="1"/>
          <p:nvPr/>
        </p:nvSpPr>
        <p:spPr>
          <a:xfrm>
            <a:off x="2286000" y="6211561"/>
            <a:ext cx="60960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86321568-8F84-1DAB-9E04-15EB7E58785C}"/>
              </a:ext>
            </a:extLst>
          </p:cNvPr>
          <p:cNvSpPr/>
          <p:nvPr/>
        </p:nvSpPr>
        <p:spPr>
          <a:xfrm>
            <a:off x="1501600" y="657698"/>
            <a:ext cx="9315911"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ODPOWIEDZIALNOŚĆ NA ZASADZIE RYZYKA  </a:t>
            </a:r>
          </a:p>
        </p:txBody>
      </p:sp>
      <p:sp>
        <p:nvSpPr>
          <p:cNvPr id="5" name="pole tekstowe 4">
            <a:extLst>
              <a:ext uri="{FF2B5EF4-FFF2-40B4-BE49-F238E27FC236}">
                <a16:creationId xmlns:a16="http://schemas.microsoft.com/office/drawing/2014/main" id="{279ED953-BA26-3F6B-CE54-18EC2D989F9B}"/>
              </a:ext>
            </a:extLst>
          </p:cNvPr>
          <p:cNvSpPr txBox="1"/>
          <p:nvPr/>
        </p:nvSpPr>
        <p:spPr>
          <a:xfrm>
            <a:off x="1396129" y="1222722"/>
            <a:ext cx="9877374" cy="4524315"/>
          </a:xfrm>
          <a:prstGeom prst="rect">
            <a:avLst/>
          </a:prstGeom>
          <a:noFill/>
        </p:spPr>
        <p:txBody>
          <a:bodyPr wrap="square">
            <a:spAutoFit/>
          </a:bodyPr>
          <a:lstStyle/>
          <a:p>
            <a:pPr algn="l">
              <a:buNone/>
            </a:pPr>
            <a: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W</a:t>
            </a:r>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yrok  Sądu Apelacyjnego w Łodzi z 8 grudnia 2017 r., sygn. akt I </a:t>
            </a:r>
            <a:r>
              <a:rPr lang="pl-PL" b="1" i="0" u="sng"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ACa</a:t>
            </a:r>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454/17.</a:t>
            </a:r>
          </a:p>
          <a:p>
            <a:pPr algn="l">
              <a:buNone/>
            </a:pPr>
            <a:endPar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Definicję art. 435 § 1 KC spełnia przedsiębiorstwo pozwanej spółki, które jest bardzo </a:t>
            </a: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dużym obiektem handlowym</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dla funkcjonowania którego niezbędne jest korzystanie z sił przyrody.</a:t>
            </a:r>
          </a:p>
          <a:p>
            <a:pPr algn="l"/>
            <a:endPar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endParaRPr>
          </a:p>
          <a:p>
            <a:pPr algn="l"/>
            <a:r>
              <a:rPr lang="pl-PL" b="1" dirty="0">
                <a:solidFill>
                  <a:srgbClr val="C00000"/>
                </a:solidFill>
                <a:latin typeface="Roboto Condensed" panose="02000000000000000000" pitchFamily="2" charset="0"/>
                <a:ea typeface="Roboto Condensed" panose="02000000000000000000" pitchFamily="2" charset="0"/>
                <a:cs typeface="Roboto Condensed" panose="02000000000000000000" pitchFamily="2" charset="0"/>
              </a:rPr>
              <a:t>ALE</a:t>
            </a:r>
          </a:p>
          <a:p>
            <a:pPr algn="l"/>
            <a:endPar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endParaRPr>
          </a:p>
          <a:p>
            <a:pPr algn="l"/>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Wyrok Sądu Apelacyjnego w Białymstoku - I Wydział Cywilny z dnia 16 września 2022 r.</a:t>
            </a:r>
            <a:b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br>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I </a:t>
            </a:r>
            <a:r>
              <a:rPr lang="pl-PL" b="1" i="0" u="sng"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ACa</a:t>
            </a:r>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524/21</a:t>
            </a:r>
            <a:endPar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l"/>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Dlatego zakwalifikowanie nawet średniej wielkości sklepu do kategorii obiektów wymienionych w </a:t>
            </a:r>
            <a:r>
              <a:rPr lang="pl-PL" b="0" i="0" u="none" strike="noStrike" dirty="0">
                <a:solidFill>
                  <a:srgbClr val="CC0000"/>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rPr>
              <a:t>art. 435 § 1</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KC byłoby, w ocenie Sądu Apelacyjnego, zbyt szerokim rozumieniem oraz określeniem jego zakresu i tym samym zniekształcałoby jego sens. Dlatego Sąd Apelacyjny uznał, iż odpowiedzialność deliktowa pozwanych powinna być rozpatrzona w ramach innej podstawy prawnej, mianowicie </a:t>
            </a:r>
            <a:r>
              <a:rPr lang="pl-PL" b="0" i="0" u="none" strike="noStrike" dirty="0">
                <a:solidFill>
                  <a:srgbClr val="CC0000"/>
                </a:solidFill>
                <a:effectLst/>
                <a:latin typeface="Roboto Condensed" panose="02000000000000000000" pitchFamily="2" charset="0"/>
                <a:ea typeface="Roboto Condensed" panose="02000000000000000000" pitchFamily="2" charset="0"/>
                <a:cs typeface="Roboto Condensed" panose="02000000000000000000" pitchFamily="2" charset="0"/>
                <a:hlinkClick r:id="rId6"/>
              </a:rPr>
              <a:t>art. 415</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KC</a:t>
            </a:r>
          </a:p>
          <a:p>
            <a:pPr algn="l"/>
            <a:endPar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endParaRPr>
          </a:p>
          <a:p>
            <a:pPr algn="l"/>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4" name="Prostokąt 3">
            <a:extLst>
              <a:ext uri="{FF2B5EF4-FFF2-40B4-BE49-F238E27FC236}">
                <a16:creationId xmlns:a16="http://schemas.microsoft.com/office/drawing/2014/main" id="{6B92AAAE-0667-F0F7-C312-07A2B2AE1987}"/>
              </a:ext>
            </a:extLst>
          </p:cNvPr>
          <p:cNvSpPr/>
          <p:nvPr/>
        </p:nvSpPr>
        <p:spPr>
          <a:xfrm>
            <a:off x="1303451" y="657698"/>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6" name="Grafika 5" descr="Młotek sędziowski kontur">
            <a:extLst>
              <a:ext uri="{FF2B5EF4-FFF2-40B4-BE49-F238E27FC236}">
                <a16:creationId xmlns:a16="http://schemas.microsoft.com/office/drawing/2014/main" id="{0A282F52-F74C-739F-4C16-EF105C0D09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406" y="1124477"/>
            <a:ext cx="753680" cy="753680"/>
          </a:xfrm>
          <a:prstGeom prst="rect">
            <a:avLst/>
          </a:prstGeom>
        </p:spPr>
      </p:pic>
      <p:pic>
        <p:nvPicPr>
          <p:cNvPr id="8" name="Grafika 7" descr="Młotek sędziowski kontur">
            <a:extLst>
              <a:ext uri="{FF2B5EF4-FFF2-40B4-BE49-F238E27FC236}">
                <a16:creationId xmlns:a16="http://schemas.microsoft.com/office/drawing/2014/main" id="{57C53873-9DBC-B472-E563-19BBE75C5F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406" y="3052160"/>
            <a:ext cx="753680" cy="753680"/>
          </a:xfrm>
          <a:prstGeom prst="rect">
            <a:avLst/>
          </a:prstGeom>
        </p:spPr>
      </p:pic>
      <p:pic>
        <p:nvPicPr>
          <p:cNvPr id="9" name="Obraz 8">
            <a:extLst>
              <a:ext uri="{FF2B5EF4-FFF2-40B4-BE49-F238E27FC236}">
                <a16:creationId xmlns:a16="http://schemas.microsoft.com/office/drawing/2014/main" id="{7472F6A1-750A-1190-F802-802BFB21D0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62640" y="138210"/>
            <a:ext cx="1583603" cy="519488"/>
          </a:xfrm>
          <a:prstGeom prst="rect">
            <a:avLst/>
          </a:prstGeom>
        </p:spPr>
      </p:pic>
    </p:spTree>
    <p:extLst>
      <p:ext uri="{BB962C8B-B14F-4D97-AF65-F5344CB8AC3E}">
        <p14:creationId xmlns:p14="http://schemas.microsoft.com/office/powerpoint/2010/main" val="362241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A11004BA-21AE-ACCA-EF6C-C5BAD32EBD65}"/>
            </a:ext>
          </a:extLst>
        </p:cNvPr>
        <p:cNvGrpSpPr/>
        <p:nvPr/>
      </p:nvGrpSpPr>
      <p:grpSpPr>
        <a:xfrm>
          <a:off x="0" y="0"/>
          <a:ext cx="0" cy="0"/>
          <a:chOff x="0" y="0"/>
          <a:chExt cx="0" cy="0"/>
        </a:xfrm>
      </p:grpSpPr>
      <p:sp>
        <p:nvSpPr>
          <p:cNvPr id="3" name="Prostokąt 2">
            <a:extLst>
              <a:ext uri="{FF2B5EF4-FFF2-40B4-BE49-F238E27FC236}">
                <a16:creationId xmlns:a16="http://schemas.microsoft.com/office/drawing/2014/main" id="{AFE95B2F-E645-79C6-5B1C-7C73BDDF0FDB}"/>
              </a:ext>
            </a:extLst>
          </p:cNvPr>
          <p:cNvSpPr/>
          <p:nvPr/>
        </p:nvSpPr>
        <p:spPr>
          <a:xfrm>
            <a:off x="761129" y="694774"/>
            <a:ext cx="9315910" cy="900246"/>
          </a:xfrm>
          <a:prstGeom prst="rect">
            <a:avLst/>
          </a:prstGeom>
        </p:spPr>
        <p:txBody>
          <a:bodyPr wrap="square" lIns="91440" tIns="45720" rIns="91440" bIns="45720" anchor="t">
            <a:spAutoFit/>
          </a:bodyPr>
          <a:lstStyle/>
          <a:p>
            <a:pPr algn="just">
              <a:lnSpc>
                <a:spcPct val="150000"/>
              </a:lnSpc>
            </a:pPr>
            <a:endParaRPr lang="pl-PL" sz="1200" dirty="0"/>
          </a:p>
          <a:p>
            <a:pPr algn="just">
              <a:lnSpc>
                <a:spcPct val="150000"/>
              </a:lnSpc>
            </a:pPr>
            <a:endParaRPr lang="pl-PL"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b="1" dirty="0">
              <a:solidFill>
                <a:schemeClr val="accent1">
                  <a:lumMod val="75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pole tekstowe 6">
            <a:extLst>
              <a:ext uri="{FF2B5EF4-FFF2-40B4-BE49-F238E27FC236}">
                <a16:creationId xmlns:a16="http://schemas.microsoft.com/office/drawing/2014/main" id="{9A790475-9E84-7E32-944E-AF14C84C5A3D}"/>
              </a:ext>
            </a:extLst>
          </p:cNvPr>
          <p:cNvSpPr txBox="1"/>
          <p:nvPr/>
        </p:nvSpPr>
        <p:spPr>
          <a:xfrm>
            <a:off x="2621280" y="6201401"/>
            <a:ext cx="60960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Prostokąt 1">
            <a:extLst>
              <a:ext uri="{FF2B5EF4-FFF2-40B4-BE49-F238E27FC236}">
                <a16:creationId xmlns:a16="http://schemas.microsoft.com/office/drawing/2014/main" id="{EDE83091-2727-251E-A790-5F5DCFC4E153}"/>
              </a:ext>
            </a:extLst>
          </p:cNvPr>
          <p:cNvSpPr/>
          <p:nvPr/>
        </p:nvSpPr>
        <p:spPr>
          <a:xfrm>
            <a:off x="1306275" y="449830"/>
            <a:ext cx="9315910"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ODPOWIEDZIALNOŚĆ NA ZASADZIE RYZYKA</a:t>
            </a:r>
          </a:p>
        </p:txBody>
      </p:sp>
      <p:sp>
        <p:nvSpPr>
          <p:cNvPr id="5" name="pole tekstowe 4">
            <a:extLst>
              <a:ext uri="{FF2B5EF4-FFF2-40B4-BE49-F238E27FC236}">
                <a16:creationId xmlns:a16="http://schemas.microsoft.com/office/drawing/2014/main" id="{801460A6-C4D6-F18A-32B7-CE16FA4B70BE}"/>
              </a:ext>
            </a:extLst>
          </p:cNvPr>
          <p:cNvSpPr txBox="1"/>
          <p:nvPr/>
        </p:nvSpPr>
        <p:spPr>
          <a:xfrm>
            <a:off x="1218583" y="1144897"/>
            <a:ext cx="9596642" cy="4426853"/>
          </a:xfrm>
          <a:prstGeom prst="rect">
            <a:avLst/>
          </a:prstGeom>
          <a:noFill/>
        </p:spPr>
        <p:txBody>
          <a:bodyPr wrap="square">
            <a:spAutoFit/>
          </a:bodyPr>
          <a:lstStyle/>
          <a:p>
            <a:pPr algn="just"/>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Wyrok Sądu Apelacyjnego w Łodzi I </a:t>
            </a:r>
            <a:r>
              <a:rPr lang="pl-PL" b="1" i="0" u="sng"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ACa</a:t>
            </a:r>
            <a:r>
              <a:rPr lang="pl-PL" b="1" i="0"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692/22 - I Wydział Cywilny z dnia 9 lutego 2023 r.</a:t>
            </a:r>
            <a:br>
              <a:rPr lang="pl-PL" dirty="0">
                <a:latin typeface="Roboto Condensed" panose="02000000000000000000" pitchFamily="2" charset="0"/>
                <a:ea typeface="Roboto Condensed" panose="02000000000000000000" pitchFamily="2" charset="0"/>
                <a:cs typeface="Roboto Condensed" panose="02000000000000000000" pitchFamily="2" charset="0"/>
              </a:rPr>
            </a:br>
            <a:endPar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Szkoda powódki wynikła ze stanu należącej do pozwanego MPK infrastruktury, </a:t>
            </a:r>
            <a:r>
              <a:rPr lang="pl-PL" b="0" i="0" dirty="0" err="1">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t.j</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nienależytego stanu nawierzchni </a:t>
            </a: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przystanku autobusowego</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Nie budzi zatem wątpliwości, że jest to szkoda wywołana ruchem przedsiębiorstwa pozwanego MPK, którego odpowiedzialność należy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wywodzić nie </a:t>
            </a:r>
            <a:r>
              <a:rPr lang="pl-PL" dirty="0">
                <a:latin typeface="Roboto Condensed" panose="02000000000000000000" pitchFamily="2" charset="0"/>
                <a:ea typeface="Roboto Condensed" panose="02000000000000000000" pitchFamily="2" charset="0"/>
                <a:cs typeface="Roboto Condensed" panose="02000000000000000000" pitchFamily="2" charset="0"/>
              </a:rPr>
              <a:t>z art. 430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KC, lecz – z </a:t>
            </a:r>
            <a:r>
              <a:rPr lang="pl-PL" b="0" i="0" strike="noStrike" dirty="0">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art. 435</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 KC. </a:t>
            </a:r>
          </a:p>
          <a:p>
            <a:pPr algn="just">
              <a:buNone/>
            </a:pPr>
            <a:endPar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endPar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rtl="0">
              <a:lnSpc>
                <a:spcPts val="1380"/>
              </a:lnSpc>
              <a:buNone/>
            </a:pPr>
            <a:r>
              <a:rPr lang="pl-PL" b="1"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III CZP 30/17 UCHWAŁA SN z dnia 26 lipca 2017 r.</a:t>
            </a:r>
          </a:p>
          <a:p>
            <a:pPr algn="just"/>
            <a:endParaRPr lang="pl-PL" dirty="0">
              <a:solidFill>
                <a:srgbClr val="000000"/>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Z uwagi na dominujące w orzecznictwie i doktrynie szerokie, funkcjonalne ujęcie szkody wyrządzonej „przez ruch przedsiębiorstwa”, obejmujące tym pojęciem także przypadki, które nie są związane </a:t>
            </a:r>
            <a:b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pl-PL" b="0"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z przemieszczaniem się składników przedsiębiorstwa w przestrzeni - już pod rządem kodeksu zobowiązań przyjmowano, że może tu chodzić np. </a:t>
            </a:r>
            <a:r>
              <a:rPr lang="pl-PL" b="1" i="0" dirty="0">
                <a:solidFill>
                  <a:srgbClr val="000000"/>
                </a:solidFill>
                <a:effectLst/>
                <a:latin typeface="Roboto Condensed" panose="02000000000000000000" pitchFamily="2" charset="0"/>
                <a:ea typeface="Roboto Condensed" panose="02000000000000000000" pitchFamily="2" charset="0"/>
                <a:cs typeface="Roboto Condensed" panose="02000000000000000000" pitchFamily="2" charset="0"/>
              </a:rPr>
              <a:t>o poślizgnięcie się poszkodowanego na nieposypanym piaskiem peronie kolejowym</a:t>
            </a:r>
          </a:p>
          <a:p>
            <a:pPr algn="l">
              <a:buNone/>
            </a:pPr>
            <a:endParaRPr lang="pl-PL" b="0" i="0" dirty="0">
              <a:solidFill>
                <a:srgbClr val="000000"/>
              </a:solidFill>
              <a:effectLst/>
              <a:latin typeface="-apple-system"/>
            </a:endParaRPr>
          </a:p>
        </p:txBody>
      </p:sp>
      <p:sp>
        <p:nvSpPr>
          <p:cNvPr id="4" name="Prostokąt 3">
            <a:extLst>
              <a:ext uri="{FF2B5EF4-FFF2-40B4-BE49-F238E27FC236}">
                <a16:creationId xmlns:a16="http://schemas.microsoft.com/office/drawing/2014/main" id="{D7BF37B0-01BE-435E-FEBC-606FC267A838}"/>
              </a:ext>
            </a:extLst>
          </p:cNvPr>
          <p:cNvSpPr/>
          <p:nvPr/>
        </p:nvSpPr>
        <p:spPr>
          <a:xfrm>
            <a:off x="1130114" y="449830"/>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6" name="Grafika 5" descr="Młotek sędziowski kontur">
            <a:extLst>
              <a:ext uri="{FF2B5EF4-FFF2-40B4-BE49-F238E27FC236}">
                <a16:creationId xmlns:a16="http://schemas.microsoft.com/office/drawing/2014/main" id="{AC5B2E08-D424-5152-11AF-19B3E493C9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4903" y="1086284"/>
            <a:ext cx="753680" cy="753680"/>
          </a:xfrm>
          <a:prstGeom prst="rect">
            <a:avLst/>
          </a:prstGeom>
        </p:spPr>
      </p:pic>
      <p:pic>
        <p:nvPicPr>
          <p:cNvPr id="8" name="Grafika 7" descr="Młotek sędziowski kontur">
            <a:extLst>
              <a:ext uri="{FF2B5EF4-FFF2-40B4-BE49-F238E27FC236}">
                <a16:creationId xmlns:a16="http://schemas.microsoft.com/office/drawing/2014/main" id="{FE9B5E27-CD92-268E-8FD1-FE580D6218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4903" y="3242241"/>
            <a:ext cx="753680" cy="753680"/>
          </a:xfrm>
          <a:prstGeom prst="rect">
            <a:avLst/>
          </a:prstGeom>
        </p:spPr>
      </p:pic>
      <p:pic>
        <p:nvPicPr>
          <p:cNvPr id="9" name="Obraz 8">
            <a:extLst>
              <a:ext uri="{FF2B5EF4-FFF2-40B4-BE49-F238E27FC236}">
                <a16:creationId xmlns:a16="http://schemas.microsoft.com/office/drawing/2014/main" id="{FCBBF701-3A94-F8DC-1F04-8684512E6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4224377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78AC842F-4FA5-5077-4B36-62FDC5E3EF63}"/>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969331A9-DFD6-56B2-9332-CC163AEF8BB6}"/>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pic>
        <p:nvPicPr>
          <p:cNvPr id="30" name="Obraz 29">
            <a:extLst>
              <a:ext uri="{FF2B5EF4-FFF2-40B4-BE49-F238E27FC236}">
                <a16:creationId xmlns:a16="http://schemas.microsoft.com/office/drawing/2014/main" id="{4EADC0A4-33C3-5E82-D5AA-B40FE3BCB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021" y="433081"/>
            <a:ext cx="1526139" cy="500638"/>
          </a:xfrm>
          <a:prstGeom prst="rect">
            <a:avLst/>
          </a:prstGeom>
        </p:spPr>
      </p:pic>
      <p:sp>
        <p:nvSpPr>
          <p:cNvPr id="3" name="pole tekstowe 2">
            <a:extLst>
              <a:ext uri="{FF2B5EF4-FFF2-40B4-BE49-F238E27FC236}">
                <a16:creationId xmlns:a16="http://schemas.microsoft.com/office/drawing/2014/main" id="{1FB45514-2DF2-C006-B451-AE9846B3FBDF}"/>
              </a:ext>
            </a:extLst>
          </p:cNvPr>
          <p:cNvSpPr txBox="1"/>
          <p:nvPr/>
        </p:nvSpPr>
        <p:spPr>
          <a:xfrm>
            <a:off x="1321848" y="1323192"/>
            <a:ext cx="9225280" cy="4801314"/>
          </a:xfrm>
          <a:prstGeom prst="rect">
            <a:avLst/>
          </a:prstGeom>
          <a:noFill/>
        </p:spPr>
        <p:txBody>
          <a:bodyPr wrap="square">
            <a:spAutoFit/>
          </a:bodyPr>
          <a:lstStyle/>
          <a:p>
            <a:pPr>
              <a:buNone/>
            </a:pP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I </a:t>
            </a:r>
            <a:r>
              <a:rPr lang="pl-PL" b="1" u="sng" dirty="0" err="1">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ACa</a:t>
            </a:r>
            <a:r>
              <a:rPr lang="pl-PL" b="1" u="sng"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extLst>
                    <a:ext uri="{A12FA001-AC4F-418D-AE19-62706E023703}">
                      <ahyp:hlinkClr xmlns:ahyp="http://schemas.microsoft.com/office/drawing/2018/hyperlinkcolor" val="tx"/>
                    </a:ext>
                  </a:extLst>
                </a:hlinkClick>
              </a:rPr>
              <a:t> 233/19, „Nieszczęśliwe zdarzenia czy wypadki”, za które nikt nie odpowiada. - Wyrok Sądu Apelacyjnego w Lublinie</a:t>
            </a:r>
            <a:r>
              <a:rPr lang="pl-PL" u="sng"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wyrok z dnia 30 czerwca 2020 r.</a:t>
            </a:r>
          </a:p>
          <a:p>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b="1" u="sng" dirty="0">
                <a:effectLst/>
                <a:latin typeface="Roboto Condensed" panose="02000000000000000000" pitchFamily="2" charset="0"/>
                <a:ea typeface="Roboto Condensed" panose="02000000000000000000" pitchFamily="2" charset="0"/>
                <a:cs typeface="Roboto Condensed" panose="02000000000000000000" pitchFamily="2" charset="0"/>
              </a:rPr>
              <a:t>Nie w każdej sytuacji, której następstwem jest szkoda w mieniu czy na osobie powstaje czyjaś cywilnoprawna odpowiedzialność odszkodowawcza</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 Zdarzają się przecież sytuacje, które określamy mianem "nieszczęśliwego zdarzenia czy wypadku", za który nikt nie odpowiada. Aby jakiś podmiot mógł być zobowiązany do odpowiedzialności odszkodowawczej musi zostać wykazane że szkoda, która zaistniała jest następstwem (i to pozostającym w adekwatnym związku przyczynowym) z czynem (tj. działaniem lub zaniechaniem) tego podmiotu i to czynem niedozwolonym i zawinionym.</a:t>
            </a:r>
          </a:p>
          <a:p>
            <a:pPr algn="just">
              <a:buNone/>
            </a:pP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1" u="sng" dirty="0">
                <a:effectLst/>
                <a:latin typeface="Roboto Condensed" panose="02000000000000000000" pitchFamily="2" charset="0"/>
                <a:ea typeface="Roboto Condensed" panose="02000000000000000000" pitchFamily="2" charset="0"/>
                <a:cs typeface="Roboto Condensed" panose="02000000000000000000" pitchFamily="2" charset="0"/>
              </a:rPr>
              <a:t>Z samego faktu, że zimą w rożnych miejscach może zalegać śnieg, a podłoże może być śliskie nie wynika jeszcze niczyja odpowiedzialność. </a:t>
            </a: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Stan oblodzenia czy śliskości winien jedynie skłaniać do wzmożonej ostrożności przy poruszaniu się po oblodzonych powierzchniach w ramach dbałości </a:t>
            </a:r>
            <a:br>
              <a:rPr lang="pl-PL"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dirty="0">
                <a:effectLst/>
                <a:latin typeface="Roboto Condensed" panose="02000000000000000000" pitchFamily="2" charset="0"/>
                <a:ea typeface="Roboto Condensed" panose="02000000000000000000" pitchFamily="2" charset="0"/>
                <a:cs typeface="Roboto Condensed" panose="02000000000000000000" pitchFamily="2" charset="0"/>
              </a:rPr>
              <a:t>o własne bezpieczeństwo.</a:t>
            </a:r>
          </a:p>
        </p:txBody>
      </p:sp>
      <p:sp>
        <p:nvSpPr>
          <p:cNvPr id="2" name="Prostokąt 1">
            <a:extLst>
              <a:ext uri="{FF2B5EF4-FFF2-40B4-BE49-F238E27FC236}">
                <a16:creationId xmlns:a16="http://schemas.microsoft.com/office/drawing/2014/main" id="{1C0E2566-98DC-5BF3-725C-198AAC97B319}"/>
              </a:ext>
            </a:extLst>
          </p:cNvPr>
          <p:cNvSpPr/>
          <p:nvPr/>
        </p:nvSpPr>
        <p:spPr>
          <a:xfrm>
            <a:off x="1321848" y="533609"/>
            <a:ext cx="8996100"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WYPADKI ZA KTÓRE NIKT NIE ODPOWIADA</a:t>
            </a:r>
          </a:p>
        </p:txBody>
      </p:sp>
      <p:sp>
        <p:nvSpPr>
          <p:cNvPr id="5" name="Prostokąt 4">
            <a:extLst>
              <a:ext uri="{FF2B5EF4-FFF2-40B4-BE49-F238E27FC236}">
                <a16:creationId xmlns:a16="http://schemas.microsoft.com/office/drawing/2014/main" id="{AC8FE6C4-E1BF-895E-3935-DEEED2493E0B}"/>
              </a:ext>
            </a:extLst>
          </p:cNvPr>
          <p:cNvSpPr/>
          <p:nvPr/>
        </p:nvSpPr>
        <p:spPr>
          <a:xfrm>
            <a:off x="1131415" y="533609"/>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6" name="Grafika 5" descr="Młotek sędziowski kontur">
            <a:extLst>
              <a:ext uri="{FF2B5EF4-FFF2-40B4-BE49-F238E27FC236}">
                <a16:creationId xmlns:a16="http://schemas.microsoft.com/office/drawing/2014/main" id="{0DDF72AB-9B92-37B6-815C-2E6A48F684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1072" y="1316073"/>
            <a:ext cx="753680" cy="753680"/>
          </a:xfrm>
          <a:prstGeom prst="rect">
            <a:avLst/>
          </a:prstGeom>
        </p:spPr>
      </p:pic>
    </p:spTree>
    <p:extLst>
      <p:ext uri="{BB962C8B-B14F-4D97-AF65-F5344CB8AC3E}">
        <p14:creationId xmlns:p14="http://schemas.microsoft.com/office/powerpoint/2010/main" val="3334924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3544761-40B2-E9DE-9E54-1648D5A335BC}"/>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AECE7065-94D7-B774-6238-0FC0F14F6F06}"/>
              </a:ext>
            </a:extLst>
          </p:cNvPr>
          <p:cNvGrpSpPr/>
          <p:nvPr/>
        </p:nvGrpSpPr>
        <p:grpSpPr>
          <a:xfrm>
            <a:off x="2251056" y="742338"/>
            <a:ext cx="1897275" cy="848721"/>
            <a:chOff x="7189852" y="1729947"/>
            <a:chExt cx="4267593" cy="1912254"/>
          </a:xfrm>
          <a:solidFill>
            <a:schemeClr val="bg1"/>
          </a:solidFill>
        </p:grpSpPr>
        <p:sp>
          <p:nvSpPr>
            <p:cNvPr id="7" name="Freeform 5">
              <a:extLst>
                <a:ext uri="{FF2B5EF4-FFF2-40B4-BE49-F238E27FC236}">
                  <a16:creationId xmlns:a16="http://schemas.microsoft.com/office/drawing/2014/main" id="{84E89E5D-74EA-1129-05AC-2C399DE627C0}"/>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a:extLst>
                <a:ext uri="{FF2B5EF4-FFF2-40B4-BE49-F238E27FC236}">
                  <a16:creationId xmlns:a16="http://schemas.microsoft.com/office/drawing/2014/main" id="{6BEB8B32-20FE-39E6-4155-619891665590}"/>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7">
              <a:extLst>
                <a:ext uri="{FF2B5EF4-FFF2-40B4-BE49-F238E27FC236}">
                  <a16:creationId xmlns:a16="http://schemas.microsoft.com/office/drawing/2014/main" id="{5B0CB86D-1A38-B940-E9AE-7CDF8E211985}"/>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8">
              <a:extLst>
                <a:ext uri="{FF2B5EF4-FFF2-40B4-BE49-F238E27FC236}">
                  <a16:creationId xmlns:a16="http://schemas.microsoft.com/office/drawing/2014/main" id="{58DDD779-B428-68A3-8616-B8E862A72935}"/>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9">
              <a:extLst>
                <a:ext uri="{FF2B5EF4-FFF2-40B4-BE49-F238E27FC236}">
                  <a16:creationId xmlns:a16="http://schemas.microsoft.com/office/drawing/2014/main" id="{39DECBE5-6356-EAFA-3D05-C069AF20C0D2}"/>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0">
              <a:extLst>
                <a:ext uri="{FF2B5EF4-FFF2-40B4-BE49-F238E27FC236}">
                  <a16:creationId xmlns:a16="http://schemas.microsoft.com/office/drawing/2014/main" id="{F33449F5-AFC6-CF3B-518D-EECE3C294B42}"/>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68856A6E-16D3-EE9B-497F-EF0624AB1C97}"/>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2">
              <a:extLst>
                <a:ext uri="{FF2B5EF4-FFF2-40B4-BE49-F238E27FC236}">
                  <a16:creationId xmlns:a16="http://schemas.microsoft.com/office/drawing/2014/main" id="{4D8E807C-F56F-84E8-D474-4D4153E1D35A}"/>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3">
              <a:extLst>
                <a:ext uri="{FF2B5EF4-FFF2-40B4-BE49-F238E27FC236}">
                  <a16:creationId xmlns:a16="http://schemas.microsoft.com/office/drawing/2014/main" id="{0EBEEE92-52E4-9082-6095-D5F7AF5143F3}"/>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4">
              <a:extLst>
                <a:ext uri="{FF2B5EF4-FFF2-40B4-BE49-F238E27FC236}">
                  <a16:creationId xmlns:a16="http://schemas.microsoft.com/office/drawing/2014/main" id="{5F27302F-5140-361E-070E-D926E2D366AE}"/>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5">
              <a:extLst>
                <a:ext uri="{FF2B5EF4-FFF2-40B4-BE49-F238E27FC236}">
                  <a16:creationId xmlns:a16="http://schemas.microsoft.com/office/drawing/2014/main" id="{97CE8E0F-8A41-284E-CAD2-229F4FE28557}"/>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6">
              <a:extLst>
                <a:ext uri="{FF2B5EF4-FFF2-40B4-BE49-F238E27FC236}">
                  <a16:creationId xmlns:a16="http://schemas.microsoft.com/office/drawing/2014/main" id="{7A493E70-8BF1-0727-8082-E05120476BDC}"/>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7">
              <a:extLst>
                <a:ext uri="{FF2B5EF4-FFF2-40B4-BE49-F238E27FC236}">
                  <a16:creationId xmlns:a16="http://schemas.microsoft.com/office/drawing/2014/main" id="{1E7164F6-021D-F611-1013-1FF11F208C49}"/>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8">
              <a:extLst>
                <a:ext uri="{FF2B5EF4-FFF2-40B4-BE49-F238E27FC236}">
                  <a16:creationId xmlns:a16="http://schemas.microsoft.com/office/drawing/2014/main" id="{D1BD27EF-3C91-3B94-BD0C-9F00416195FA}"/>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9">
              <a:extLst>
                <a:ext uri="{FF2B5EF4-FFF2-40B4-BE49-F238E27FC236}">
                  <a16:creationId xmlns:a16="http://schemas.microsoft.com/office/drawing/2014/main" id="{DF9ED408-EBAE-9C3E-42D0-3F1346EE1D12}"/>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0">
              <a:extLst>
                <a:ext uri="{FF2B5EF4-FFF2-40B4-BE49-F238E27FC236}">
                  <a16:creationId xmlns:a16="http://schemas.microsoft.com/office/drawing/2014/main" id="{B419E0CA-E6F5-68A4-0CCE-8EE6A8A1E0EF}"/>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1">
              <a:extLst>
                <a:ext uri="{FF2B5EF4-FFF2-40B4-BE49-F238E27FC236}">
                  <a16:creationId xmlns:a16="http://schemas.microsoft.com/office/drawing/2014/main" id="{3B81BE78-6770-FEB7-5D0B-B8BB5BBD5027}"/>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E7B5E765-5BCA-9E88-D4A3-0C5C2C463256}"/>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3">
              <a:extLst>
                <a:ext uri="{FF2B5EF4-FFF2-40B4-BE49-F238E27FC236}">
                  <a16:creationId xmlns:a16="http://schemas.microsoft.com/office/drawing/2014/main" id="{AB6FC711-AF16-03AB-BD5C-92165D5377EC}"/>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4">
              <a:extLst>
                <a:ext uri="{FF2B5EF4-FFF2-40B4-BE49-F238E27FC236}">
                  <a16:creationId xmlns:a16="http://schemas.microsoft.com/office/drawing/2014/main" id="{9DD633EF-8507-D0FD-C0C2-D27E657DC95E}"/>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5">
              <a:extLst>
                <a:ext uri="{FF2B5EF4-FFF2-40B4-BE49-F238E27FC236}">
                  <a16:creationId xmlns:a16="http://schemas.microsoft.com/office/drawing/2014/main" id="{8C7A016A-A726-BC78-BF90-F39462B75C7C}"/>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6">
              <a:extLst>
                <a:ext uri="{FF2B5EF4-FFF2-40B4-BE49-F238E27FC236}">
                  <a16:creationId xmlns:a16="http://schemas.microsoft.com/office/drawing/2014/main" id="{B858B9C1-2DD6-A8B3-524C-8320200D0286}"/>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7">
              <a:extLst>
                <a:ext uri="{FF2B5EF4-FFF2-40B4-BE49-F238E27FC236}">
                  <a16:creationId xmlns:a16="http://schemas.microsoft.com/office/drawing/2014/main" id="{EC6EF07C-B2B4-AF09-40AF-EF7096F836F6}"/>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8">
              <a:extLst>
                <a:ext uri="{FF2B5EF4-FFF2-40B4-BE49-F238E27FC236}">
                  <a16:creationId xmlns:a16="http://schemas.microsoft.com/office/drawing/2014/main" id="{1864B6F0-107F-DA30-52EE-42AA76DD34E6}"/>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9">
              <a:extLst>
                <a:ext uri="{FF2B5EF4-FFF2-40B4-BE49-F238E27FC236}">
                  <a16:creationId xmlns:a16="http://schemas.microsoft.com/office/drawing/2014/main" id="{EE0D0310-92C7-0D88-1D5C-72064F2C13FF}"/>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0">
              <a:extLst>
                <a:ext uri="{FF2B5EF4-FFF2-40B4-BE49-F238E27FC236}">
                  <a16:creationId xmlns:a16="http://schemas.microsoft.com/office/drawing/2014/main" id="{DC218E90-087E-990F-C067-4ED102401766}"/>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1">
              <a:extLst>
                <a:ext uri="{FF2B5EF4-FFF2-40B4-BE49-F238E27FC236}">
                  <a16:creationId xmlns:a16="http://schemas.microsoft.com/office/drawing/2014/main" id="{AF96FEB9-27D1-1D3F-19E3-F0D8A382F84A}"/>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2">
              <a:extLst>
                <a:ext uri="{FF2B5EF4-FFF2-40B4-BE49-F238E27FC236}">
                  <a16:creationId xmlns:a16="http://schemas.microsoft.com/office/drawing/2014/main" id="{C5F7A26D-CA7C-EEDC-E41E-4A7A32114DD7}"/>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3">
              <a:extLst>
                <a:ext uri="{FF2B5EF4-FFF2-40B4-BE49-F238E27FC236}">
                  <a16:creationId xmlns:a16="http://schemas.microsoft.com/office/drawing/2014/main" id="{1D2D95EB-B664-FE45-0840-AEDC692EDB6D}"/>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4">
              <a:extLst>
                <a:ext uri="{FF2B5EF4-FFF2-40B4-BE49-F238E27FC236}">
                  <a16:creationId xmlns:a16="http://schemas.microsoft.com/office/drawing/2014/main" id="{229C03A8-794B-AE0F-0967-86C4A169EA30}"/>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5">
              <a:extLst>
                <a:ext uri="{FF2B5EF4-FFF2-40B4-BE49-F238E27FC236}">
                  <a16:creationId xmlns:a16="http://schemas.microsoft.com/office/drawing/2014/main" id="{4A0E3A5F-D65C-B33B-E148-DAD427F9F2EC}"/>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6">
              <a:extLst>
                <a:ext uri="{FF2B5EF4-FFF2-40B4-BE49-F238E27FC236}">
                  <a16:creationId xmlns:a16="http://schemas.microsoft.com/office/drawing/2014/main" id="{8B110AE5-6FF0-9D16-218D-B8363A89AF6A}"/>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upa 1">
            <a:extLst>
              <a:ext uri="{FF2B5EF4-FFF2-40B4-BE49-F238E27FC236}">
                <a16:creationId xmlns:a16="http://schemas.microsoft.com/office/drawing/2014/main" id="{591FB37A-FD3C-E807-3334-2F593A283A18}"/>
              </a:ext>
            </a:extLst>
          </p:cNvPr>
          <p:cNvGrpSpPr/>
          <p:nvPr/>
        </p:nvGrpSpPr>
        <p:grpSpPr>
          <a:xfrm>
            <a:off x="3533763" y="3325365"/>
            <a:ext cx="8517123" cy="2161148"/>
            <a:chOff x="4506052" y="3096768"/>
            <a:chExt cx="6962862" cy="2161148"/>
          </a:xfrm>
        </p:grpSpPr>
        <p:sp>
          <p:nvSpPr>
            <p:cNvPr id="42" name="Prostokąt 41">
              <a:extLst>
                <a:ext uri="{FF2B5EF4-FFF2-40B4-BE49-F238E27FC236}">
                  <a16:creationId xmlns:a16="http://schemas.microsoft.com/office/drawing/2014/main" id="{7C50A18D-FAC2-C295-C3E5-224BFCA55DE6}"/>
                </a:ext>
              </a:extLst>
            </p:cNvPr>
            <p:cNvSpPr/>
            <p:nvPr/>
          </p:nvSpPr>
          <p:spPr>
            <a:xfrm rot="16200000">
              <a:off x="5130749" y="4048840"/>
              <a:ext cx="54428" cy="110700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pole tekstowe 42">
              <a:extLst>
                <a:ext uri="{FF2B5EF4-FFF2-40B4-BE49-F238E27FC236}">
                  <a16:creationId xmlns:a16="http://schemas.microsoft.com/office/drawing/2014/main" id="{FD706645-D6CF-DE81-8019-F1E53CB3259F}"/>
                </a:ext>
              </a:extLst>
            </p:cNvPr>
            <p:cNvSpPr txBox="1"/>
            <p:nvPr/>
          </p:nvSpPr>
          <p:spPr>
            <a:xfrm>
              <a:off x="4604463" y="3096768"/>
              <a:ext cx="4605795"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35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endParaRPr>
            </a:p>
          </p:txBody>
        </p:sp>
        <p:sp>
          <p:nvSpPr>
            <p:cNvPr id="44" name="pole tekstowe 43">
              <a:extLst>
                <a:ext uri="{FF2B5EF4-FFF2-40B4-BE49-F238E27FC236}">
                  <a16:creationId xmlns:a16="http://schemas.microsoft.com/office/drawing/2014/main" id="{DA89A878-6BC3-5610-578C-D7EB913C48F7}"/>
                </a:ext>
              </a:extLst>
            </p:cNvPr>
            <p:cNvSpPr txBox="1"/>
            <p:nvPr/>
          </p:nvSpPr>
          <p:spPr>
            <a:xfrm>
              <a:off x="4506052" y="3291448"/>
              <a:ext cx="6962862"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3500" b="1" i="0" u="none" strike="noStrike" kern="1200" cap="all" spc="0" normalizeH="0" baseline="0" noProof="0" dirty="0">
                  <a:ln>
                    <a:noFill/>
                  </a:ln>
                  <a:effectLst/>
                  <a:uLnTx/>
                  <a:uFillTx/>
                  <a:latin typeface="Roboto Condensed" panose="02000000000000000000" pitchFamily="2" charset="0"/>
                  <a:ea typeface="Roboto Condensed" panose="02000000000000000000" pitchFamily="2" charset="0"/>
                  <a:cs typeface="+mn-cs"/>
                </a:rPr>
                <a:t>DOCHODZENIE ROSZCZEŃ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3500" b="1" i="0" u="none" strike="noStrike" kern="1200" cap="all" spc="0" normalizeH="0" baseline="0" noProof="0" dirty="0">
                  <a:ln>
                    <a:noFill/>
                  </a:ln>
                  <a:effectLst/>
                  <a:uLnTx/>
                  <a:uFillTx/>
                  <a:latin typeface="Roboto Condensed" panose="02000000000000000000" pitchFamily="2" charset="0"/>
                  <a:ea typeface="Roboto Condensed" panose="02000000000000000000" pitchFamily="2" charset="0"/>
                  <a:cs typeface="+mn-cs"/>
                </a:rPr>
                <a:t>W WYNIKU PONIESIONEJ SZKODY</a:t>
              </a:r>
              <a:endParaRPr kumimoji="0" lang="pl-PL" sz="3500" b="1" i="0" u="none" strike="noStrike" kern="1200" cap="none" spc="0" normalizeH="0" baseline="0" noProof="0" dirty="0">
                <a:ln>
                  <a:noFill/>
                </a:ln>
                <a:effectLst/>
                <a:uLnTx/>
                <a:uFillTx/>
                <a:latin typeface="Roboto Condensed" panose="02000000000000000000" pitchFamily="2" charset="0"/>
                <a:ea typeface="Roboto Condensed" panose="02000000000000000000" pitchFamily="2" charset="0"/>
                <a:cs typeface="+mn-cs"/>
              </a:endParaRPr>
            </a:p>
          </p:txBody>
        </p:sp>
        <p:sp>
          <p:nvSpPr>
            <p:cNvPr id="45" name="Prostokąt 44">
              <a:extLst>
                <a:ext uri="{FF2B5EF4-FFF2-40B4-BE49-F238E27FC236}">
                  <a16:creationId xmlns:a16="http://schemas.microsoft.com/office/drawing/2014/main" id="{0E2C9B33-DBD8-28BF-6903-119F2CC34510}"/>
                </a:ext>
              </a:extLst>
            </p:cNvPr>
            <p:cNvSpPr/>
            <p:nvPr/>
          </p:nvSpPr>
          <p:spPr>
            <a:xfrm>
              <a:off x="4604463" y="4857806"/>
              <a:ext cx="5379327"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000" b="1" i="0" u="none" strike="noStrike" kern="1200" cap="none" spc="0" normalizeH="0" baseline="0" noProof="0" dirty="0">
                <a:ln>
                  <a:noFill/>
                </a:ln>
                <a:solidFill>
                  <a:srgbClr val="1F1D1E"/>
                </a:solidFill>
                <a:effectLst/>
                <a:uLnTx/>
                <a:uFillTx/>
                <a:latin typeface="Roboto Condensed" panose="02000000000000000000" pitchFamily="2" charset="0"/>
                <a:ea typeface="Roboto Condensed" panose="02000000000000000000" pitchFamily="2" charset="0"/>
                <a:cs typeface="+mn-cs"/>
              </a:endParaRPr>
            </a:p>
          </p:txBody>
        </p:sp>
      </p:grpSp>
    </p:spTree>
    <p:extLst>
      <p:ext uri="{BB962C8B-B14F-4D97-AF65-F5344CB8AC3E}">
        <p14:creationId xmlns:p14="http://schemas.microsoft.com/office/powerpoint/2010/main" val="4031031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094DA872-C3C8-FC59-FA1F-B2DD0F8BFC37}"/>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ABEB4D1A-82A0-7F5A-8976-8235E33FB56E}"/>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11C3F084-073B-C3BD-2582-590063B6FDEA}"/>
              </a:ext>
            </a:extLst>
          </p:cNvPr>
          <p:cNvSpPr/>
          <p:nvPr/>
        </p:nvSpPr>
        <p:spPr>
          <a:xfrm>
            <a:off x="497892" y="1427417"/>
            <a:ext cx="4827041" cy="1485022"/>
          </a:xfrm>
          <a:prstGeom prst="rect">
            <a:avLst/>
          </a:prstGeom>
        </p:spPr>
        <p:txBody>
          <a:bodyPr wrap="square" lIns="91440" tIns="45720" rIns="91440" bIns="45720" anchor="t">
            <a:spAutoFit/>
          </a:bodyPr>
          <a:lstStyle/>
          <a:p>
            <a:pP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F38B8B89-6374-1F58-C930-574D6B51F66E}"/>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E3E15650-50AE-1704-20FD-73A6FDE5615D}"/>
              </a:ext>
            </a:extLst>
          </p:cNvPr>
          <p:cNvSpPr txBox="1"/>
          <p:nvPr/>
        </p:nvSpPr>
        <p:spPr>
          <a:xfrm>
            <a:off x="727181" y="1140073"/>
            <a:ext cx="9225280" cy="4810099"/>
          </a:xfrm>
          <a:prstGeom prst="rect">
            <a:avLst/>
          </a:prstGeom>
          <a:noFill/>
        </p:spPr>
        <p:txBody>
          <a:bodyPr wrap="square">
            <a:spAutoFit/>
          </a:bodyPr>
          <a:lstStyle/>
          <a:p>
            <a:pPr>
              <a:spcAft>
                <a:spcPts val="750"/>
              </a:spcAft>
            </a:pPr>
            <a:r>
              <a:rPr lang="pl-PL" sz="2000" b="1" i="0" dirty="0">
                <a:solidFill>
                  <a:srgbClr val="0F7FC4"/>
                </a:solidFill>
                <a:effectLst/>
                <a:latin typeface="Roboto Condensed" panose="02000000000000000000" pitchFamily="2" charset="0"/>
                <a:ea typeface="Roboto Condensed" panose="02000000000000000000" pitchFamily="2" charset="0"/>
                <a:cs typeface="Roboto Condensed" panose="02000000000000000000" pitchFamily="2" charset="0"/>
              </a:rPr>
              <a:t>SZKODY OSOBOWE</a:t>
            </a:r>
          </a:p>
          <a:p>
            <a:pPr algn="just">
              <a:spcAft>
                <a:spcPts val="750"/>
              </a:spcAft>
              <a:buFont typeface="Arial" panose="020B0604020202020204" pitchFamily="34" charset="0"/>
              <a:buChar char="•"/>
            </a:pP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zadośćuczynienie pieniężne za doznaną krzywdę</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które jest świadczeniem jednorazowym pieniężnym i mającym stanowić sposób złagodzenia cierpień fizycznych i psychicznych poszkodowanego (art. 445 k.c. w zw. z 444 k.c.);</a:t>
            </a:r>
          </a:p>
          <a:p>
            <a:pPr algn="just">
              <a:spcAft>
                <a:spcPts val="750"/>
              </a:spcAft>
              <a:buFont typeface="Arial" panose="020B0604020202020204" pitchFamily="34" charset="0"/>
              <a:buChar char="•"/>
            </a:pP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zwrot wszelkich kosztów związanych z wypadkiem</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(najczęściej związanych z leczeniem i rehabilitacją)</a:t>
            </a:r>
            <a:endPar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spcAft>
                <a:spcPts val="750"/>
              </a:spcAft>
              <a:buFont typeface="Arial" panose="020B0604020202020204" pitchFamily="34" charset="0"/>
              <a:buChar char="•"/>
            </a:pP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 niektórych tragicznych przypadkach </a:t>
            </a: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rentę uzupełniającą</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która ma stanowić wyrównanie różnicy w dochodach osiąganych przez poszkodowanego przed wypadkiem w stosunku do dochodów uzyskiwanych przez niego po wypadku (art. 444 § 2 k.c.) </a:t>
            </a: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lub jednorazowe odszkodowanie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(tzw. kapitalizacja renty), które jest uzasadnione w szczególności gdy poszkodowany w następstwie wypadku stał się inwalidą, a jednorazowe świadczenie umożliwi mu wykonywanie innego zawodu, czy też rozpoczęcie prowadzenia działalności gospodarczej, przy czym jeżeli poszkodowany korzysta z tego świadczenia traci prawo do renty uzupełniającej (art. 447 k.c.);</a:t>
            </a:r>
          </a:p>
          <a:p>
            <a:pPr algn="just">
              <a:spcAft>
                <a:spcPts val="1500"/>
              </a:spcAft>
            </a:pPr>
            <a:endParaRPr lang="pl-PL" sz="1300" b="0" i="0" dirty="0">
              <a:solidFill>
                <a:srgbClr val="333333"/>
              </a:solidFill>
              <a:effectLst/>
            </a:endParaRPr>
          </a:p>
          <a:p>
            <a:pPr>
              <a:lnSpc>
                <a:spcPct val="107000"/>
              </a:lnSpc>
              <a:spcAft>
                <a:spcPts val="800"/>
              </a:spcAft>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rostokąt 1">
            <a:extLst>
              <a:ext uri="{FF2B5EF4-FFF2-40B4-BE49-F238E27FC236}">
                <a16:creationId xmlns:a16="http://schemas.microsoft.com/office/drawing/2014/main" id="{5DC3B983-E501-532C-4873-8CE433AE4E81}"/>
              </a:ext>
            </a:extLst>
          </p:cNvPr>
          <p:cNvSpPr/>
          <p:nvPr/>
        </p:nvSpPr>
        <p:spPr>
          <a:xfrm>
            <a:off x="804121" y="376661"/>
            <a:ext cx="9071400" cy="372346"/>
          </a:xfrm>
          <a:prstGeom prst="rect">
            <a:avLst/>
          </a:prstGeom>
          <a:solidFill>
            <a:srgbClr val="0D7EC2"/>
          </a:solidFill>
          <a:ln w="12700">
            <a:solidFill>
              <a:srgbClr val="0F7EC2"/>
            </a:solidFill>
          </a:ln>
        </p:spPr>
        <p:txBody>
          <a:bodyPr wrap="square">
            <a:spAutoFit/>
          </a:bodyPr>
          <a:lstStyle/>
          <a:p>
            <a:pPr algn="ctr">
              <a:lnSpc>
                <a:spcPct val="107000"/>
              </a:lnSpc>
              <a:spcAft>
                <a:spcPts val="800"/>
              </a:spcAft>
            </a:pPr>
            <a:r>
              <a:rPr lang="pl-PL" b="1" dirty="0">
                <a:solidFill>
                  <a:schemeClr val="bg1"/>
                </a:solidFill>
                <a:latin typeface="Roboto Condensed" panose="020B0604020202020204" charset="0"/>
                <a:ea typeface="Roboto Condensed" panose="020B0604020202020204" charset="0"/>
                <a:cs typeface="Arial" panose="020B0604020202020204" pitchFamily="34" charset="0"/>
              </a:rPr>
              <a:t>Katalog świadczeń w następstwie szkód (osobowych i majątkowych)</a:t>
            </a:r>
            <a:endParaRPr lang="pl-PL" b="1" kern="100" dirty="0">
              <a:solidFill>
                <a:srgbClr val="0070C0"/>
              </a:solidFill>
              <a:latin typeface="Roboto" panose="02000000000000000000" pitchFamily="2" charset="0"/>
              <a:ea typeface="Calibri" panose="020F0502020204030204" pitchFamily="34" charset="0"/>
              <a:cs typeface="Times New Roman" panose="02020603050405020304" pitchFamily="18" charset="0"/>
            </a:endParaRPr>
          </a:p>
        </p:txBody>
      </p:sp>
      <p:sp>
        <p:nvSpPr>
          <p:cNvPr id="5" name="Prostokąt 4">
            <a:extLst>
              <a:ext uri="{FF2B5EF4-FFF2-40B4-BE49-F238E27FC236}">
                <a16:creationId xmlns:a16="http://schemas.microsoft.com/office/drawing/2014/main" id="{2E8D1DEC-FEB7-9DFD-A273-E7B9830ED27B}"/>
              </a:ext>
            </a:extLst>
          </p:cNvPr>
          <p:cNvSpPr/>
          <p:nvPr/>
        </p:nvSpPr>
        <p:spPr>
          <a:xfrm>
            <a:off x="634503" y="376661"/>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6" name="Obraz 5">
            <a:extLst>
              <a:ext uri="{FF2B5EF4-FFF2-40B4-BE49-F238E27FC236}">
                <a16:creationId xmlns:a16="http://schemas.microsoft.com/office/drawing/2014/main" id="{F361FE3D-9623-C281-0A77-3BF5D5DC3B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5695" y="257283"/>
            <a:ext cx="1583603" cy="519488"/>
          </a:xfrm>
          <a:prstGeom prst="rect">
            <a:avLst/>
          </a:prstGeom>
        </p:spPr>
      </p:pic>
    </p:spTree>
    <p:extLst>
      <p:ext uri="{BB962C8B-B14F-4D97-AF65-F5344CB8AC3E}">
        <p14:creationId xmlns:p14="http://schemas.microsoft.com/office/powerpoint/2010/main" val="20589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71AA0625-93C7-15CB-9428-E49F3A41B245}"/>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4E291B67-3730-AF75-F504-DA204A13CA5D}"/>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4257E0B0-3763-CE20-CAE8-18B9A0995AE4}"/>
              </a:ext>
            </a:extLst>
          </p:cNvPr>
          <p:cNvSpPr/>
          <p:nvPr/>
        </p:nvSpPr>
        <p:spPr>
          <a:xfrm>
            <a:off x="497892" y="1427417"/>
            <a:ext cx="4827041" cy="1485022"/>
          </a:xfrm>
          <a:prstGeom prst="rect">
            <a:avLst/>
          </a:prstGeom>
        </p:spPr>
        <p:txBody>
          <a:bodyPr wrap="square" lIns="91440" tIns="45720" rIns="91440" bIns="45720" anchor="t">
            <a:spAutoFit/>
          </a:bodyPr>
          <a:lstStyle/>
          <a:p>
            <a:pP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pic>
        <p:nvPicPr>
          <p:cNvPr id="30" name="Obraz 29">
            <a:extLst>
              <a:ext uri="{FF2B5EF4-FFF2-40B4-BE49-F238E27FC236}">
                <a16:creationId xmlns:a16="http://schemas.microsoft.com/office/drawing/2014/main" id="{064F8093-8044-C17E-2CC8-AB5AEF6D9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435" y="443480"/>
            <a:ext cx="1589980" cy="521580"/>
          </a:xfrm>
          <a:prstGeom prst="rect">
            <a:avLst/>
          </a:prstGeom>
        </p:spPr>
      </p:pic>
      <p:sp>
        <p:nvSpPr>
          <p:cNvPr id="4" name="pole tekstowe 3">
            <a:extLst>
              <a:ext uri="{FF2B5EF4-FFF2-40B4-BE49-F238E27FC236}">
                <a16:creationId xmlns:a16="http://schemas.microsoft.com/office/drawing/2014/main" id="{62F9624A-E928-950D-1109-EE5389CAD49D}"/>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5F546827-504E-63E6-75C3-66A5EA888013}"/>
              </a:ext>
            </a:extLst>
          </p:cNvPr>
          <p:cNvSpPr txBox="1"/>
          <p:nvPr/>
        </p:nvSpPr>
        <p:spPr>
          <a:xfrm>
            <a:off x="911982" y="1267473"/>
            <a:ext cx="9957253" cy="5423088"/>
          </a:xfrm>
          <a:prstGeom prst="rect">
            <a:avLst/>
          </a:prstGeom>
          <a:noFill/>
        </p:spPr>
        <p:txBody>
          <a:bodyPr wrap="square">
            <a:spAutoFit/>
          </a:bodyPr>
          <a:lstStyle/>
          <a:p>
            <a:pPr marL="285750" indent="-285750" algn="just">
              <a:spcAft>
                <a:spcPts val="750"/>
              </a:spcAft>
              <a:buFont typeface="Arial" panose="020B0604020202020204" pitchFamily="34" charset="0"/>
              <a:buChar char="•"/>
            </a:pP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czasami uzasadnione może być także dochodzenie </a:t>
            </a:r>
            <a:r>
              <a:rPr lang="pl-PL" b="1"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renty na zwiększone potrzeby,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polegającej na zapewnieniu poszkodowanemu środków potrzebnych do poprawy stanu jego zdrowia po wypadku, związanych z jego leczeniem i rehabilitacją, świadczeniami pomocowymi oraz sprawowaną nad nim opieką (art. 444 § 2 k.c.). W przypadkach</a:t>
            </a:r>
            <a:r>
              <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krótszych okresów niesprawności po wypadku także roszczeń wynikających z </a:t>
            </a:r>
            <a:r>
              <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rPr>
              <a:t>brakiem możliwości</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wykonywania pracy (prowadzenia działalności) tj. zwrot utraconych zarobków.</a:t>
            </a:r>
          </a:p>
          <a:p>
            <a:pPr>
              <a:spcAft>
                <a:spcPts val="750"/>
              </a:spcAft>
            </a:pPr>
            <a:endParaRPr lang="pl-PL" b="1" u="sng" dirty="0">
              <a:solidFill>
                <a:srgbClr val="0F7FC4"/>
              </a:solidFill>
              <a:latin typeface="Roboto Condensed" panose="02000000000000000000" pitchFamily="2" charset="0"/>
              <a:ea typeface="Roboto Condensed" panose="02000000000000000000" pitchFamily="2" charset="0"/>
              <a:cs typeface="Roboto Condensed" panose="02000000000000000000" pitchFamily="2" charset="0"/>
            </a:endParaRPr>
          </a:p>
          <a:p>
            <a:pPr>
              <a:spcAft>
                <a:spcPts val="750"/>
              </a:spcAft>
            </a:pPr>
            <a:r>
              <a:rPr lang="pl-PL" b="1" u="sng" dirty="0">
                <a:solidFill>
                  <a:srgbClr val="0F7FC4"/>
                </a:solidFill>
                <a:latin typeface="Roboto Condensed" panose="02000000000000000000" pitchFamily="2" charset="0"/>
                <a:ea typeface="Roboto Condensed" panose="02000000000000000000" pitchFamily="2" charset="0"/>
                <a:cs typeface="Roboto Condensed" panose="02000000000000000000" pitchFamily="2" charset="0"/>
              </a:rPr>
              <a:t>SZKODY MAJĄTKOWE</a:t>
            </a:r>
          </a:p>
          <a:p>
            <a:pPr algn="just">
              <a:spcAft>
                <a:spcPts val="1500"/>
              </a:spcAft>
            </a:pP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 zakresie szkód majątkowych odpowiedzialności określa art. 361 k.c., zgodnie z który, zobowiązany do odszkodowania ponosi odpowiedzialność za normalne następstwa działania lub zaniechania, z którego szkoda wynikła</a:t>
            </a:r>
            <a:r>
              <a:rPr lang="pl-PL" dirty="0">
                <a:solidFill>
                  <a:srgbClr val="333333"/>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 w granicach w jakich naprawienie szkody obejmuje stratę, którą poszkodowany poniósł </a:t>
            </a:r>
            <a:b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b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i korzyść, którą mógłby osiągnąć, gdyby mu szkody nie wyrządzono. W praktyce najczęściej będą to wszelkiego rodzaju uszczerbki, jakich doznaje poszkodowany w swoim majątku (np. zwrot kosztów związanych z koniecznością naprawy pojazdu, zwrot wartości uszkodzonego w trakcie upadku telefonu, okularów, ubrania </a:t>
            </a:r>
            <a:r>
              <a:rPr lang="pl-PL" b="0" i="0" dirty="0" err="1">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etc</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a:t>
            </a:r>
          </a:p>
          <a:p>
            <a:pPr algn="just">
              <a:spcAft>
                <a:spcPts val="1500"/>
              </a:spcAft>
            </a:pPr>
            <a:endParaRPr lang="pl-PL" sz="1300" b="0" i="0" dirty="0">
              <a:solidFill>
                <a:srgbClr val="333333"/>
              </a:solidFill>
              <a:effectLst/>
            </a:endParaRPr>
          </a:p>
          <a:p>
            <a:pPr>
              <a:lnSpc>
                <a:spcPct val="107000"/>
              </a:lnSpc>
              <a:spcAft>
                <a:spcPts val="800"/>
              </a:spcAft>
            </a:pP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rostokąt 1">
            <a:extLst>
              <a:ext uri="{FF2B5EF4-FFF2-40B4-BE49-F238E27FC236}">
                <a16:creationId xmlns:a16="http://schemas.microsoft.com/office/drawing/2014/main" id="{899FF155-558C-E894-C6CA-5070B7A1D889}"/>
              </a:ext>
            </a:extLst>
          </p:cNvPr>
          <p:cNvSpPr/>
          <p:nvPr/>
        </p:nvSpPr>
        <p:spPr>
          <a:xfrm>
            <a:off x="1078702" y="538254"/>
            <a:ext cx="9354451" cy="372346"/>
          </a:xfrm>
          <a:prstGeom prst="rect">
            <a:avLst/>
          </a:prstGeom>
          <a:solidFill>
            <a:srgbClr val="0D7EC2"/>
          </a:solidFill>
          <a:ln w="12700">
            <a:solidFill>
              <a:srgbClr val="0F7EC2"/>
            </a:solidFill>
          </a:ln>
        </p:spPr>
        <p:txBody>
          <a:bodyPr wrap="square">
            <a:spAutoFit/>
          </a:bodyPr>
          <a:lstStyle/>
          <a:p>
            <a:pPr algn="ctr">
              <a:lnSpc>
                <a:spcPct val="107000"/>
              </a:lnSpc>
              <a:spcAft>
                <a:spcPts val="800"/>
              </a:spcAft>
            </a:pPr>
            <a:r>
              <a:rPr lang="pl-PL" b="1" dirty="0">
                <a:solidFill>
                  <a:schemeClr val="bg1"/>
                </a:solidFill>
                <a:latin typeface="Roboto Condensed" panose="020B0604020202020204" charset="0"/>
                <a:ea typeface="Roboto Condensed" panose="020B0604020202020204" charset="0"/>
                <a:cs typeface="Arial" panose="020B0604020202020204" pitchFamily="34" charset="0"/>
              </a:rPr>
              <a:t>Katalog świadczeń w następstwie szkód (osobowych i majątkowych)</a:t>
            </a:r>
            <a:endParaRPr lang="pl-PL" b="1" kern="100" dirty="0">
              <a:solidFill>
                <a:srgbClr val="0070C0"/>
              </a:solidFill>
              <a:latin typeface="Roboto" panose="02000000000000000000" pitchFamily="2" charset="0"/>
              <a:ea typeface="Calibri" panose="020F0502020204030204" pitchFamily="34" charset="0"/>
              <a:cs typeface="Times New Roman" panose="02020603050405020304" pitchFamily="18" charset="0"/>
            </a:endParaRPr>
          </a:p>
        </p:txBody>
      </p:sp>
      <p:sp>
        <p:nvSpPr>
          <p:cNvPr id="5" name="Prostokąt 4">
            <a:extLst>
              <a:ext uri="{FF2B5EF4-FFF2-40B4-BE49-F238E27FC236}">
                <a16:creationId xmlns:a16="http://schemas.microsoft.com/office/drawing/2014/main" id="{1229BBAD-A625-091A-91F0-00C5ECD1AD32}"/>
              </a:ext>
            </a:extLst>
          </p:cNvPr>
          <p:cNvSpPr/>
          <p:nvPr/>
        </p:nvSpPr>
        <p:spPr>
          <a:xfrm>
            <a:off x="911982" y="524372"/>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1020496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C2DCCEB2-5DB5-9E68-3534-D5DA56A0AE54}"/>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B9340257-8F59-1FAA-0207-E0CBF863ADA0}"/>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5D34DD33-BE66-AD72-D426-870EB2BA4803}"/>
              </a:ext>
            </a:extLst>
          </p:cNvPr>
          <p:cNvSpPr/>
          <p:nvPr/>
        </p:nvSpPr>
        <p:spPr>
          <a:xfrm>
            <a:off x="497892" y="1427417"/>
            <a:ext cx="4827041" cy="1485022"/>
          </a:xfrm>
          <a:prstGeom prst="rect">
            <a:avLst/>
          </a:prstGeom>
        </p:spPr>
        <p:txBody>
          <a:bodyPr wrap="square" lIns="91440" tIns="45720" rIns="91440" bIns="45720" anchor="t">
            <a:spAutoFit/>
          </a:bodyPr>
          <a:lstStyle/>
          <a:p>
            <a:pP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90FFD0E8-33B4-FF09-CFF1-5899BEC24804}"/>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26B187BC-D289-8887-94B9-FBBEC1358533}"/>
              </a:ext>
            </a:extLst>
          </p:cNvPr>
          <p:cNvSpPr txBox="1"/>
          <p:nvPr/>
        </p:nvSpPr>
        <p:spPr>
          <a:xfrm>
            <a:off x="1561826" y="974496"/>
            <a:ext cx="8849308" cy="5065489"/>
          </a:xfrm>
          <a:prstGeom prst="rect">
            <a:avLst/>
          </a:prstGeom>
          <a:noFill/>
        </p:spPr>
        <p:txBody>
          <a:bodyPr wrap="square">
            <a:spAutoFit/>
          </a:bodyPr>
          <a:lstStyle/>
          <a:p>
            <a:pPr>
              <a:spcAft>
                <a:spcPts val="800"/>
              </a:spcAft>
              <a:buNone/>
            </a:pPr>
            <a:r>
              <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rPr>
              <a:t>Żeby jednak mówić o winie i konieczności wypłaty odszkodowania czy zadośćuczynienia, </a:t>
            </a:r>
            <a:r>
              <a:rPr lang="pl-PL" b="1" u="sng" kern="100" dirty="0">
                <a:solidFill>
                  <a:srgbClr val="0563C1"/>
                </a:solidFill>
                <a:effectLst/>
                <a:latin typeface="Roboto Condensed" panose="02000000000000000000" pitchFamily="2" charset="0"/>
                <a:ea typeface="Roboto Condensed" panose="02000000000000000000" pitchFamily="2" charset="0"/>
                <a:cs typeface="Roboto Condensed" panose="02000000000000000000" pitchFamily="2" charset="0"/>
                <a:hlinkClick r:id="rId5"/>
              </a:rPr>
              <a:t>roszczenie musi być zasadne</a:t>
            </a:r>
            <a:r>
              <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rPr>
              <a:t>. </a:t>
            </a: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spcAft>
                <a:spcPts val="1500"/>
              </a:spcAft>
              <a:buNone/>
            </a:pPr>
            <a:r>
              <a:rPr lang="pl-PL" dirty="0">
                <a:latin typeface="Roboto Condensed" panose="02000000000000000000" pitchFamily="2" charset="0"/>
                <a:ea typeface="Roboto Condensed" panose="02000000000000000000" pitchFamily="2" charset="0"/>
                <a:cs typeface="Roboto Condensed" panose="02000000000000000000" pitchFamily="2" charset="0"/>
              </a:rPr>
              <a:t>Do stwierdzenia istnienia odpowiedzialności konieczne będzie </a:t>
            </a:r>
            <a:r>
              <a:rPr lang="pl-PL" b="1" dirty="0">
                <a:latin typeface="Roboto Condensed" panose="02000000000000000000" pitchFamily="2" charset="0"/>
                <a:ea typeface="Roboto Condensed" panose="02000000000000000000" pitchFamily="2" charset="0"/>
                <a:cs typeface="Roboto Condensed" panose="02000000000000000000" pitchFamily="2" charset="0"/>
              </a:rPr>
              <a:t>łączne wystąpienie</a:t>
            </a:r>
            <a:r>
              <a:rPr lang="pl-PL" dirty="0">
                <a:latin typeface="Roboto Condensed" panose="02000000000000000000" pitchFamily="2" charset="0"/>
                <a:ea typeface="Roboto Condensed" panose="02000000000000000000" pitchFamily="2" charset="0"/>
                <a:cs typeface="Roboto Condensed" panose="02000000000000000000" pitchFamily="2" charset="0"/>
              </a:rPr>
              <a:t> następujących przesłanek:</a:t>
            </a:r>
          </a:p>
          <a:p>
            <a:pPr algn="just">
              <a:spcAft>
                <a:spcPts val="750"/>
              </a:spcAft>
            </a:pPr>
            <a:r>
              <a:rPr lang="pl-PL" b="1" dirty="0">
                <a:latin typeface="Roboto Condensed" panose="02000000000000000000" pitchFamily="2" charset="0"/>
                <a:ea typeface="Roboto Condensed" panose="02000000000000000000" pitchFamily="2" charset="0"/>
                <a:cs typeface="Roboto Condensed" panose="02000000000000000000" pitchFamily="2" charset="0"/>
              </a:rPr>
              <a:t>1. powstanie szkody </a:t>
            </a:r>
            <a:r>
              <a:rPr lang="pl-PL" dirty="0">
                <a:latin typeface="Roboto Condensed" panose="02000000000000000000" pitchFamily="2" charset="0"/>
                <a:ea typeface="Roboto Condensed" panose="02000000000000000000" pitchFamily="2" charset="0"/>
                <a:cs typeface="Roboto Condensed" panose="02000000000000000000" pitchFamily="2" charset="0"/>
              </a:rPr>
              <a:t>(np. złamanie ręki, skręcenia nogi w wyniku upadku na śliskim nie uprzątniętym chodniku, uszkodzenie maski samochodu przez spadający sopel);</a:t>
            </a:r>
          </a:p>
          <a:p>
            <a:pPr algn="just">
              <a:spcAft>
                <a:spcPts val="750"/>
              </a:spcAft>
            </a:pPr>
            <a:r>
              <a:rPr lang="pl-PL" b="1" dirty="0">
                <a:latin typeface="Roboto Condensed" panose="02000000000000000000" pitchFamily="2" charset="0"/>
                <a:ea typeface="Roboto Condensed" panose="02000000000000000000" pitchFamily="2" charset="0"/>
                <a:cs typeface="Roboto Condensed" panose="02000000000000000000" pitchFamily="2" charset="0"/>
              </a:rPr>
              <a:t>2. </a:t>
            </a:r>
            <a:r>
              <a:rPr lang="pl-PL" dirty="0">
                <a:latin typeface="Roboto Condensed" panose="02000000000000000000" pitchFamily="2" charset="0"/>
                <a:ea typeface="Roboto Condensed" panose="02000000000000000000" pitchFamily="2" charset="0"/>
                <a:cs typeface="Roboto Condensed" panose="02000000000000000000" pitchFamily="2" charset="0"/>
              </a:rPr>
              <a:t>szkoda taka musi być spowodowana </a:t>
            </a:r>
            <a:r>
              <a:rPr lang="pl-PL" b="1" dirty="0">
                <a:latin typeface="Roboto Condensed" panose="02000000000000000000" pitchFamily="2" charset="0"/>
                <a:ea typeface="Roboto Condensed" panose="02000000000000000000" pitchFamily="2" charset="0"/>
                <a:cs typeface="Roboto Condensed" panose="02000000000000000000" pitchFamily="2" charset="0"/>
              </a:rPr>
              <a:t>zawinionym działaniem lub zaniechaniem</a:t>
            </a:r>
            <a:r>
              <a:rPr lang="pl-PL" dirty="0">
                <a:latin typeface="Roboto Condensed" panose="02000000000000000000" pitchFamily="2" charset="0"/>
                <a:ea typeface="Roboto Condensed" panose="02000000000000000000" pitchFamily="2" charset="0"/>
                <a:cs typeface="Roboto Condensed" panose="02000000000000000000" pitchFamily="2" charset="0"/>
              </a:rPr>
              <a:t>, z którym ustawa, a także przyjęte zasady wiążą obowiązek odszkodowawczy (np. chodnik, na którym doszło do upadku nie został odpowiednio i na czas uprzątnięty, odlodzony; na skutek zaniedbania właściciela dochodzi do oberwania się zalegającego na budynku śniegu czy lodu);</a:t>
            </a:r>
          </a:p>
          <a:p>
            <a:pPr algn="just">
              <a:spcAft>
                <a:spcPts val="750"/>
              </a:spcAft>
            </a:pPr>
            <a:r>
              <a:rPr lang="pl-PL" b="1" dirty="0">
                <a:latin typeface="Roboto Condensed" panose="02000000000000000000" pitchFamily="2" charset="0"/>
                <a:ea typeface="Roboto Condensed" panose="02000000000000000000" pitchFamily="2" charset="0"/>
                <a:cs typeface="Roboto Condensed" panose="02000000000000000000" pitchFamily="2" charset="0"/>
              </a:rPr>
              <a:t>3. </a:t>
            </a:r>
            <a:r>
              <a:rPr lang="pl-PL" dirty="0">
                <a:latin typeface="Roboto Condensed" panose="02000000000000000000" pitchFamily="2" charset="0"/>
                <a:ea typeface="Roboto Condensed" panose="02000000000000000000" pitchFamily="2" charset="0"/>
                <a:cs typeface="Roboto Condensed" panose="02000000000000000000" pitchFamily="2" charset="0"/>
              </a:rPr>
              <a:t>musi wystąpić </a:t>
            </a:r>
            <a:r>
              <a:rPr lang="pl-PL" b="1" dirty="0">
                <a:latin typeface="Roboto Condensed" panose="02000000000000000000" pitchFamily="2" charset="0"/>
                <a:ea typeface="Roboto Condensed" panose="02000000000000000000" pitchFamily="2" charset="0"/>
                <a:cs typeface="Roboto Condensed" panose="02000000000000000000" pitchFamily="2" charset="0"/>
              </a:rPr>
              <a:t>związek przyczynowy pomiędzy szkodą, a działaniem lub zaniechaniem</a:t>
            </a:r>
            <a:r>
              <a:rPr lang="pl-PL" dirty="0">
                <a:latin typeface="Roboto Condensed" panose="02000000000000000000" pitchFamily="2" charset="0"/>
                <a:ea typeface="Roboto Condensed" panose="02000000000000000000" pitchFamily="2" charset="0"/>
                <a:cs typeface="Roboto Condensed" panose="02000000000000000000" pitchFamily="2" charset="0"/>
              </a:rPr>
              <a:t>, </a:t>
            </a:r>
            <a:br>
              <a:rPr lang="pl-PL" dirty="0">
                <a:latin typeface="Roboto Condensed" panose="02000000000000000000" pitchFamily="2" charset="0"/>
                <a:ea typeface="Roboto Condensed" panose="02000000000000000000" pitchFamily="2" charset="0"/>
                <a:cs typeface="Roboto Condensed" panose="02000000000000000000" pitchFamily="2" charset="0"/>
              </a:rPr>
            </a:br>
            <a:r>
              <a:rPr lang="pl-PL" dirty="0">
                <a:latin typeface="Roboto Condensed" panose="02000000000000000000" pitchFamily="2" charset="0"/>
                <a:ea typeface="Roboto Condensed" panose="02000000000000000000" pitchFamily="2" charset="0"/>
                <a:cs typeface="Roboto Condensed" panose="02000000000000000000" pitchFamily="2" charset="0"/>
              </a:rPr>
              <a:t>z którym ustawa wiąże obowiązek odszkodowawczy (pomiędzy złamaniem ręki spowodowanym zaniechaniem odśnieżenia śliskiego chodnika musi istnieć związek przyczynowy lub taki związek zaistnieje pomiędzy uszkodzeniem pojazdu, a ubytkiem w jezdni lub spadającymi na pojazd soplami)</a:t>
            </a:r>
          </a:p>
          <a:p>
            <a:pPr algn="just">
              <a:spcAft>
                <a:spcPts val="750"/>
              </a:spcAft>
            </a:pPr>
            <a:endParaRPr lang="pl-PL" sz="1400" kern="100" dirty="0">
              <a:ea typeface="Calibri" panose="020F0502020204030204" pitchFamily="34" charset="0"/>
              <a:cs typeface="Times New Roman" panose="02020603050405020304" pitchFamily="18" charset="0"/>
            </a:endParaRPr>
          </a:p>
        </p:txBody>
      </p:sp>
      <p:pic>
        <p:nvPicPr>
          <p:cNvPr id="2" name="Obraz 1">
            <a:extLst>
              <a:ext uri="{FF2B5EF4-FFF2-40B4-BE49-F238E27FC236}">
                <a16:creationId xmlns:a16="http://schemas.microsoft.com/office/drawing/2014/main" id="{2999503C-B0DD-34C3-44E2-784CCF810F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3019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54B52115-DCA2-2A1B-9769-0A620B2C6AB1}"/>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DA3FCDAF-30A6-11BA-07B7-9BD048F027E4}"/>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C1B81657-7BE9-1CAF-E1D5-E63AFAE70E27}"/>
              </a:ext>
            </a:extLst>
          </p:cNvPr>
          <p:cNvSpPr/>
          <p:nvPr/>
        </p:nvSpPr>
        <p:spPr>
          <a:xfrm>
            <a:off x="683552" y="987010"/>
            <a:ext cx="5029862" cy="6150082"/>
          </a:xfrm>
          <a:prstGeom prst="rect">
            <a:avLst/>
          </a:prstGeom>
        </p:spPr>
        <p:txBody>
          <a:bodyPr wrap="square" lIns="91440" tIns="45720" rIns="91440" bIns="45720" anchor="t">
            <a:spAutoFit/>
          </a:bodyPr>
          <a:lstStyle/>
          <a:p>
            <a:pPr algn="just"/>
            <a:endParaRPr lang="pl-PL" b="0" i="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Zgodnie z art. 20 pkt 4, 10, 11 </a:t>
            </a:r>
            <a:r>
              <a:rPr lang="pl-PL" sz="1600" b="1" dirty="0">
                <a:latin typeface="Roboto Condensed" panose="02000000000000000000" pitchFamily="2" charset="0"/>
                <a:ea typeface="Roboto Condensed" panose="02000000000000000000" pitchFamily="2" charset="0"/>
                <a:cs typeface="Roboto Condensed" panose="02000000000000000000" pitchFamily="2" charset="0"/>
              </a:rPr>
              <a:t>ustawy o drogach publicznych </a:t>
            </a:r>
            <a:r>
              <a:rPr lang="pl-PL" sz="1600" dirty="0">
                <a:latin typeface="Roboto Condensed" panose="02000000000000000000" pitchFamily="2" charset="0"/>
                <a:ea typeface="Roboto Condensed" panose="02000000000000000000" pitchFamily="2" charset="0"/>
                <a:cs typeface="Roboto Condensed" panose="02000000000000000000" pitchFamily="2" charset="0"/>
              </a:rPr>
              <a:t>do zarządcy drogi należy w szczególności:</a:t>
            </a:r>
          </a:p>
          <a:p>
            <a:pPr marL="285750" indent="-285750" algn="just">
              <a:lnSpc>
                <a:spcPct val="107000"/>
              </a:lnSpc>
              <a:spcAft>
                <a:spcPts val="800"/>
              </a:spcAft>
              <a:buClr>
                <a:srgbClr val="0D7EC2"/>
              </a:buClr>
              <a:buFont typeface="Arial" panose="020B0604020202020204" pitchFamily="34" charset="0"/>
              <a:buChar char="•"/>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 utrzymanie nawierzchni drogi, </a:t>
            </a:r>
          </a:p>
          <a:p>
            <a:pPr marL="285750" indent="-285750" algn="just">
              <a:lnSpc>
                <a:spcPct val="107000"/>
              </a:lnSpc>
              <a:spcAft>
                <a:spcPts val="800"/>
              </a:spcAft>
              <a:buClr>
                <a:srgbClr val="0D7EC2"/>
              </a:buClr>
              <a:buFont typeface="Arial" panose="020B0604020202020204" pitchFamily="34" charset="0"/>
              <a:buChar char="•"/>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chodników, </a:t>
            </a:r>
          </a:p>
          <a:p>
            <a:pPr marL="285750" indent="-285750" algn="just">
              <a:lnSpc>
                <a:spcPct val="107000"/>
              </a:lnSpc>
              <a:spcAft>
                <a:spcPts val="800"/>
              </a:spcAft>
              <a:buClr>
                <a:srgbClr val="0D7EC2"/>
              </a:buClr>
              <a:buFont typeface="Arial" panose="020B0604020202020204" pitchFamily="34" charset="0"/>
              <a:buChar char="•"/>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drogowych obiektów inżynierskich, </a:t>
            </a:r>
          </a:p>
          <a:p>
            <a:pPr marL="285750" indent="-285750" algn="just">
              <a:lnSpc>
                <a:spcPct val="107000"/>
              </a:lnSpc>
              <a:spcAft>
                <a:spcPts val="800"/>
              </a:spcAft>
              <a:buClr>
                <a:srgbClr val="0D7EC2"/>
              </a:buClr>
              <a:buFont typeface="Arial" panose="020B0604020202020204" pitchFamily="34" charset="0"/>
              <a:buChar char="•"/>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urządzeń zabezpieczających ruch i innych urządzeń związanych z drogą; </a:t>
            </a:r>
          </a:p>
          <a:p>
            <a:pPr marL="285750" indent="-285750" algn="just">
              <a:lnSpc>
                <a:spcPct val="107000"/>
              </a:lnSpc>
              <a:spcAft>
                <a:spcPts val="800"/>
              </a:spcAft>
              <a:buClr>
                <a:srgbClr val="0D7EC2"/>
              </a:buClr>
              <a:buFont typeface="Arial" panose="020B0604020202020204" pitchFamily="34" charset="0"/>
              <a:buChar char="•"/>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przeprowadzanie okresowych kontroli stanu dróg ze szczególnym uwzględnieniem ich wpływu na stan bezpieczeństwa ruchu drogowego, w tym weryfikację cech i wskazanie usterek, które wymagają prac konserwacyjnych lub naprawczych ze względu na bezpieczeństwo ruchu drogowego; </a:t>
            </a:r>
          </a:p>
          <a:p>
            <a:pPr marL="285750" indent="-285750">
              <a:lnSpc>
                <a:spcPct val="107000"/>
              </a:lnSpc>
              <a:spcAft>
                <a:spcPts val="800"/>
              </a:spcAft>
              <a:buClr>
                <a:srgbClr val="0D7EC2"/>
              </a:buClr>
              <a:buFont typeface="Arial" panose="020B0604020202020204" pitchFamily="34" charset="0"/>
              <a:buChar char="•"/>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wykonywanie robót interwencyjnych, robót utrzymaniowych i zabezpieczających.</a:t>
            </a:r>
          </a:p>
          <a:p>
            <a:pPr algn="ctr">
              <a:lnSpc>
                <a:spcPts val="2200"/>
              </a:lnSpc>
            </a:pPr>
            <a:endParaRPr lang="pl-PL" sz="2000" b="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sz="2000" b="1" dirty="0">
              <a:solidFill>
                <a:schemeClr val="tx2"/>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60" name="Łącznik prosty 59">
            <a:extLst>
              <a:ext uri="{FF2B5EF4-FFF2-40B4-BE49-F238E27FC236}">
                <a16:creationId xmlns:a16="http://schemas.microsoft.com/office/drawing/2014/main" id="{BAB628DD-E7D4-7242-E455-6D272D5A2EDA}"/>
              </a:ext>
            </a:extLst>
          </p:cNvPr>
          <p:cNvCxnSpPr>
            <a:cxnSpLocks/>
          </p:cNvCxnSpPr>
          <p:nvPr/>
        </p:nvCxnSpPr>
        <p:spPr>
          <a:xfrm flipV="1">
            <a:off x="5913868" y="1213744"/>
            <a:ext cx="0" cy="4602856"/>
          </a:xfrm>
          <a:prstGeom prst="line">
            <a:avLst/>
          </a:prstGeom>
          <a:ln w="76200" cmpd="sng">
            <a:solidFill>
              <a:srgbClr val="0D7EC2"/>
            </a:solidFill>
          </a:ln>
        </p:spPr>
        <p:style>
          <a:lnRef idx="1">
            <a:schemeClr val="accent1"/>
          </a:lnRef>
          <a:fillRef idx="0">
            <a:schemeClr val="accent1"/>
          </a:fillRef>
          <a:effectRef idx="0">
            <a:schemeClr val="accent1"/>
          </a:effectRef>
          <a:fontRef idx="minor">
            <a:schemeClr val="tx1"/>
          </a:fontRef>
        </p:style>
      </p:cxnSp>
      <p:sp>
        <p:nvSpPr>
          <p:cNvPr id="42" name="Prostokąt 41">
            <a:extLst>
              <a:ext uri="{FF2B5EF4-FFF2-40B4-BE49-F238E27FC236}">
                <a16:creationId xmlns:a16="http://schemas.microsoft.com/office/drawing/2014/main" id="{DD4F5364-AFC4-029D-4FA5-C411B3C3C077}"/>
              </a:ext>
            </a:extLst>
          </p:cNvPr>
          <p:cNvSpPr/>
          <p:nvPr/>
        </p:nvSpPr>
        <p:spPr>
          <a:xfrm>
            <a:off x="947600" y="425324"/>
            <a:ext cx="10296799" cy="369332"/>
          </a:xfrm>
          <a:prstGeom prst="rect">
            <a:avLst/>
          </a:prstGeom>
          <a:solidFill>
            <a:srgbClr val="0D7EC2"/>
          </a:solidFill>
          <a:ln w="12700">
            <a:solidFill>
              <a:srgbClr val="0F7EC2"/>
            </a:solidFill>
          </a:ln>
        </p:spPr>
        <p:txBody>
          <a:bodyPr wrap="square">
            <a:spAutoFit/>
          </a:bodyPr>
          <a:lstStyle/>
          <a:p>
            <a:pPr lvl="0" algn="ctr">
              <a:buClr>
                <a:srgbClr val="005987"/>
              </a:buClr>
            </a:pPr>
            <a:r>
              <a:rPr lang="pl-PL"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OBOWIĄZKI ZARZĄDCY DROGI W ZAKRESIE UTRZYMANIA NAWIERZCHNI DROGI</a:t>
            </a:r>
          </a:p>
        </p:txBody>
      </p:sp>
      <p:sp>
        <p:nvSpPr>
          <p:cNvPr id="3" name="pole tekstowe 2">
            <a:extLst>
              <a:ext uri="{FF2B5EF4-FFF2-40B4-BE49-F238E27FC236}">
                <a16:creationId xmlns:a16="http://schemas.microsoft.com/office/drawing/2014/main" id="{8A27BA51-D901-92FA-8603-FBC58F2C81A8}"/>
              </a:ext>
            </a:extLst>
          </p:cNvPr>
          <p:cNvSpPr txBox="1"/>
          <p:nvPr/>
        </p:nvSpPr>
        <p:spPr>
          <a:xfrm>
            <a:off x="6095999" y="1213744"/>
            <a:ext cx="5227860" cy="5298886"/>
          </a:xfrm>
          <a:prstGeom prst="rect">
            <a:avLst/>
          </a:prstGeom>
          <a:noFill/>
        </p:spPr>
        <p:txBody>
          <a:bodyPr wrap="square" lIns="91440" tIns="45720" rIns="91440" bIns="45720" anchor="t">
            <a:spAutoFit/>
          </a:bodyPr>
          <a:lstStyle/>
          <a:p>
            <a:pPr lvl="0" algn="just">
              <a:lnSpc>
                <a:spcPct val="100000"/>
              </a:lnSpc>
              <a:buClr>
                <a:srgbClr val="0F7EC2"/>
              </a:buClr>
              <a:buSzPct val="148000"/>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Zarządca drogi jest </a:t>
            </a:r>
            <a:r>
              <a:rPr lang="pl-PL" sz="1600" b="1" dirty="0">
                <a:latin typeface="Roboto Condensed" panose="02000000000000000000" pitchFamily="2" charset="0"/>
                <a:ea typeface="Roboto Condensed" panose="02000000000000000000" pitchFamily="2" charset="0"/>
                <a:cs typeface="Roboto Condensed" panose="02000000000000000000" pitchFamily="2" charset="0"/>
              </a:rPr>
              <a:t>zobowiązany do podejmowania odpowiednich działań zmierzających do utrzymania należytego stanu drogi </a:t>
            </a:r>
            <a:r>
              <a:rPr lang="pl-PL" sz="1600" dirty="0">
                <a:latin typeface="Roboto Condensed" panose="02000000000000000000" pitchFamily="2" charset="0"/>
                <a:ea typeface="Roboto Condensed" panose="02000000000000000000" pitchFamily="2" charset="0"/>
                <a:cs typeface="Roboto Condensed" panose="02000000000000000000" pitchFamily="2" charset="0"/>
              </a:rPr>
              <a:t>lub jego natychmiastowej poprawy w celu wyeliminowania zagrożenia bezpieczeństwa osób i mienia. </a:t>
            </a:r>
          </a:p>
          <a:p>
            <a:pPr lvl="0" algn="just">
              <a:lnSpc>
                <a:spcPct val="100000"/>
              </a:lnSpc>
              <a:buClr>
                <a:srgbClr val="0F7EC2"/>
              </a:buClr>
              <a:buSzPct val="148000"/>
            </a:pPr>
            <a:endParaRPr lang="pl-PL" sz="1600" dirty="0">
              <a:latin typeface="Roboto Condensed" panose="02000000000000000000" pitchFamily="2" charset="0"/>
              <a:ea typeface="Roboto Condensed" panose="02000000000000000000" pitchFamily="2" charset="0"/>
              <a:cs typeface="Roboto Condensed" panose="02000000000000000000" pitchFamily="2" charset="0"/>
            </a:endParaRPr>
          </a:p>
          <a:p>
            <a:pPr lvl="0" algn="just">
              <a:lnSpc>
                <a:spcPct val="100000"/>
              </a:lnSpc>
              <a:buClr>
                <a:srgbClr val="0F7EC2"/>
              </a:buClr>
              <a:buSzPct val="148000"/>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Zarządca drogi, </a:t>
            </a:r>
            <a:r>
              <a:rPr lang="pl-PL" sz="1600" b="1" dirty="0">
                <a:latin typeface="Roboto Condensed" panose="02000000000000000000" pitchFamily="2" charset="0"/>
                <a:ea typeface="Roboto Condensed" panose="02000000000000000000" pitchFamily="2" charset="0"/>
                <a:cs typeface="Roboto Condensed" panose="02000000000000000000" pitchFamily="2" charset="0"/>
              </a:rPr>
              <a:t>powinien systematycznie i całodobowo kontrolować stan nawierzchni zarządzanych przez niego dróg </a:t>
            </a:r>
            <a:r>
              <a:rPr lang="pl-PL" sz="1600" dirty="0">
                <a:latin typeface="Roboto Condensed" panose="02000000000000000000" pitchFamily="2" charset="0"/>
                <a:ea typeface="Roboto Condensed" panose="02000000000000000000" pitchFamily="2" charset="0"/>
                <a:cs typeface="Roboto Condensed" panose="02000000000000000000" pitchFamily="2" charset="0"/>
              </a:rPr>
              <a:t>oraz </a:t>
            </a:r>
            <a:r>
              <a:rPr lang="pl-PL" sz="1600" b="1" dirty="0">
                <a:latin typeface="Roboto Condensed" panose="02000000000000000000" pitchFamily="2" charset="0"/>
                <a:ea typeface="Roboto Condensed" panose="02000000000000000000" pitchFamily="2" charset="0"/>
                <a:cs typeface="Roboto Condensed" panose="02000000000000000000" pitchFamily="2" charset="0"/>
              </a:rPr>
              <a:t>wypracować taką organizację i sposób swoich działań, które zapewniają bezpieczeństwo </a:t>
            </a:r>
            <a:r>
              <a:rPr lang="pl-PL" sz="1600" dirty="0">
                <a:latin typeface="Roboto Condensed" panose="02000000000000000000" pitchFamily="2" charset="0"/>
                <a:ea typeface="Roboto Condensed" panose="02000000000000000000" pitchFamily="2" charset="0"/>
                <a:cs typeface="Roboto Condensed" panose="02000000000000000000" pitchFamily="2" charset="0"/>
              </a:rPr>
              <a:t>użytkownikom dróg. </a:t>
            </a:r>
          </a:p>
          <a:p>
            <a:pPr lvl="0" algn="just">
              <a:lnSpc>
                <a:spcPct val="100000"/>
              </a:lnSpc>
              <a:buClr>
                <a:srgbClr val="0F7EC2"/>
              </a:buClr>
              <a:buSzPct val="148000"/>
            </a:pPr>
            <a:endParaRPr lang="pl-PL" sz="1600" dirty="0">
              <a:latin typeface="Roboto Condensed" panose="02000000000000000000" pitchFamily="2" charset="0"/>
              <a:ea typeface="Roboto Condensed" panose="02000000000000000000" pitchFamily="2" charset="0"/>
              <a:cs typeface="Roboto Condensed" panose="02000000000000000000" pitchFamily="2" charset="0"/>
            </a:endParaRPr>
          </a:p>
          <a:p>
            <a:pPr lvl="0" algn="just">
              <a:lnSpc>
                <a:spcPct val="100000"/>
              </a:lnSpc>
              <a:buClr>
                <a:srgbClr val="0F7EC2"/>
              </a:buClr>
              <a:buSzPct val="148000"/>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Wymagana jest od niego </a:t>
            </a:r>
            <a:r>
              <a:rPr lang="pl-PL" sz="1600" b="1" dirty="0">
                <a:latin typeface="Roboto Condensed" panose="02000000000000000000" pitchFamily="2" charset="0"/>
                <a:ea typeface="Roboto Condensed" panose="02000000000000000000" pitchFamily="2" charset="0"/>
                <a:cs typeface="Roboto Condensed" panose="02000000000000000000" pitchFamily="2" charset="0"/>
              </a:rPr>
              <a:t>szczególnego rodzaju staranność przy wykonywaniu obowiązków</a:t>
            </a:r>
            <a:r>
              <a:rPr lang="pl-PL" sz="1600" dirty="0">
                <a:latin typeface="Roboto Condensed" panose="02000000000000000000" pitchFamily="2" charset="0"/>
                <a:ea typeface="Roboto Condensed" panose="02000000000000000000" pitchFamily="2" charset="0"/>
                <a:cs typeface="Roboto Condensed" panose="02000000000000000000" pitchFamily="2" charset="0"/>
              </a:rPr>
              <a:t> określonych przepisami prawa. </a:t>
            </a:r>
          </a:p>
          <a:p>
            <a:pPr lvl="0" algn="just">
              <a:lnSpc>
                <a:spcPct val="100000"/>
              </a:lnSpc>
              <a:buClr>
                <a:srgbClr val="0F7EC2"/>
              </a:buClr>
              <a:buSzPct val="148000"/>
            </a:pPr>
            <a:endParaRPr lang="pl-PL" sz="1600" dirty="0">
              <a:latin typeface="Roboto Condensed" panose="02000000000000000000" pitchFamily="2" charset="0"/>
              <a:ea typeface="Roboto Condensed" panose="02000000000000000000" pitchFamily="2" charset="0"/>
              <a:cs typeface="Roboto Condensed" panose="02000000000000000000" pitchFamily="2" charset="0"/>
            </a:endParaRPr>
          </a:p>
          <a:p>
            <a:pPr lvl="0" algn="just">
              <a:lnSpc>
                <a:spcPct val="100000"/>
              </a:lnSpc>
              <a:buClr>
                <a:srgbClr val="0F7EC2"/>
              </a:buClr>
              <a:buSzPct val="148000"/>
            </a:pPr>
            <a:r>
              <a:rPr lang="pl-PL" sz="1600" dirty="0">
                <a:latin typeface="Roboto Condensed" panose="02000000000000000000" pitchFamily="2" charset="0"/>
                <a:ea typeface="Roboto Condensed" panose="02000000000000000000" pitchFamily="2" charset="0"/>
                <a:cs typeface="Roboto Condensed" panose="02000000000000000000" pitchFamily="2" charset="0"/>
              </a:rPr>
              <a:t>Drogi publiczne muszą być utrzymane w stanie wykluczającym narażenie ich użytkowników na wypadek, pozostający w wyłącznym i bezpośrednim związku przyczynowym z korzystaniem z nich.</a:t>
            </a:r>
          </a:p>
          <a:p>
            <a:pPr algn="just"/>
            <a:endParaRPr lang="pl-PL" sz="800" b="0" i="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endParaRPr lang="pl-PL" sz="800" dirty="0">
              <a:latin typeface="Roboto Condensed" panose="02000000000000000000" pitchFamily="2" charset="0"/>
              <a:ea typeface="Roboto Condensed" panose="02000000000000000000" pitchFamily="2" charset="0"/>
              <a:cs typeface="Roboto Condensed" panose="02000000000000000000" pitchFamily="2"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D13F1D96-1250-3366-516A-F0288A9D7EE6}"/>
              </a:ext>
            </a:extLst>
          </p:cNvPr>
          <p:cNvSpPr/>
          <p:nvPr/>
        </p:nvSpPr>
        <p:spPr>
          <a:xfrm>
            <a:off x="737673" y="425324"/>
            <a:ext cx="90367" cy="369332"/>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1697337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01B3CBEA-9F2D-AFC9-2502-04CC70539DD3}"/>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C024A9C1-FEE9-6F5E-091B-336249F04B95}"/>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E170123E-1D58-B78E-C597-6C7625EEC22A}"/>
              </a:ext>
            </a:extLst>
          </p:cNvPr>
          <p:cNvSpPr/>
          <p:nvPr/>
        </p:nvSpPr>
        <p:spPr>
          <a:xfrm>
            <a:off x="575329" y="885963"/>
            <a:ext cx="4808530" cy="1202893"/>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3" name="Prostokąt 42">
            <a:extLst>
              <a:ext uri="{FF2B5EF4-FFF2-40B4-BE49-F238E27FC236}">
                <a16:creationId xmlns:a16="http://schemas.microsoft.com/office/drawing/2014/main" id="{9DDF5A8C-34B4-FE12-75BD-6B68BFAA0914}"/>
              </a:ext>
            </a:extLst>
          </p:cNvPr>
          <p:cNvSpPr/>
          <p:nvPr/>
        </p:nvSpPr>
        <p:spPr>
          <a:xfrm>
            <a:off x="1244897" y="1004169"/>
            <a:ext cx="9354451" cy="375552"/>
          </a:xfrm>
          <a:prstGeom prst="rect">
            <a:avLst/>
          </a:prstGeom>
          <a:solidFill>
            <a:srgbClr val="0D7EC2"/>
          </a:solidFill>
          <a:ln w="12700">
            <a:solidFill>
              <a:srgbClr val="0F7EC2"/>
            </a:solidFill>
          </a:ln>
        </p:spPr>
        <p:txBody>
          <a:bodyPr wrap="square">
            <a:spAutoFit/>
          </a:bodyPr>
          <a:lstStyle/>
          <a:p>
            <a:pPr algn="ctr">
              <a:lnSpc>
                <a:spcPct val="107000"/>
              </a:lnSpc>
              <a:spcAft>
                <a:spcPts val="800"/>
              </a:spcAft>
            </a:pPr>
            <a:r>
              <a:rPr lang="pl-PL" sz="1800" b="1" dirty="0">
                <a:solidFill>
                  <a:schemeClr val="bg1"/>
                </a:solidFill>
                <a:latin typeface="Roboto Condensed" panose="020B0604020202020204" charset="0"/>
                <a:ea typeface="Roboto Condensed" panose="020B0604020202020204" charset="0"/>
                <a:cs typeface="Arial" panose="020B0604020202020204" pitchFamily="34" charset="0"/>
              </a:rPr>
              <a:t>JAKIE DOWODY NALEŻY PRZEDSTAWIĆ ? </a:t>
            </a:r>
          </a:p>
        </p:txBody>
      </p:sp>
      <p:sp>
        <p:nvSpPr>
          <p:cNvPr id="3" name="pole tekstowe 2">
            <a:extLst>
              <a:ext uri="{FF2B5EF4-FFF2-40B4-BE49-F238E27FC236}">
                <a16:creationId xmlns:a16="http://schemas.microsoft.com/office/drawing/2014/main" id="{94DE13AA-5A11-5DF2-5780-D8C2983F1F09}"/>
              </a:ext>
            </a:extLst>
          </p:cNvPr>
          <p:cNvSpPr txBox="1"/>
          <p:nvPr/>
        </p:nvSpPr>
        <p:spPr>
          <a:xfrm>
            <a:off x="5831498" y="885963"/>
            <a:ext cx="6124960" cy="710131"/>
          </a:xfrm>
          <a:prstGeom prst="rect">
            <a:avLst/>
          </a:prstGeom>
          <a:noFill/>
        </p:spPr>
        <p:txBody>
          <a:bodyPr wrap="square">
            <a:spAutoFit/>
          </a:bodyPr>
          <a:lstStyle/>
          <a:p>
            <a:pPr>
              <a:lnSpc>
                <a:spcPct val="107000"/>
              </a:lnSpc>
              <a:spcAft>
                <a:spcPts val="800"/>
              </a:spcAft>
              <a:buNone/>
            </a:pPr>
            <a:endParaRPr lang="pl-PL" sz="16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pl-P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178C92F5-4B79-9455-BC7B-49BB0B9D8002}"/>
              </a:ext>
            </a:extLst>
          </p:cNvPr>
          <p:cNvSpPr txBox="1"/>
          <p:nvPr/>
        </p:nvSpPr>
        <p:spPr>
          <a:xfrm>
            <a:off x="986975" y="1725663"/>
            <a:ext cx="9747849" cy="3447098"/>
          </a:xfrm>
          <a:prstGeom prst="rect">
            <a:avLst/>
          </a:prstGeom>
          <a:noFill/>
        </p:spPr>
        <p:txBody>
          <a:bodyPr wrap="square">
            <a:spAutoFit/>
          </a:bodyPr>
          <a:lstStyle/>
          <a:p>
            <a:pPr algn="just">
              <a:spcAft>
                <a:spcPts val="800"/>
              </a:spcAft>
              <a:buNone/>
            </a:pP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W celu  odpowiedniego zabezpieczenia roszczeń osoby poszkodowanej szczególnie </a:t>
            </a:r>
            <a:r>
              <a:rPr lang="pl-PL" dirty="0">
                <a:latin typeface="Roboto Condensed" panose="02000000000000000000" pitchFamily="2" charset="0"/>
                <a:ea typeface="Roboto Condensed" panose="02000000000000000000" pitchFamily="2" charset="0"/>
                <a:cs typeface="Roboto Condensed" panose="02000000000000000000" pitchFamily="2" charset="0"/>
              </a:rPr>
              <a:t>znaczenie ma </a:t>
            </a:r>
            <a:r>
              <a:rPr lang="pl-PL" b="1" i="0" u="sng" dirty="0">
                <a:effectLst/>
                <a:latin typeface="Roboto Condensed" panose="02000000000000000000" pitchFamily="2" charset="0"/>
                <a:ea typeface="Roboto Condensed" panose="02000000000000000000" pitchFamily="2" charset="0"/>
                <a:cs typeface="Roboto Condensed" panose="02000000000000000000" pitchFamily="2" charset="0"/>
              </a:rPr>
              <a:t>zgromadzenie odpowiednich dowodów potwierdzających zaistniałą szkodę i jej rozmiar</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 Takim dowodami mogą być:</a:t>
            </a:r>
          </a:p>
          <a:p>
            <a:pPr marL="171450" indent="-171450" algn="just">
              <a:spcAft>
                <a:spcPts val="800"/>
              </a:spcAft>
              <a:buFont typeface="Arial" panose="020B0604020202020204" pitchFamily="34" charset="0"/>
              <a:buChar char="•"/>
            </a:pP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zeznania świadków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tj. oświadczenia osób będących bezpośrednimi uczestnikami</a:t>
            </a:r>
            <a:r>
              <a:rPr lang="pl-PL" dirty="0">
                <a:latin typeface="Roboto Condensed" panose="02000000000000000000" pitchFamily="2" charset="0"/>
                <a:ea typeface="Roboto Condensed" panose="02000000000000000000" pitchFamily="2" charset="0"/>
                <a:cs typeface="Roboto Condensed" panose="02000000000000000000" pitchFamily="2" charset="0"/>
              </a:rPr>
              <a:t> lub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obserwatorami zdarzenia, oświadczenia osób zamieszkujących, pracujących lub przebywających w pobliżu, które co prawda nie były świadkami zdarzenia ale np. udzielały poszkodowanemu pomocy (ze względów praktycznych warto poprosić takie osoby o podanie personaliów, danych kontaktowych, uzyskując od nich także deklarację poświadczenia okoliczności wypadku). </a:t>
            </a:r>
          </a:p>
          <a:p>
            <a:pPr marL="171450" indent="-171450" algn="just">
              <a:spcAft>
                <a:spcPts val="800"/>
              </a:spcAft>
              <a:buFont typeface="Arial" panose="020B0604020202020204" pitchFamily="34" charset="0"/>
              <a:buChar char="•"/>
            </a:pP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notatka policyjna lub straży miejskiej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interweniujących przy takich zdarzeniach, </a:t>
            </a: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marL="171450" indent="-171450" algn="just">
              <a:spcAft>
                <a:spcPts val="800"/>
              </a:spcAft>
              <a:buFont typeface="Arial" panose="020B0604020202020204" pitchFamily="34" charset="0"/>
              <a:buChar char="•"/>
            </a:pP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dokumentacja zdjęciowa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z miejsca zdarzenia, ukazująca rozmiary powstałej szkody oraz otoczenie </a:t>
            </a:r>
            <a:b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i miejsce zdarzenia. Zdjęcia również mogą okazać się kluczowe w dalszym przebiegu sprawy. </a:t>
            </a:r>
          </a:p>
        </p:txBody>
      </p:sp>
      <p:sp>
        <p:nvSpPr>
          <p:cNvPr id="2" name="Prostokąt 1">
            <a:extLst>
              <a:ext uri="{FF2B5EF4-FFF2-40B4-BE49-F238E27FC236}">
                <a16:creationId xmlns:a16="http://schemas.microsoft.com/office/drawing/2014/main" id="{76481A2C-E6E2-E56C-DE4C-694B8671A526}"/>
              </a:ext>
            </a:extLst>
          </p:cNvPr>
          <p:cNvSpPr/>
          <p:nvPr/>
        </p:nvSpPr>
        <p:spPr>
          <a:xfrm>
            <a:off x="1063082" y="1004169"/>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6" name="Obraz 5">
            <a:extLst>
              <a:ext uri="{FF2B5EF4-FFF2-40B4-BE49-F238E27FC236}">
                <a16:creationId xmlns:a16="http://schemas.microsoft.com/office/drawing/2014/main" id="{E31F752F-1CB8-39D6-D883-856431FD9E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6724593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6A0A0D92-1C9E-6DC6-4352-25E2DEDF6787}"/>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6E285DF2-E178-B6AB-5BCB-DA8F3C61F0BC}"/>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1E764614-0B8A-752E-9601-1E5D79CD68EA}"/>
              </a:ext>
            </a:extLst>
          </p:cNvPr>
          <p:cNvSpPr/>
          <p:nvPr/>
        </p:nvSpPr>
        <p:spPr>
          <a:xfrm>
            <a:off x="575329" y="885963"/>
            <a:ext cx="4808530" cy="1202893"/>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69233EF3-B016-D0D4-6A3C-078FB3028EE5}"/>
              </a:ext>
            </a:extLst>
          </p:cNvPr>
          <p:cNvSpPr txBox="1"/>
          <p:nvPr/>
        </p:nvSpPr>
        <p:spPr>
          <a:xfrm>
            <a:off x="4970779" y="6352900"/>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43B0C497-F0DB-108F-F2A1-771BA8E53FC4}"/>
              </a:ext>
            </a:extLst>
          </p:cNvPr>
          <p:cNvSpPr txBox="1"/>
          <p:nvPr/>
        </p:nvSpPr>
        <p:spPr>
          <a:xfrm>
            <a:off x="5831498" y="885963"/>
            <a:ext cx="6124960" cy="710131"/>
          </a:xfrm>
          <a:prstGeom prst="rect">
            <a:avLst/>
          </a:prstGeom>
          <a:noFill/>
        </p:spPr>
        <p:txBody>
          <a:bodyPr wrap="square">
            <a:spAutoFit/>
          </a:bodyPr>
          <a:lstStyle/>
          <a:p>
            <a:pPr>
              <a:lnSpc>
                <a:spcPct val="107000"/>
              </a:lnSpc>
              <a:spcAft>
                <a:spcPts val="800"/>
              </a:spcAft>
              <a:buNone/>
            </a:pPr>
            <a:endParaRPr lang="pl-PL" sz="16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pl-P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BBF79209-0165-9361-AC4B-45970C2BCC6B}"/>
              </a:ext>
            </a:extLst>
          </p:cNvPr>
          <p:cNvSpPr txBox="1"/>
          <p:nvPr/>
        </p:nvSpPr>
        <p:spPr>
          <a:xfrm>
            <a:off x="1099813" y="1379721"/>
            <a:ext cx="9747849" cy="2990562"/>
          </a:xfrm>
          <a:prstGeom prst="rect">
            <a:avLst/>
          </a:prstGeom>
          <a:noFill/>
        </p:spPr>
        <p:txBody>
          <a:bodyPr wrap="square">
            <a:spAutoFit/>
          </a:bodyPr>
          <a:lstStyle/>
          <a:p>
            <a:pPr marL="171450" indent="-171450" algn="just">
              <a:spcAft>
                <a:spcPts val="800"/>
              </a:spcAft>
              <a:buFont typeface="Arial" panose="020B0604020202020204" pitchFamily="34" charset="0"/>
              <a:buChar char="•"/>
            </a:pPr>
            <a:endParaRPr lang="pl-PL" sz="1300" b="0" i="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171450" indent="-171450" algn="just">
              <a:spcAft>
                <a:spcPts val="800"/>
              </a:spcAft>
              <a:buFont typeface="Arial" panose="020B0604020202020204" pitchFamily="34" charset="0"/>
              <a:buChar char="•"/>
            </a:pP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pomocne mogą być </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również oświadczenia ze strony medyków udzielających pomocy</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 oraz </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kompletna dokumentacja obrazująca proces leczenia</a:t>
            </a:r>
            <a:r>
              <a:rPr lang="pl-PL" dirty="0">
                <a:latin typeface="Roboto Condensed" panose="02000000000000000000" pitchFamily="2" charset="0"/>
                <a:ea typeface="Roboto Condensed" panose="02000000000000000000" pitchFamily="2" charset="0"/>
                <a:cs typeface="Roboto Condensed" panose="02000000000000000000" pitchFamily="2" charset="0"/>
              </a:rPr>
              <a:t> i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rehabilitacji (dokumentacja medyczna) </a:t>
            </a:r>
          </a:p>
          <a:p>
            <a:pPr marL="171450" indent="-171450" algn="just">
              <a:spcAft>
                <a:spcPts val="800"/>
              </a:spcAft>
              <a:buFont typeface="Arial" panose="020B0604020202020204" pitchFamily="34" charset="0"/>
              <a:buChar char="•"/>
            </a:pP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faktury, rachunki i umowy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dokumentujące: koszty leczenia i rehabilitacji, zakupu leków, koszty zakupu sprzętu ortopedycznego, rehabilitacyjnego np. kul, usztywniaczy, gorsetów, wizyt w placówkach służby zdrowia, koszty wykonywania określonych prac na rzecz poszkodowanego np. zrobienia zakupów, przygotowania posiłku </a:t>
            </a:r>
            <a:r>
              <a:rPr lang="pl-PL" b="0" i="0" dirty="0" err="1">
                <a:effectLst/>
                <a:latin typeface="Roboto Condensed" panose="02000000000000000000" pitchFamily="2" charset="0"/>
                <a:ea typeface="Roboto Condensed" panose="02000000000000000000" pitchFamily="2" charset="0"/>
                <a:cs typeface="Roboto Condensed" panose="02000000000000000000" pitchFamily="2" charset="0"/>
              </a:rPr>
              <a:t>etc</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 koszty opieki medycznej, koszty transportu poszkodowanego tj. dojazdów na wizyty lekarskie, konsultacje i zabiegi rehabilitacyjne, przewóz do szpitala, do domu oraz inne uzasadnione potrzebami poszkodowanego miejsca, koszty transportu najbliższych poszkodowanego w celu jego odwiedzin w szpitalu. </a:t>
            </a:r>
          </a:p>
        </p:txBody>
      </p:sp>
      <p:pic>
        <p:nvPicPr>
          <p:cNvPr id="2" name="Obraz 1">
            <a:extLst>
              <a:ext uri="{FF2B5EF4-FFF2-40B4-BE49-F238E27FC236}">
                <a16:creationId xmlns:a16="http://schemas.microsoft.com/office/drawing/2014/main" id="{ACF42688-DD19-8B06-ADE4-78686D8012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3736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D15724E4-BA13-CA19-9AEA-FCA31928F160}"/>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75BDED35-9E68-B95E-F4EF-A34A5184A01C}"/>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FA83355B-7A9D-8A47-ADC7-AAD6A128142D}"/>
              </a:ext>
            </a:extLst>
          </p:cNvPr>
          <p:cNvSpPr/>
          <p:nvPr/>
        </p:nvSpPr>
        <p:spPr>
          <a:xfrm>
            <a:off x="575329" y="885963"/>
            <a:ext cx="4808530" cy="1202893"/>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A2B9C2EB-1051-697E-D524-0AA5646CE1FF}"/>
              </a:ext>
            </a:extLst>
          </p:cNvPr>
          <p:cNvSpPr txBox="1"/>
          <p:nvPr/>
        </p:nvSpPr>
        <p:spPr>
          <a:xfrm>
            <a:off x="4970779" y="6352900"/>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396E497C-3BA5-F1A6-D19D-CA2386C97DC6}"/>
              </a:ext>
            </a:extLst>
          </p:cNvPr>
          <p:cNvSpPr txBox="1"/>
          <p:nvPr/>
        </p:nvSpPr>
        <p:spPr>
          <a:xfrm>
            <a:off x="5831498" y="885963"/>
            <a:ext cx="6124960" cy="710131"/>
          </a:xfrm>
          <a:prstGeom prst="rect">
            <a:avLst/>
          </a:prstGeom>
          <a:noFill/>
        </p:spPr>
        <p:txBody>
          <a:bodyPr wrap="square">
            <a:spAutoFit/>
          </a:bodyPr>
          <a:lstStyle/>
          <a:p>
            <a:pPr>
              <a:lnSpc>
                <a:spcPct val="107000"/>
              </a:lnSpc>
              <a:spcAft>
                <a:spcPts val="800"/>
              </a:spcAft>
              <a:buNone/>
            </a:pPr>
            <a:endParaRPr lang="pl-PL" sz="16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pl-P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44AE6F61-32E6-2AD4-EFB8-D004F7BDA8ED}"/>
              </a:ext>
            </a:extLst>
          </p:cNvPr>
          <p:cNvSpPr txBox="1"/>
          <p:nvPr/>
        </p:nvSpPr>
        <p:spPr>
          <a:xfrm>
            <a:off x="1059740" y="1127103"/>
            <a:ext cx="9747849" cy="4225644"/>
          </a:xfrm>
          <a:prstGeom prst="rect">
            <a:avLst/>
          </a:prstGeom>
          <a:noFill/>
        </p:spPr>
        <p:txBody>
          <a:bodyPr wrap="square">
            <a:spAutoFit/>
          </a:bodyPr>
          <a:lstStyle/>
          <a:p>
            <a:pPr algn="just">
              <a:lnSpc>
                <a:spcPct val="107000"/>
              </a:lnSpc>
              <a:spcAft>
                <a:spcPts val="800"/>
              </a:spcAft>
            </a:pPr>
            <a:endParaRPr lang="pl-PL" b="0" i="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171450" indent="-171450" algn="just">
              <a:spcAft>
                <a:spcPts val="800"/>
              </a:spcAft>
              <a:buFont typeface="Arial" panose="020B0604020202020204" pitchFamily="34" charset="0"/>
              <a:buChar char="•"/>
            </a:pP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dowodami mogą być też </a:t>
            </a:r>
            <a:r>
              <a:rPr lang="pl-PL" b="1" kern="100" dirty="0">
                <a:effectLst/>
                <a:latin typeface="Roboto Condensed" panose="02000000000000000000" pitchFamily="2" charset="0"/>
                <a:ea typeface="Roboto Condensed" panose="02000000000000000000" pitchFamily="2" charset="0"/>
                <a:cs typeface="Roboto Condensed" panose="02000000000000000000" pitchFamily="2" charset="0"/>
              </a:rPr>
              <a:t>przesłuchania pracowników zarządcy/właściciela nieruchomości </a:t>
            </a: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(np. na okoliczność, jak często danego dnia odśnieżali, czy powierzchnia posypywana była piaskiem lub solą oraz za jaki obszar faktycznie odpowiadają)</a:t>
            </a:r>
          </a:p>
          <a:p>
            <a:pPr marL="171450" indent="-171450" algn="just">
              <a:spcAft>
                <a:spcPts val="800"/>
              </a:spcAft>
              <a:buFont typeface="Arial" panose="020B0604020202020204" pitchFamily="34" charset="0"/>
              <a:buChar char="•"/>
            </a:pPr>
            <a:r>
              <a:rPr lang="pl-PL" kern="100" dirty="0">
                <a:effectLst/>
                <a:latin typeface="Roboto Condensed" panose="02000000000000000000" pitchFamily="2" charset="0"/>
                <a:ea typeface="Roboto Condensed" panose="02000000000000000000" pitchFamily="2" charset="0"/>
                <a:cs typeface="Roboto Condensed" panose="02000000000000000000" pitchFamily="2" charset="0"/>
              </a:rPr>
              <a:t>informacje z Instytutu Meteorologii i Gospodarki Wodnej na temat pogody danego konkretnego dnia</a:t>
            </a:r>
            <a:endParaRPr lang="pl-PL" b="0" i="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171450" indent="-171450" algn="just">
              <a:spcAft>
                <a:spcPts val="800"/>
              </a:spcAft>
              <a:buFont typeface="Arial" panose="020B0604020202020204" pitchFamily="34" charset="0"/>
              <a:buChar char="•"/>
            </a:pPr>
            <a:r>
              <a:rPr lang="pl-PL" dirty="0">
                <a:latin typeface="Roboto Condensed" panose="02000000000000000000" pitchFamily="2" charset="0"/>
                <a:ea typeface="Roboto Condensed" panose="02000000000000000000" pitchFamily="2" charset="0"/>
                <a:cs typeface="Roboto Condensed" panose="02000000000000000000" pitchFamily="2" charset="0"/>
              </a:rPr>
              <a:t>f</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aktury i rachunki dokumentujące poniesione wydatki - powinny być wystawione imiennie na poszkodowanego.</a:t>
            </a:r>
          </a:p>
          <a:p>
            <a:pPr algn="just">
              <a:spcAft>
                <a:spcPts val="800"/>
              </a:spcAft>
            </a:pP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Ważne jest aby możliwie wszystkie dowody zbierać jak najszybciej</a:t>
            </a:r>
            <a:r>
              <a:rPr lang="pl-PL" b="1" dirty="0">
                <a:latin typeface="Roboto Condensed" panose="02000000000000000000" pitchFamily="2" charset="0"/>
                <a:ea typeface="Roboto Condensed" panose="02000000000000000000" pitchFamily="2" charset="0"/>
                <a:cs typeface="Roboto Condensed" panose="02000000000000000000" pitchFamily="2" charset="0"/>
              </a:rPr>
              <a:t>. </a:t>
            </a:r>
            <a:r>
              <a:rPr lang="pl-PL" dirty="0">
                <a:latin typeface="Roboto Condensed" panose="02000000000000000000" pitchFamily="2" charset="0"/>
                <a:ea typeface="Roboto Condensed" panose="02000000000000000000" pitchFamily="2" charset="0"/>
                <a:cs typeface="Roboto Condensed" panose="02000000000000000000" pitchFamily="2" charset="0"/>
              </a:rPr>
              <a:t>P</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o wypadku sprawca zazwyczaj szybko sprząta teren, usuwa sople, odśnieża chodnik -  potwierdzenie okoliczności zdarzenia (zdjęcia miejsca zdarzenia, zaniechania jego obowiązków może być w późniejszym czasie trudne do udokumentowania. </a:t>
            </a:r>
          </a:p>
          <a:p>
            <a:pPr algn="just">
              <a:spcAft>
                <a:spcPts val="800"/>
              </a:spcAft>
            </a:pP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Podobnie jest z zeznaniami świadków, czy oświadczeniami ze strony osób udzielających pomocy</a:t>
            </a:r>
            <a:r>
              <a:rPr lang="pl-PL" dirty="0">
                <a:latin typeface="Roboto Condensed" panose="02000000000000000000" pitchFamily="2" charset="0"/>
                <a:ea typeface="Roboto Condensed" panose="02000000000000000000" pitchFamily="2" charset="0"/>
                <a:cs typeface="Roboto Condensed" panose="02000000000000000000" pitchFamily="2" charset="0"/>
              </a:rPr>
              <a:t> -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dowody takie ulegają zatarciu.</a:t>
            </a: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Obraz 1">
            <a:extLst>
              <a:ext uri="{FF2B5EF4-FFF2-40B4-BE49-F238E27FC236}">
                <a16:creationId xmlns:a16="http://schemas.microsoft.com/office/drawing/2014/main" id="{EE69896A-4308-01DE-C035-85BF4F36D4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306237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36820518-774A-B760-18EB-716371A908B5}"/>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BB0BF44F-4551-078C-F456-FF8E5F490049}"/>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1E70BAD5-CF27-E2A8-B581-0996A350C65F}"/>
              </a:ext>
            </a:extLst>
          </p:cNvPr>
          <p:cNvSpPr/>
          <p:nvPr/>
        </p:nvSpPr>
        <p:spPr>
          <a:xfrm>
            <a:off x="575329" y="885963"/>
            <a:ext cx="4808530" cy="1202893"/>
          </a:xfrm>
          <a:prstGeom prst="rect">
            <a:avLst/>
          </a:prstGeom>
        </p:spPr>
        <p:txBody>
          <a:bodyPr wrap="square" lIns="91440" tIns="45720" rIns="91440" bIns="45720" anchor="t">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a:p>
            <a:pPr algn="ctr">
              <a:lnSpc>
                <a:spcPts val="2200"/>
              </a:lnSpc>
            </a:pPr>
            <a:endParaRPr lang="pl-PL" b="1" dirty="0">
              <a:solidFill>
                <a:srgbClr val="1F1D1E"/>
              </a:solidFil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109E6F77-DADE-0DC3-F860-D635368FF475}"/>
              </a:ext>
            </a:extLst>
          </p:cNvPr>
          <p:cNvSpPr txBox="1"/>
          <p:nvPr/>
        </p:nvSpPr>
        <p:spPr>
          <a:xfrm>
            <a:off x="4970779" y="6352900"/>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4"/>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BF8AA0CC-579B-7FFE-24B8-D10CBF92E043}"/>
              </a:ext>
            </a:extLst>
          </p:cNvPr>
          <p:cNvSpPr txBox="1"/>
          <p:nvPr/>
        </p:nvSpPr>
        <p:spPr>
          <a:xfrm>
            <a:off x="5831498" y="885963"/>
            <a:ext cx="6124960" cy="710131"/>
          </a:xfrm>
          <a:prstGeom prst="rect">
            <a:avLst/>
          </a:prstGeom>
          <a:noFill/>
        </p:spPr>
        <p:txBody>
          <a:bodyPr wrap="square">
            <a:spAutoFit/>
          </a:bodyPr>
          <a:lstStyle/>
          <a:p>
            <a:pPr>
              <a:lnSpc>
                <a:spcPct val="107000"/>
              </a:lnSpc>
              <a:spcAft>
                <a:spcPts val="800"/>
              </a:spcAft>
              <a:buNone/>
            </a:pPr>
            <a:endParaRPr lang="pl-PL" sz="1600" kern="100"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pl-P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06E6A259-F819-D075-ED5D-0BC797CB66B0}"/>
              </a:ext>
            </a:extLst>
          </p:cNvPr>
          <p:cNvSpPr txBox="1"/>
          <p:nvPr/>
        </p:nvSpPr>
        <p:spPr>
          <a:xfrm>
            <a:off x="1124914" y="1799291"/>
            <a:ext cx="9747849" cy="2963055"/>
          </a:xfrm>
          <a:prstGeom prst="rect">
            <a:avLst/>
          </a:prstGeom>
          <a:noFill/>
        </p:spPr>
        <p:txBody>
          <a:bodyPr wrap="square">
            <a:spAutoFit/>
          </a:bodyPr>
          <a:lstStyle/>
          <a:p>
            <a:pPr algn="just">
              <a:lnSpc>
                <a:spcPct val="107000"/>
              </a:lnSpc>
              <a:spcAft>
                <a:spcPts val="800"/>
              </a:spcAft>
            </a:pP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Drugim, równie istotnym elementem skutecznego dochodzenia roszczeń jest </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precyzyjne wskazanie podmiotu zobowiązanego do naprawienia szkody</a:t>
            </a:r>
          </a:p>
          <a:p>
            <a:pPr marL="285750" indent="-285750" algn="just">
              <a:lnSpc>
                <a:spcPct val="107000"/>
              </a:lnSpc>
              <a:spcAft>
                <a:spcPts val="800"/>
              </a:spcAft>
              <a:buFont typeface="Arial" panose="020B0604020202020204" pitchFamily="34" charset="0"/>
              <a:buChar char="•"/>
            </a:pP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w przypadku dróg - właściwego zarządcy drogi, </a:t>
            </a:r>
          </a:p>
          <a:p>
            <a:pPr marL="285750" indent="-285750" algn="just">
              <a:lnSpc>
                <a:spcPct val="107000"/>
              </a:lnSpc>
              <a:spcAft>
                <a:spcPts val="800"/>
              </a:spcAft>
              <a:buFont typeface="Arial" panose="020B0604020202020204" pitchFamily="34" charset="0"/>
              <a:buChar char="•"/>
            </a:pP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w przypadku pozostałych miejsc - zobowiązanego podmiotu, </a:t>
            </a:r>
          </a:p>
          <a:p>
            <a:pPr algn="just">
              <a:lnSpc>
                <a:spcPct val="107000"/>
              </a:lnSpc>
              <a:spcAft>
                <a:spcPts val="800"/>
              </a:spcAft>
            </a:pPr>
            <a:endParaRPr lang="pl-PL" b="0" i="0">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ct val="107000"/>
              </a:lnSpc>
              <a:spcAft>
                <a:spcPts val="800"/>
              </a:spcAft>
            </a:pPr>
            <a:r>
              <a:rPr lang="pl-PL" b="0" i="0">
                <a:effectLst/>
                <a:latin typeface="Roboto Condensed" panose="02000000000000000000" pitchFamily="2" charset="0"/>
                <a:ea typeface="Roboto Condensed" panose="02000000000000000000" pitchFamily="2" charset="0"/>
                <a:cs typeface="Roboto Condensed" panose="02000000000000000000" pitchFamily="2" charset="0"/>
              </a:rPr>
              <a:t>Poszukując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odpowiedzialnej osoby za utrzymanie miejsca, w którym doszło do szkody, należy kierować się możliwie szeroko opisanymi na początku prezentacji wskazówkami.</a:t>
            </a:r>
            <a:endParaRPr lang="pl-PL" kern="100" dirty="0">
              <a:latin typeface="Roboto Condensed" panose="02000000000000000000" pitchFamily="2" charset="0"/>
              <a:ea typeface="Roboto Condensed" panose="02000000000000000000" pitchFamily="2" charset="0"/>
              <a:cs typeface="Roboto Condensed" panose="02000000000000000000" pitchFamily="2" charset="0"/>
            </a:endParaRPr>
          </a:p>
          <a:p>
            <a:pPr>
              <a:lnSpc>
                <a:spcPct val="107000"/>
              </a:lnSpc>
              <a:spcAft>
                <a:spcPts val="800"/>
              </a:spcAft>
            </a:pPr>
            <a:endParaRPr lang="pl-PL" dirty="0"/>
          </a:p>
        </p:txBody>
      </p:sp>
      <p:pic>
        <p:nvPicPr>
          <p:cNvPr id="2" name="Obraz 1">
            <a:extLst>
              <a:ext uri="{FF2B5EF4-FFF2-40B4-BE49-F238E27FC236}">
                <a16:creationId xmlns:a16="http://schemas.microsoft.com/office/drawing/2014/main" id="{364AE9F5-BE8D-9819-60EB-F27EA1F062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80" y="222771"/>
            <a:ext cx="1583603" cy="519488"/>
          </a:xfrm>
          <a:prstGeom prst="rect">
            <a:avLst/>
          </a:prstGeom>
        </p:spPr>
      </p:pic>
    </p:spTree>
    <p:extLst>
      <p:ext uri="{BB962C8B-B14F-4D97-AF65-F5344CB8AC3E}">
        <p14:creationId xmlns:p14="http://schemas.microsoft.com/office/powerpoint/2010/main" val="1086558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5C24879C-E88E-ED13-12A3-FD88B57576FB}"/>
              </a:ext>
            </a:extLst>
          </p:cNvPr>
          <p:cNvSpPr txBox="1"/>
          <p:nvPr/>
        </p:nvSpPr>
        <p:spPr>
          <a:xfrm>
            <a:off x="1030591" y="177551"/>
            <a:ext cx="8796353" cy="588366"/>
          </a:xfrm>
          <a:prstGeom prst="rect">
            <a:avLst/>
          </a:prstGeom>
          <a:noFill/>
        </p:spPr>
        <p:txBody>
          <a:bodyPr wrap="square" rtlCol="0">
            <a:spAutoFit/>
          </a:bodyPr>
          <a:lstStyle/>
          <a:p>
            <a:pPr>
              <a:lnSpc>
                <a:spcPts val="4500"/>
              </a:lnSpc>
            </a:pPr>
            <a:r>
              <a:rPr lang="pl-PL" sz="2000" b="1" cap="all" dirty="0">
                <a:solidFill>
                  <a:srgbClr val="1F1D1E"/>
                </a:solidFill>
                <a:latin typeface="Roboto Condensed" panose="02000000000000000000" pitchFamily="2" charset="0"/>
                <a:ea typeface="Roboto Condensed" panose="02000000000000000000" pitchFamily="2" charset="0"/>
              </a:rPr>
              <a:t>JAK POMAGA RZECZNIK FINANSOWY</a:t>
            </a:r>
          </a:p>
        </p:txBody>
      </p:sp>
      <p:sp>
        <p:nvSpPr>
          <p:cNvPr id="7" name="pole tekstowe 6">
            <a:extLst>
              <a:ext uri="{FF2B5EF4-FFF2-40B4-BE49-F238E27FC236}">
                <a16:creationId xmlns:a16="http://schemas.microsoft.com/office/drawing/2014/main" id="{9544D2EB-33B6-7D86-7C97-25EC4C626985}"/>
              </a:ext>
            </a:extLst>
          </p:cNvPr>
          <p:cNvSpPr txBox="1"/>
          <p:nvPr/>
        </p:nvSpPr>
        <p:spPr>
          <a:xfrm>
            <a:off x="1066258" y="514545"/>
            <a:ext cx="8796353" cy="588366"/>
          </a:xfrm>
          <a:prstGeom prst="rect">
            <a:avLst/>
          </a:prstGeom>
          <a:noFill/>
        </p:spPr>
        <p:txBody>
          <a:bodyPr wrap="square" rtlCol="0">
            <a:spAutoFit/>
          </a:bodyPr>
          <a:lstStyle/>
          <a:p>
            <a:pPr>
              <a:lnSpc>
                <a:spcPts val="4500"/>
              </a:lnSpc>
            </a:pPr>
            <a:r>
              <a:rPr lang="pl-PL" sz="2000" cap="all" dirty="0">
                <a:solidFill>
                  <a:srgbClr val="1F1D1E"/>
                </a:solidFill>
                <a:latin typeface="Roboto Condensed" panose="02000000000000000000" pitchFamily="2" charset="0"/>
                <a:ea typeface="Roboto Condensed" panose="02000000000000000000" pitchFamily="2" charset="0"/>
              </a:rPr>
              <a:t>FORMY WSPARCIA Klienta indywidualnego</a:t>
            </a:r>
          </a:p>
        </p:txBody>
      </p:sp>
      <p:sp>
        <p:nvSpPr>
          <p:cNvPr id="8" name="Prostokąt 7">
            <a:extLst>
              <a:ext uri="{FF2B5EF4-FFF2-40B4-BE49-F238E27FC236}">
                <a16:creationId xmlns:a16="http://schemas.microsoft.com/office/drawing/2014/main" id="{5518B43C-97D8-976F-3016-4CD37FAA824D}"/>
              </a:ext>
            </a:extLst>
          </p:cNvPr>
          <p:cNvSpPr/>
          <p:nvPr/>
        </p:nvSpPr>
        <p:spPr>
          <a:xfrm>
            <a:off x="815540" y="443705"/>
            <a:ext cx="72571" cy="62345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nvGrpSpPr>
          <p:cNvPr id="3" name="Grupa 2">
            <a:extLst>
              <a:ext uri="{FF2B5EF4-FFF2-40B4-BE49-F238E27FC236}">
                <a16:creationId xmlns:a16="http://schemas.microsoft.com/office/drawing/2014/main" id="{322C258D-BB87-DC82-62A6-DB51132624E4}"/>
              </a:ext>
            </a:extLst>
          </p:cNvPr>
          <p:cNvGrpSpPr/>
          <p:nvPr/>
        </p:nvGrpSpPr>
        <p:grpSpPr>
          <a:xfrm>
            <a:off x="851825" y="1582763"/>
            <a:ext cx="10757870" cy="4079942"/>
            <a:chOff x="398097" y="1679949"/>
            <a:chExt cx="10757870" cy="4079942"/>
          </a:xfrm>
        </p:grpSpPr>
        <p:grpSp>
          <p:nvGrpSpPr>
            <p:cNvPr id="9" name="Grupa 8">
              <a:extLst>
                <a:ext uri="{FF2B5EF4-FFF2-40B4-BE49-F238E27FC236}">
                  <a16:creationId xmlns:a16="http://schemas.microsoft.com/office/drawing/2014/main" id="{72EB746A-08CA-C052-7621-97CDB6F1D455}"/>
                </a:ext>
              </a:extLst>
            </p:cNvPr>
            <p:cNvGrpSpPr/>
            <p:nvPr/>
          </p:nvGrpSpPr>
          <p:grpSpPr>
            <a:xfrm>
              <a:off x="398097" y="1679949"/>
              <a:ext cx="10757870" cy="2242387"/>
              <a:chOff x="-1141949" y="883261"/>
              <a:chExt cx="13945640" cy="2195916"/>
            </a:xfrm>
          </p:grpSpPr>
          <p:sp>
            <p:nvSpPr>
              <p:cNvPr id="11" name="Prostokąt: zaokrąglone rogi 10">
                <a:extLst>
                  <a:ext uri="{FF2B5EF4-FFF2-40B4-BE49-F238E27FC236}">
                    <a16:creationId xmlns:a16="http://schemas.microsoft.com/office/drawing/2014/main" id="{C2D930F4-D0B9-4D1F-5E2B-66269E5746F5}"/>
                  </a:ext>
                </a:extLst>
              </p:cNvPr>
              <p:cNvSpPr/>
              <p:nvPr/>
            </p:nvSpPr>
            <p:spPr>
              <a:xfrm>
                <a:off x="-1137830" y="1352177"/>
                <a:ext cx="4269553" cy="1642075"/>
              </a:xfrm>
              <a:prstGeom prst="roundRect">
                <a:avLst>
                  <a:gd name="adj" fmla="val 2225"/>
                </a:avLst>
              </a:prstGeom>
              <a:noFill/>
              <a:ln>
                <a:solidFill>
                  <a:srgbClr val="0D7EC2"/>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pl-PL" cap="all" dirty="0">
                  <a:solidFill>
                    <a:srgbClr val="FF0000"/>
                  </a:solidFill>
                  <a:latin typeface="Roboto Condensed" panose="020B0604020202020204" charset="0"/>
                  <a:ea typeface="Roboto Condensed" panose="020B0604020202020204" charset="0"/>
                  <a:cs typeface="Arial" panose="020B0604020202020204" pitchFamily="34" charset="0"/>
                </a:endParaRPr>
              </a:p>
            </p:txBody>
          </p:sp>
          <p:sp>
            <p:nvSpPr>
              <p:cNvPr id="13" name="Prostokąt 12">
                <a:extLst>
                  <a:ext uri="{FF2B5EF4-FFF2-40B4-BE49-F238E27FC236}">
                    <a16:creationId xmlns:a16="http://schemas.microsoft.com/office/drawing/2014/main" id="{4837CFC9-F918-EA8C-17FD-019282E83A86}"/>
                  </a:ext>
                </a:extLst>
              </p:cNvPr>
              <p:cNvSpPr/>
              <p:nvPr/>
            </p:nvSpPr>
            <p:spPr>
              <a:xfrm>
                <a:off x="-939937" y="1411399"/>
                <a:ext cx="3916841" cy="1247036"/>
              </a:xfrm>
              <a:prstGeom prst="rect">
                <a:avLst/>
              </a:prstGeom>
            </p:spPr>
            <p:txBody>
              <a:bodyPr wrap="square">
                <a:spAutoFit/>
              </a:bodyPr>
              <a:lstStyle/>
              <a:p>
                <a:pPr algn="ctr">
                  <a:spcAft>
                    <a:spcPts val="400"/>
                  </a:spcAft>
                  <a:buSzPct val="350000"/>
                </a:pPr>
                <a:r>
                  <a:rPr lang="pl-PL" altLang="pl-PL" b="1" dirty="0">
                    <a:solidFill>
                      <a:schemeClr val="tx2"/>
                    </a:solidFill>
                    <a:latin typeface="Roboto Condensed" panose="020B0604020202020204" charset="0"/>
                    <a:ea typeface="Roboto Condensed" panose="020B0604020202020204" charset="0"/>
                    <a:cs typeface="Roboto Condensed Light" panose="02000000000000000000" pitchFamily="2" charset="0"/>
                  </a:rPr>
                  <a:t>PORADNICTWO </a:t>
                </a:r>
                <a:br>
                  <a:rPr lang="pl-PL" altLang="pl-PL" b="1" dirty="0">
                    <a:solidFill>
                      <a:schemeClr val="tx2"/>
                    </a:solidFill>
                    <a:latin typeface="Roboto Condensed" panose="020B0604020202020204" charset="0"/>
                    <a:ea typeface="Roboto Condensed" panose="020B0604020202020204" charset="0"/>
                    <a:cs typeface="Roboto Condensed Light" panose="02000000000000000000" pitchFamily="2" charset="0"/>
                  </a:rPr>
                </a:br>
                <a:r>
                  <a:rPr lang="pl-PL" altLang="pl-PL" sz="1000" b="1" dirty="0">
                    <a:solidFill>
                      <a:schemeClr val="tx2"/>
                    </a:solidFill>
                    <a:latin typeface="Roboto Condensed" panose="020B0604020202020204" charset="0"/>
                    <a:ea typeface="Roboto Condensed" panose="020B0604020202020204" charset="0"/>
                    <a:cs typeface="Roboto Condensed Light" panose="02000000000000000000" pitchFamily="2" charset="0"/>
                  </a:rPr>
                  <a:t>(art. 17.1a(1))</a:t>
                </a:r>
              </a:p>
              <a:p>
                <a:pPr algn="ctr">
                  <a:buSzPct val="350000"/>
                </a:pPr>
                <a:endParaRPr lang="pl-PL" altLang="pl-PL" sz="1000" b="1" dirty="0">
                  <a:solidFill>
                    <a:schemeClr val="tx2"/>
                  </a:solidFill>
                  <a:latin typeface="Roboto Condensed" panose="020B0604020202020204" charset="0"/>
                  <a:ea typeface="Roboto Condensed" panose="020B0604020202020204" charset="0"/>
                  <a:cs typeface="Roboto Condensed Light" panose="02000000000000000000" pitchFamily="2" charset="0"/>
                </a:endParaRPr>
              </a:p>
              <a:p>
                <a:pPr algn="ctr">
                  <a:lnSpc>
                    <a:spcPts val="2000"/>
                  </a:lnSpc>
                  <a:spcAft>
                    <a:spcPts val="400"/>
                  </a:spcAft>
                  <a:buSzPct val="350000"/>
                </a:pP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kontakt telefoniczny lub mailowy</a:t>
                </a:r>
              </a:p>
              <a:p>
                <a:pPr algn="ctr">
                  <a:lnSpc>
                    <a:spcPts val="2000"/>
                  </a:lnSpc>
                  <a:buSzPct val="350000"/>
                </a:pPr>
                <a:r>
                  <a:rPr lang="pl-PL" altLang="pl-PL" sz="1400" dirty="0">
                    <a:solidFill>
                      <a:srgbClr val="0D7EC2"/>
                    </a:solidFill>
                    <a:latin typeface="Roboto Condensed" panose="020B0604020202020204" charset="0"/>
                    <a:ea typeface="Roboto Condensed" panose="020B0604020202020204" charset="0"/>
                    <a:cs typeface="Arial" panose="020B0604020202020204" pitchFamily="34" charset="0"/>
                  </a:rPr>
                  <a:t> </a:t>
                </a: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a:t>
                </a:r>
                <a:r>
                  <a:rPr lang="pl-PL" altLang="pl-PL" sz="1400" dirty="0">
                    <a:solidFill>
                      <a:srgbClr val="0D7EC2"/>
                    </a:solidFill>
                    <a:latin typeface="Roboto Condensed" panose="020B0604020202020204" charset="0"/>
                    <a:ea typeface="Roboto Condensed" panose="020B0604020202020204" charset="0"/>
                    <a:cs typeface="Arial" panose="020B0604020202020204" pitchFamily="34" charset="0"/>
                  </a:rPr>
                  <a:t> </a:t>
                </a: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„pierwsza pomoc” dla konsumentów</a:t>
                </a:r>
              </a:p>
            </p:txBody>
          </p:sp>
          <p:sp>
            <p:nvSpPr>
              <p:cNvPr id="18" name="Prostokąt: zaokrąglone rogi 40">
                <a:extLst>
                  <a:ext uri="{FF2B5EF4-FFF2-40B4-BE49-F238E27FC236}">
                    <a16:creationId xmlns:a16="http://schemas.microsoft.com/office/drawing/2014/main" id="{C82DDCA8-0EC5-9E5A-9B15-7DA2DACEF55B}"/>
                  </a:ext>
                </a:extLst>
              </p:cNvPr>
              <p:cNvSpPr/>
              <p:nvPr/>
            </p:nvSpPr>
            <p:spPr>
              <a:xfrm>
                <a:off x="3447642" y="1333718"/>
                <a:ext cx="4469070" cy="1707942"/>
              </a:xfrm>
              <a:prstGeom prst="roundRect">
                <a:avLst>
                  <a:gd name="adj" fmla="val 2225"/>
                </a:avLst>
              </a:prstGeom>
              <a:noFill/>
              <a:ln>
                <a:solidFill>
                  <a:srgbClr val="0D7EC2"/>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pl-PL" cap="all" dirty="0">
                  <a:solidFill>
                    <a:schemeClr val="bg1"/>
                  </a:solidFill>
                  <a:latin typeface="Roboto Condensed" panose="020B0604020202020204" charset="0"/>
                  <a:ea typeface="Roboto Condensed" panose="020B0604020202020204" charset="0"/>
                  <a:cs typeface="Arial" panose="020B0604020202020204" pitchFamily="34" charset="0"/>
                </a:endParaRPr>
              </a:p>
            </p:txBody>
          </p:sp>
          <p:sp>
            <p:nvSpPr>
              <p:cNvPr id="19" name="Prostokąt 18">
                <a:extLst>
                  <a:ext uri="{FF2B5EF4-FFF2-40B4-BE49-F238E27FC236}">
                    <a16:creationId xmlns:a16="http://schemas.microsoft.com/office/drawing/2014/main" id="{43C11D4C-03B8-DB86-CC5E-14B9784FA36F}"/>
                  </a:ext>
                </a:extLst>
              </p:cNvPr>
              <p:cNvSpPr/>
              <p:nvPr/>
            </p:nvSpPr>
            <p:spPr>
              <a:xfrm>
                <a:off x="3544821" y="1331067"/>
                <a:ext cx="4178910" cy="1748110"/>
              </a:xfrm>
              <a:prstGeom prst="rect">
                <a:avLst/>
              </a:prstGeom>
            </p:spPr>
            <p:txBody>
              <a:bodyPr wrap="square">
                <a:spAutoFit/>
              </a:bodyPr>
              <a:lstStyle/>
              <a:p>
                <a:pPr algn="ctr">
                  <a:lnSpc>
                    <a:spcPts val="2200"/>
                  </a:lnSpc>
                  <a:spcAft>
                    <a:spcPts val="400"/>
                  </a:spcAft>
                  <a:buSzPct val="350000"/>
                </a:pPr>
                <a:r>
                  <a:rPr lang="pl-PL" altLang="pl-PL" b="1" dirty="0">
                    <a:solidFill>
                      <a:schemeClr val="tx2"/>
                    </a:solidFill>
                    <a:latin typeface="Roboto Condensed" panose="020B0604020202020204" charset="0"/>
                    <a:ea typeface="Roboto Condensed" panose="020B0604020202020204" charset="0"/>
                    <a:cs typeface="Arial" panose="020B0604020202020204" pitchFamily="34" charset="0"/>
                  </a:rPr>
                  <a:t>POSTĘPOWANIE INTERWENCYJNE </a:t>
                </a:r>
              </a:p>
              <a:p>
                <a:pPr algn="ctr">
                  <a:spcAft>
                    <a:spcPts val="400"/>
                  </a:spcAft>
                  <a:buSzPct val="350000"/>
                </a:pPr>
                <a:r>
                  <a:rPr lang="pl-PL" altLang="pl-PL" sz="1000" b="1" dirty="0">
                    <a:solidFill>
                      <a:schemeClr val="tx2"/>
                    </a:solidFill>
                    <a:latin typeface="Roboto Condensed" panose="020B0604020202020204" charset="0"/>
                    <a:ea typeface="Roboto Condensed" panose="020B0604020202020204" charset="0"/>
                    <a:cs typeface="Arial" panose="020B0604020202020204" pitchFamily="34" charset="0"/>
                  </a:rPr>
                  <a:t>(art. 17.1, 17.2 i 24)</a:t>
                </a:r>
              </a:p>
              <a:p>
                <a:pPr algn="ctr">
                  <a:lnSpc>
                    <a:spcPts val="1900"/>
                  </a:lnSpc>
                  <a:spcAft>
                    <a:spcPts val="400"/>
                  </a:spcAft>
                  <a:buSzPct val="350000"/>
                </a:pP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podejmowane na wniosek klienta po odrzuceniu/niespełnieniu reklamacji</a:t>
                </a:r>
              </a:p>
              <a:p>
                <a:pPr algn="ctr">
                  <a:lnSpc>
                    <a:spcPts val="3000"/>
                  </a:lnSpc>
                  <a:spcAft>
                    <a:spcPts val="400"/>
                  </a:spcAft>
                  <a:buSzPct val="350000"/>
                </a:pPr>
                <a:endPar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endParaRPr>
              </a:p>
            </p:txBody>
          </p:sp>
          <p:sp>
            <p:nvSpPr>
              <p:cNvPr id="23" name="Prostokąt 22">
                <a:extLst>
                  <a:ext uri="{FF2B5EF4-FFF2-40B4-BE49-F238E27FC236}">
                    <a16:creationId xmlns:a16="http://schemas.microsoft.com/office/drawing/2014/main" id="{D2F25476-A90C-1D56-E109-49E33402C7FA}"/>
                  </a:ext>
                </a:extLst>
              </p:cNvPr>
              <p:cNvSpPr/>
              <p:nvPr/>
            </p:nvSpPr>
            <p:spPr>
              <a:xfrm>
                <a:off x="-1141949" y="883261"/>
                <a:ext cx="13945640" cy="361678"/>
              </a:xfrm>
              <a:prstGeom prst="rect">
                <a:avLst/>
              </a:prstGeom>
              <a:solidFill>
                <a:srgbClr val="0D7EC2"/>
              </a:solidFill>
            </p:spPr>
            <p:txBody>
              <a:bodyPr wrap="square">
                <a:spAutoFit/>
              </a:bodyPr>
              <a:lstStyle/>
              <a:p>
                <a:pPr algn="ctr">
                  <a:spcAft>
                    <a:spcPts val="400"/>
                  </a:spcAft>
                  <a:buSzPct val="350000"/>
                </a:pPr>
                <a:r>
                  <a:rPr lang="pl-PL" altLang="pl-PL" sz="1600" b="1" dirty="0">
                    <a:solidFill>
                      <a:schemeClr val="bg1"/>
                    </a:solidFill>
                    <a:latin typeface="Roboto Condensed" panose="020B0604020202020204" charset="0"/>
                    <a:ea typeface="Roboto Condensed" panose="020B0604020202020204" charset="0"/>
                    <a:cs typeface="Arial" panose="020B0604020202020204" pitchFamily="34" charset="0"/>
                  </a:rPr>
                  <a:t>MOŻLIWA POMOC W </a:t>
                </a:r>
                <a:r>
                  <a:rPr lang="pl-PL" altLang="pl-PL" b="1" dirty="0">
                    <a:solidFill>
                      <a:schemeClr val="bg1"/>
                    </a:solidFill>
                    <a:latin typeface="Roboto Condensed" panose="020B0604020202020204" charset="0"/>
                    <a:ea typeface="Roboto Condensed" panose="020B0604020202020204" charset="0"/>
                    <a:cs typeface="Arial" panose="020B0604020202020204" pitchFamily="34" charset="0"/>
                  </a:rPr>
                  <a:t>INDYWIDUALNYM</a:t>
                </a:r>
                <a:r>
                  <a:rPr lang="pl-PL" altLang="pl-PL" sz="1600" b="1" dirty="0">
                    <a:solidFill>
                      <a:schemeClr val="bg1"/>
                    </a:solidFill>
                    <a:latin typeface="Roboto Condensed" panose="020B0604020202020204" charset="0"/>
                    <a:ea typeface="Roboto Condensed" panose="020B0604020202020204" charset="0"/>
                    <a:cs typeface="Arial" panose="020B0604020202020204" pitchFamily="34" charset="0"/>
                  </a:rPr>
                  <a:t> SPORZE KLIENTA Z PODMIOTEM RYNKU FINANSOWEGO</a:t>
                </a:r>
              </a:p>
            </p:txBody>
          </p:sp>
        </p:grpSp>
        <p:sp>
          <p:nvSpPr>
            <p:cNvPr id="12" name="Prostokąt: zaokrąglone rogi 11">
              <a:extLst>
                <a:ext uri="{FF2B5EF4-FFF2-40B4-BE49-F238E27FC236}">
                  <a16:creationId xmlns:a16="http://schemas.microsoft.com/office/drawing/2014/main" id="{70CAF401-B665-D9B1-ADC9-E54799B8E0FC}"/>
                </a:ext>
              </a:extLst>
            </p:cNvPr>
            <p:cNvSpPr/>
            <p:nvPr/>
          </p:nvSpPr>
          <p:spPr>
            <a:xfrm>
              <a:off x="7707683" y="2130640"/>
              <a:ext cx="3436288" cy="1748899"/>
            </a:xfrm>
            <a:prstGeom prst="roundRect">
              <a:avLst>
                <a:gd name="adj" fmla="val 2225"/>
              </a:avLst>
            </a:prstGeom>
            <a:noFill/>
            <a:ln>
              <a:solidFill>
                <a:srgbClr val="0D7EC2"/>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pl-PL" cap="all" dirty="0">
                <a:solidFill>
                  <a:srgbClr val="FF0000"/>
                </a:solidFill>
                <a:latin typeface="Roboto Condensed" panose="020B0604020202020204" charset="0"/>
                <a:ea typeface="Roboto Condensed" panose="020B0604020202020204" charset="0"/>
                <a:cs typeface="Arial" panose="020B0604020202020204" pitchFamily="34" charset="0"/>
              </a:endParaRPr>
            </a:p>
          </p:txBody>
        </p:sp>
        <p:sp>
          <p:nvSpPr>
            <p:cNvPr id="14" name="Prostokąt 13">
              <a:extLst>
                <a:ext uri="{FF2B5EF4-FFF2-40B4-BE49-F238E27FC236}">
                  <a16:creationId xmlns:a16="http://schemas.microsoft.com/office/drawing/2014/main" id="{9F6C4448-CAAE-55F2-F2D7-294DE4030850}"/>
                </a:ext>
              </a:extLst>
            </p:cNvPr>
            <p:cNvSpPr/>
            <p:nvPr/>
          </p:nvSpPr>
          <p:spPr>
            <a:xfrm>
              <a:off x="7856552" y="2133961"/>
              <a:ext cx="3022190" cy="1376018"/>
            </a:xfrm>
            <a:prstGeom prst="rect">
              <a:avLst/>
            </a:prstGeom>
          </p:spPr>
          <p:txBody>
            <a:bodyPr wrap="square">
              <a:spAutoFit/>
            </a:bodyPr>
            <a:lstStyle/>
            <a:p>
              <a:pPr algn="ctr">
                <a:lnSpc>
                  <a:spcPts val="2000"/>
                </a:lnSpc>
                <a:buSzPct val="350000"/>
              </a:pPr>
              <a:r>
                <a:rPr lang="pl-PL" altLang="pl-PL" b="1" dirty="0">
                  <a:solidFill>
                    <a:schemeClr val="tx2"/>
                  </a:solidFill>
                  <a:latin typeface="Roboto Condensed" panose="020B0604020202020204" charset="0"/>
                  <a:ea typeface="Roboto Condensed" panose="020B0604020202020204" charset="0"/>
                  <a:cs typeface="Roboto Condensed Light" panose="02000000000000000000" pitchFamily="2" charset="0"/>
                </a:rPr>
                <a:t>POSTĘPOWANIE   POLUBOWNE</a:t>
              </a:r>
            </a:p>
            <a:p>
              <a:pPr algn="ctr">
                <a:buSzPct val="350000"/>
              </a:pPr>
              <a:r>
                <a:rPr lang="pl-PL" altLang="pl-PL" b="1" dirty="0">
                  <a:solidFill>
                    <a:schemeClr val="tx2"/>
                  </a:solidFill>
                  <a:latin typeface="Roboto Condensed" panose="020B0604020202020204" charset="0"/>
                  <a:ea typeface="Roboto Condensed" panose="020B0604020202020204" charset="0"/>
                  <a:cs typeface="Roboto Condensed Light" panose="02000000000000000000" pitchFamily="2" charset="0"/>
                </a:rPr>
                <a:t> </a:t>
              </a:r>
              <a:r>
                <a:rPr lang="pl-PL" altLang="pl-PL" sz="1000" b="1" dirty="0">
                  <a:solidFill>
                    <a:schemeClr val="tx2"/>
                  </a:solidFill>
                  <a:latin typeface="Roboto Condensed" panose="020B0604020202020204" charset="0"/>
                  <a:ea typeface="Roboto Condensed" panose="020B0604020202020204" charset="0"/>
                  <a:cs typeface="Roboto Condensed Light" panose="02000000000000000000" pitchFamily="2" charset="0"/>
                </a:rPr>
                <a:t>(art. 17.2 i 35a.2)</a:t>
              </a:r>
            </a:p>
            <a:p>
              <a:pPr algn="ctr">
                <a:lnSpc>
                  <a:spcPts val="2000"/>
                </a:lnSpc>
                <a:buSzPct val="350000"/>
              </a:pP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prowadzone przez niezależnych ekspertów w celu zawarcia ugody</a:t>
              </a:r>
            </a:p>
          </p:txBody>
        </p:sp>
        <p:sp>
          <p:nvSpPr>
            <p:cNvPr id="15" name="Prostokąt: zaokrąglone rogi 40">
              <a:extLst>
                <a:ext uri="{FF2B5EF4-FFF2-40B4-BE49-F238E27FC236}">
                  <a16:creationId xmlns:a16="http://schemas.microsoft.com/office/drawing/2014/main" id="{6931A825-F1DF-780C-7C7E-41FAA9577663}"/>
                </a:ext>
              </a:extLst>
            </p:cNvPr>
            <p:cNvSpPr/>
            <p:nvPr/>
          </p:nvSpPr>
          <p:spPr>
            <a:xfrm>
              <a:off x="3938185" y="4037794"/>
              <a:ext cx="3448284" cy="1666556"/>
            </a:xfrm>
            <a:prstGeom prst="roundRect">
              <a:avLst>
                <a:gd name="adj" fmla="val 2225"/>
              </a:avLst>
            </a:prstGeom>
            <a:noFill/>
            <a:ln>
              <a:solidFill>
                <a:srgbClr val="0D7EC2"/>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pl-PL" cap="all" dirty="0">
                <a:solidFill>
                  <a:schemeClr val="bg1"/>
                </a:solidFill>
                <a:latin typeface="Roboto Condensed" panose="020B0604020202020204" charset="0"/>
                <a:ea typeface="Roboto Condensed" panose="020B0604020202020204" charset="0"/>
                <a:cs typeface="Arial" panose="020B0604020202020204" pitchFamily="34" charset="0"/>
              </a:endParaRPr>
            </a:p>
          </p:txBody>
        </p:sp>
        <p:sp>
          <p:nvSpPr>
            <p:cNvPr id="16" name="Prostokąt 15">
              <a:extLst>
                <a:ext uri="{FF2B5EF4-FFF2-40B4-BE49-F238E27FC236}">
                  <a16:creationId xmlns:a16="http://schemas.microsoft.com/office/drawing/2014/main" id="{F591F0EA-9602-56F4-6937-2EA67BE7103D}"/>
                </a:ext>
              </a:extLst>
            </p:cNvPr>
            <p:cNvSpPr/>
            <p:nvPr/>
          </p:nvSpPr>
          <p:spPr>
            <a:xfrm>
              <a:off x="470469" y="4103027"/>
              <a:ext cx="3224400" cy="1574790"/>
            </a:xfrm>
            <a:prstGeom prst="rect">
              <a:avLst/>
            </a:prstGeom>
          </p:spPr>
          <p:txBody>
            <a:bodyPr wrap="square">
              <a:spAutoFit/>
            </a:bodyPr>
            <a:lstStyle/>
            <a:p>
              <a:pPr algn="ctr">
                <a:lnSpc>
                  <a:spcPts val="2000"/>
                </a:lnSpc>
                <a:buSzPct val="350000"/>
              </a:pPr>
              <a:r>
                <a:rPr lang="pl-PL" altLang="pl-PL" b="1" dirty="0">
                  <a:solidFill>
                    <a:schemeClr val="tx2"/>
                  </a:solidFill>
                  <a:latin typeface="Roboto Condensed" panose="020B0604020202020204" charset="0"/>
                  <a:ea typeface="Roboto Condensed" panose="020B0604020202020204" charset="0"/>
                  <a:cs typeface="Arial" panose="020B0604020202020204" pitchFamily="34" charset="0"/>
                </a:rPr>
                <a:t>ISTOTNE POGLĄDY </a:t>
              </a:r>
            </a:p>
            <a:p>
              <a:pPr algn="ctr">
                <a:lnSpc>
                  <a:spcPts val="1800"/>
                </a:lnSpc>
                <a:buSzPct val="350000"/>
              </a:pPr>
              <a:r>
                <a:rPr lang="pl-PL" altLang="pl-PL" sz="1200" b="1" dirty="0">
                  <a:solidFill>
                    <a:schemeClr val="tx2"/>
                  </a:solidFill>
                  <a:latin typeface="Roboto Condensed" panose="020B0604020202020204" charset="0"/>
                  <a:ea typeface="Roboto Condensed" panose="020B0604020202020204" charset="0"/>
                  <a:cs typeface="Arial" panose="020B0604020202020204" pitchFamily="34" charset="0"/>
                </a:rPr>
                <a:t>(art. 28)</a:t>
              </a:r>
            </a:p>
            <a:p>
              <a:pPr algn="ctr">
                <a:buSzPct val="350000"/>
              </a:pPr>
              <a:endParaRPr lang="pl-PL" altLang="pl-PL" sz="800" b="1" dirty="0">
                <a:solidFill>
                  <a:srgbClr val="0D7EC2"/>
                </a:solidFill>
                <a:latin typeface="Roboto Condensed" panose="020B0604020202020204" charset="0"/>
                <a:ea typeface="Roboto Condensed" panose="020B0604020202020204" charset="0"/>
                <a:cs typeface="Arial" panose="020B0604020202020204" pitchFamily="34" charset="0"/>
              </a:endParaRPr>
            </a:p>
            <a:p>
              <a:pPr algn="ctr">
                <a:lnSpc>
                  <a:spcPts val="2200"/>
                </a:lnSpc>
                <a:spcAft>
                  <a:spcPts val="400"/>
                </a:spcAft>
                <a:buSzPct val="350000"/>
              </a:pP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formułowane na etapie </a:t>
              </a:r>
              <a:b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b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postępowania sądowego</a:t>
              </a:r>
            </a:p>
            <a:p>
              <a:pPr algn="ctr">
                <a:lnSpc>
                  <a:spcPts val="2200"/>
                </a:lnSpc>
                <a:spcAft>
                  <a:spcPts val="400"/>
                </a:spcAft>
                <a:buSzPct val="350000"/>
              </a:pP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 </a:t>
              </a:r>
            </a:p>
          </p:txBody>
        </p:sp>
        <p:sp>
          <p:nvSpPr>
            <p:cNvPr id="17" name="Prostokąt: zaokrąglone rogi 16">
              <a:extLst>
                <a:ext uri="{FF2B5EF4-FFF2-40B4-BE49-F238E27FC236}">
                  <a16:creationId xmlns:a16="http://schemas.microsoft.com/office/drawing/2014/main" id="{499B9FCC-D20F-4DDF-1A48-F48CFCE3CDF7}"/>
                </a:ext>
              </a:extLst>
            </p:cNvPr>
            <p:cNvSpPr/>
            <p:nvPr/>
          </p:nvSpPr>
          <p:spPr>
            <a:xfrm>
              <a:off x="401282" y="3998779"/>
              <a:ext cx="3294339" cy="1653989"/>
            </a:xfrm>
            <a:prstGeom prst="roundRect">
              <a:avLst>
                <a:gd name="adj" fmla="val 2225"/>
              </a:avLst>
            </a:prstGeom>
            <a:noFill/>
            <a:ln>
              <a:solidFill>
                <a:srgbClr val="0D7EC2"/>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pl-PL" cap="all" dirty="0">
                <a:solidFill>
                  <a:srgbClr val="FF0000"/>
                </a:solidFill>
                <a:latin typeface="Roboto Condensed" panose="020B0604020202020204" charset="0"/>
                <a:ea typeface="Roboto Condensed" panose="020B0604020202020204" charset="0"/>
                <a:cs typeface="Arial" panose="020B0604020202020204" pitchFamily="34" charset="0"/>
              </a:endParaRPr>
            </a:p>
          </p:txBody>
        </p:sp>
        <p:sp>
          <p:nvSpPr>
            <p:cNvPr id="20" name="Prostokąt 19">
              <a:extLst>
                <a:ext uri="{FF2B5EF4-FFF2-40B4-BE49-F238E27FC236}">
                  <a16:creationId xmlns:a16="http://schemas.microsoft.com/office/drawing/2014/main" id="{459CDBBC-532B-6336-15CA-3EAC11D7734E}"/>
                </a:ext>
              </a:extLst>
            </p:cNvPr>
            <p:cNvSpPr/>
            <p:nvPr/>
          </p:nvSpPr>
          <p:spPr>
            <a:xfrm>
              <a:off x="4221741" y="4103027"/>
              <a:ext cx="3022190" cy="1656864"/>
            </a:xfrm>
            <a:prstGeom prst="rect">
              <a:avLst/>
            </a:prstGeom>
          </p:spPr>
          <p:txBody>
            <a:bodyPr wrap="square">
              <a:spAutoFit/>
            </a:bodyPr>
            <a:lstStyle/>
            <a:p>
              <a:pPr algn="ctr">
                <a:lnSpc>
                  <a:spcPts val="2200"/>
                </a:lnSpc>
                <a:spcAft>
                  <a:spcPts val="400"/>
                </a:spcAft>
                <a:buSzPct val="350000"/>
              </a:pPr>
              <a:r>
                <a:rPr lang="pl-PL" altLang="pl-PL" b="1" dirty="0">
                  <a:solidFill>
                    <a:schemeClr val="tx2"/>
                  </a:solidFill>
                  <a:latin typeface="Roboto Condensed" panose="020B0604020202020204" charset="0"/>
                  <a:ea typeface="Roboto Condensed" panose="020B0604020202020204" charset="0"/>
                  <a:cs typeface="Roboto Condensed Light" panose="02000000000000000000" pitchFamily="2" charset="0"/>
                </a:rPr>
                <a:t>POWÓDZTWA </a:t>
              </a:r>
            </a:p>
            <a:p>
              <a:pPr algn="ctr">
                <a:lnSpc>
                  <a:spcPts val="2200"/>
                </a:lnSpc>
                <a:spcAft>
                  <a:spcPts val="400"/>
                </a:spcAft>
                <a:buSzPct val="350000"/>
              </a:pPr>
              <a:r>
                <a:rPr lang="pl-PL" altLang="pl-PL" sz="1000" b="1" dirty="0">
                  <a:solidFill>
                    <a:schemeClr val="tx2"/>
                  </a:solidFill>
                  <a:latin typeface="Roboto Condensed" panose="020B0604020202020204" charset="0"/>
                  <a:ea typeface="Roboto Condensed" panose="020B0604020202020204" charset="0"/>
                  <a:cs typeface="Roboto Condensed Light" panose="02000000000000000000" pitchFamily="2" charset="0"/>
                </a:rPr>
                <a:t>(art. 26 i 26a)</a:t>
              </a:r>
              <a:endParaRPr lang="pl-PL" altLang="pl-PL" sz="1000" b="1" baseline="30000" dirty="0">
                <a:solidFill>
                  <a:schemeClr val="tx2"/>
                </a:solidFill>
                <a:latin typeface="Roboto Condensed" panose="020B0604020202020204" charset="0"/>
                <a:ea typeface="Roboto Condensed" panose="020B0604020202020204" charset="0"/>
                <a:cs typeface="Roboto Condensed Light" panose="02000000000000000000" pitchFamily="2" charset="0"/>
              </a:endParaRPr>
            </a:p>
            <a:p>
              <a:pPr algn="ctr">
                <a:lnSpc>
                  <a:spcPts val="2000"/>
                </a:lnSpc>
                <a:spcAft>
                  <a:spcPts val="400"/>
                </a:spcAft>
                <a:buSzPct val="350000"/>
              </a:pP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postępowania sądowe wszczynane </a:t>
              </a:r>
              <a:b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b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w imieniu klienta lub na jego wniosek </a:t>
              </a:r>
            </a:p>
            <a:p>
              <a:pPr>
                <a:lnSpc>
                  <a:spcPts val="3000"/>
                </a:lnSpc>
                <a:spcAft>
                  <a:spcPts val="400"/>
                </a:spcAft>
                <a:buSzPct val="350000"/>
              </a:pPr>
              <a:endParaRPr lang="pl-PL" altLang="pl-PL" sz="1400" dirty="0">
                <a:solidFill>
                  <a:schemeClr val="bg1">
                    <a:lumMod val="50000"/>
                  </a:schemeClr>
                </a:solidFill>
                <a:latin typeface="Roboto Condensed" panose="020B0604020202020204" charset="0"/>
                <a:ea typeface="Roboto Condensed" panose="020B0604020202020204" charset="0"/>
                <a:cs typeface="Arial" panose="020B0604020202020204" pitchFamily="34" charset="0"/>
              </a:endParaRPr>
            </a:p>
          </p:txBody>
        </p:sp>
        <p:sp>
          <p:nvSpPr>
            <p:cNvPr id="21" name="Prostokąt: zaokrąglone rogi 40">
              <a:extLst>
                <a:ext uri="{FF2B5EF4-FFF2-40B4-BE49-F238E27FC236}">
                  <a16:creationId xmlns:a16="http://schemas.microsoft.com/office/drawing/2014/main" id="{B633C778-8AF6-FE94-DCD7-2350193A45EB}"/>
                </a:ext>
              </a:extLst>
            </p:cNvPr>
            <p:cNvSpPr/>
            <p:nvPr/>
          </p:nvSpPr>
          <p:spPr>
            <a:xfrm>
              <a:off x="7707683" y="4057384"/>
              <a:ext cx="3448284" cy="1646966"/>
            </a:xfrm>
            <a:prstGeom prst="roundRect">
              <a:avLst>
                <a:gd name="adj" fmla="val 2225"/>
              </a:avLst>
            </a:prstGeom>
            <a:noFill/>
            <a:ln>
              <a:solidFill>
                <a:srgbClr val="0D7EC2"/>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pl-PL" cap="all" dirty="0">
                <a:solidFill>
                  <a:schemeClr val="bg1"/>
                </a:solidFill>
                <a:latin typeface="Roboto Condensed" panose="020B0604020202020204" charset="0"/>
                <a:ea typeface="Roboto Condensed" panose="020B0604020202020204" charset="0"/>
                <a:cs typeface="Arial" panose="020B0604020202020204" pitchFamily="34" charset="0"/>
              </a:endParaRPr>
            </a:p>
          </p:txBody>
        </p:sp>
        <p:sp>
          <p:nvSpPr>
            <p:cNvPr id="26" name="Prostokąt 25">
              <a:extLst>
                <a:ext uri="{FF2B5EF4-FFF2-40B4-BE49-F238E27FC236}">
                  <a16:creationId xmlns:a16="http://schemas.microsoft.com/office/drawing/2014/main" id="{1544006D-B476-113A-B98F-727D39FE1E9D}"/>
                </a:ext>
              </a:extLst>
            </p:cNvPr>
            <p:cNvSpPr/>
            <p:nvPr/>
          </p:nvSpPr>
          <p:spPr>
            <a:xfrm>
              <a:off x="7787712" y="4103027"/>
              <a:ext cx="3224400" cy="1323439"/>
            </a:xfrm>
            <a:prstGeom prst="rect">
              <a:avLst/>
            </a:prstGeom>
          </p:spPr>
          <p:txBody>
            <a:bodyPr wrap="square">
              <a:spAutoFit/>
            </a:bodyPr>
            <a:lstStyle/>
            <a:p>
              <a:pPr algn="ctr">
                <a:lnSpc>
                  <a:spcPts val="2200"/>
                </a:lnSpc>
                <a:spcAft>
                  <a:spcPts val="400"/>
                </a:spcAft>
                <a:buSzPct val="350000"/>
              </a:pPr>
              <a:r>
                <a:rPr lang="pl-PL" altLang="pl-PL" b="1" dirty="0">
                  <a:solidFill>
                    <a:schemeClr val="tx2"/>
                  </a:solidFill>
                  <a:latin typeface="Roboto Condensed" panose="020B0604020202020204" charset="0"/>
                  <a:ea typeface="Roboto Condensed" panose="020B0604020202020204" charset="0"/>
                  <a:cs typeface="Arial" panose="020B0604020202020204" pitchFamily="34" charset="0"/>
                </a:rPr>
                <a:t>SKARGI NADZWYCZAJNE</a:t>
              </a:r>
              <a:br>
                <a:rPr lang="pl-PL" altLang="pl-PL" b="1" dirty="0">
                  <a:solidFill>
                    <a:schemeClr val="tx2"/>
                  </a:solidFill>
                  <a:latin typeface="Roboto Condensed" panose="020B0604020202020204" charset="0"/>
                  <a:ea typeface="Roboto Condensed" panose="020B0604020202020204" charset="0"/>
                  <a:cs typeface="Arial" panose="020B0604020202020204" pitchFamily="34" charset="0"/>
                </a:rPr>
              </a:br>
              <a:r>
                <a:rPr lang="pl-PL" altLang="pl-PL" b="1" dirty="0">
                  <a:solidFill>
                    <a:schemeClr val="tx2"/>
                  </a:solidFill>
                  <a:latin typeface="Roboto Condensed" panose="020B0604020202020204" charset="0"/>
                  <a:ea typeface="Roboto Condensed" panose="020B0604020202020204" charset="0"/>
                  <a:cs typeface="Arial" panose="020B0604020202020204" pitchFamily="34" charset="0"/>
                </a:rPr>
                <a:t>DO SĄDU NAJWYŻSZEGO</a:t>
              </a:r>
            </a:p>
            <a:p>
              <a:pPr algn="ctr">
                <a:lnSpc>
                  <a:spcPts val="1600"/>
                </a:lnSpc>
                <a:spcAft>
                  <a:spcPts val="400"/>
                </a:spcAft>
                <a:buSzPct val="350000"/>
              </a:pPr>
              <a:r>
                <a:rPr lang="pl-PL" altLang="pl-PL" sz="1400" b="1" dirty="0">
                  <a:solidFill>
                    <a:srgbClr val="0D7EC2"/>
                  </a:solidFill>
                  <a:latin typeface="Roboto Condensed" panose="020B0604020202020204" charset="0"/>
                  <a:ea typeface="Roboto Condensed" panose="020B0604020202020204" charset="0"/>
                  <a:cs typeface="Arial" panose="020B0604020202020204" pitchFamily="34" charset="0"/>
                </a:rPr>
                <a:t>kierowane w szczególnych okolicznościach po prawomocnych orzeczeniach sądu</a:t>
              </a:r>
            </a:p>
          </p:txBody>
        </p:sp>
      </p:grpSp>
      <p:pic>
        <p:nvPicPr>
          <p:cNvPr id="2" name="Obraz 1">
            <a:extLst>
              <a:ext uri="{FF2B5EF4-FFF2-40B4-BE49-F238E27FC236}">
                <a16:creationId xmlns:a16="http://schemas.microsoft.com/office/drawing/2014/main" id="{B6D75A9E-C5B9-4A3A-9E0F-CFF925B93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4658" y="389620"/>
            <a:ext cx="1583603" cy="519488"/>
          </a:xfrm>
          <a:prstGeom prst="rect">
            <a:avLst/>
          </a:prstGeom>
        </p:spPr>
      </p:pic>
    </p:spTree>
    <p:extLst>
      <p:ext uri="{BB962C8B-B14F-4D97-AF65-F5344CB8AC3E}">
        <p14:creationId xmlns:p14="http://schemas.microsoft.com/office/powerpoint/2010/main" val="3654320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F5E08AF-4AC1-A056-9BAF-7A2804B677C4}"/>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F0DBC9A7-CB88-5CE6-4EA6-AD9A8A3595D7}"/>
              </a:ext>
            </a:extLst>
          </p:cNvPr>
          <p:cNvSpPr txBox="1"/>
          <p:nvPr/>
        </p:nvSpPr>
        <p:spPr>
          <a:xfrm>
            <a:off x="6271154" y="3599688"/>
            <a:ext cx="5719678" cy="528350"/>
          </a:xfrm>
          <a:prstGeom prst="rect">
            <a:avLst/>
          </a:prstGeom>
          <a:noFill/>
        </p:spPr>
        <p:txBody>
          <a:bodyPr wrap="square" rtlCol="0">
            <a:spAutoFit/>
          </a:bodyPr>
          <a:lstStyle/>
          <a:p>
            <a:pPr marL="0" marR="0" lvl="0" indent="0" algn="ctr" defTabSz="914400" rtl="0" eaLnBrk="1" fontAlgn="auto" latinLnBrk="0" hangingPunct="1">
              <a:lnSpc>
                <a:spcPts val="3375"/>
              </a:lnSpc>
              <a:spcBef>
                <a:spcPts val="0"/>
              </a:spcBef>
              <a:spcAft>
                <a:spcPts val="0"/>
              </a:spcAft>
              <a:buClrTx/>
              <a:buSzTx/>
              <a:buFontTx/>
              <a:buNone/>
              <a:tabLst/>
              <a:defRPr/>
            </a:pPr>
            <a:r>
              <a:rPr lang="pl-PL" sz="3375" b="1" dirty="0">
                <a:solidFill>
                  <a:prstClr val="black"/>
                </a:solidFill>
                <a:latin typeface="Roboto Condensed" panose="02000000000000000000" pitchFamily="2" charset="0"/>
                <a:ea typeface="Roboto Condensed" panose="02000000000000000000" pitchFamily="2" charset="0"/>
              </a:rPr>
              <a:t>PRZERWA 5’</a:t>
            </a:r>
            <a:endParaRPr kumimoji="0" lang="pl-PL" sz="3375"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endParaRPr>
          </a:p>
        </p:txBody>
      </p:sp>
      <p:sp>
        <p:nvSpPr>
          <p:cNvPr id="7" name="Prostokąt 6">
            <a:extLst>
              <a:ext uri="{FF2B5EF4-FFF2-40B4-BE49-F238E27FC236}">
                <a16:creationId xmlns:a16="http://schemas.microsoft.com/office/drawing/2014/main" id="{2D00E639-B138-92CE-0B1D-4507D427CEE9}"/>
              </a:ext>
            </a:extLst>
          </p:cNvPr>
          <p:cNvSpPr/>
          <p:nvPr/>
        </p:nvSpPr>
        <p:spPr>
          <a:xfrm>
            <a:off x="7736840" y="3599688"/>
            <a:ext cx="137160" cy="413512"/>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upa 8">
            <a:extLst>
              <a:ext uri="{FF2B5EF4-FFF2-40B4-BE49-F238E27FC236}">
                <a16:creationId xmlns:a16="http://schemas.microsoft.com/office/drawing/2014/main" id="{BFEAC02B-236C-FAB8-C424-4E8D8FFFB73E}"/>
              </a:ext>
            </a:extLst>
          </p:cNvPr>
          <p:cNvGrpSpPr/>
          <p:nvPr/>
        </p:nvGrpSpPr>
        <p:grpSpPr>
          <a:xfrm>
            <a:off x="2241912" y="586890"/>
            <a:ext cx="2396137" cy="1073679"/>
            <a:chOff x="7189852" y="1729947"/>
            <a:chExt cx="4267593" cy="1912254"/>
          </a:xfrm>
          <a:solidFill>
            <a:schemeClr val="bg1"/>
          </a:solidFill>
        </p:grpSpPr>
        <p:sp>
          <p:nvSpPr>
            <p:cNvPr id="11" name="Freeform 5">
              <a:extLst>
                <a:ext uri="{FF2B5EF4-FFF2-40B4-BE49-F238E27FC236}">
                  <a16:creationId xmlns:a16="http://schemas.microsoft.com/office/drawing/2014/main" id="{D47C3FB4-3B6F-019C-076C-7FE3B9BAF9F4}"/>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2738D1F1-6D31-E990-BF10-6C0F0E378040}"/>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F82C973C-233F-97EB-90CC-49551E0D6E47}"/>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D55CD8F9-3467-6698-4208-3A929D7CE206}"/>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EC259210-5608-FBE5-CB87-BE093B43DCF1}"/>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14C0CE80-029F-D2D3-B04B-F9000EDA3167}"/>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AFF10F65-91A1-A2A3-7F5D-217D2A3E76BD}"/>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3DB8D2AA-B896-021E-2A51-3E04CAF881FA}"/>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3">
              <a:extLst>
                <a:ext uri="{FF2B5EF4-FFF2-40B4-BE49-F238E27FC236}">
                  <a16:creationId xmlns:a16="http://schemas.microsoft.com/office/drawing/2014/main" id="{3B82B41C-DDF1-A6D3-C09B-4553B8D4BFE2}"/>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A4022943-F926-6147-182E-845BEC890675}"/>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5">
              <a:extLst>
                <a:ext uri="{FF2B5EF4-FFF2-40B4-BE49-F238E27FC236}">
                  <a16:creationId xmlns:a16="http://schemas.microsoft.com/office/drawing/2014/main" id="{4BECFAE6-2364-F2FD-062F-6FB9E93952CF}"/>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BE3D4F0F-19AC-A829-11B9-46AE3EBA9E3A}"/>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7">
              <a:extLst>
                <a:ext uri="{FF2B5EF4-FFF2-40B4-BE49-F238E27FC236}">
                  <a16:creationId xmlns:a16="http://schemas.microsoft.com/office/drawing/2014/main" id="{23DD05F8-99EF-A7AB-18EB-3718196B6061}"/>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8">
              <a:extLst>
                <a:ext uri="{FF2B5EF4-FFF2-40B4-BE49-F238E27FC236}">
                  <a16:creationId xmlns:a16="http://schemas.microsoft.com/office/drawing/2014/main" id="{988915CE-27A1-7016-9D22-0B0BD314F515}"/>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9">
              <a:extLst>
                <a:ext uri="{FF2B5EF4-FFF2-40B4-BE49-F238E27FC236}">
                  <a16:creationId xmlns:a16="http://schemas.microsoft.com/office/drawing/2014/main" id="{0C507188-D62E-F6AE-6A0A-607656CAEB17}"/>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0">
              <a:extLst>
                <a:ext uri="{FF2B5EF4-FFF2-40B4-BE49-F238E27FC236}">
                  <a16:creationId xmlns:a16="http://schemas.microsoft.com/office/drawing/2014/main" id="{67C163D2-6CFA-215A-C51D-1B54A560AB8C}"/>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785D5BE7-A4AA-9EB3-7CC3-0474B75DF905}"/>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2">
              <a:extLst>
                <a:ext uri="{FF2B5EF4-FFF2-40B4-BE49-F238E27FC236}">
                  <a16:creationId xmlns:a16="http://schemas.microsoft.com/office/drawing/2014/main" id="{7965F35B-E696-5F45-DBBA-7C07FA3F654E}"/>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3">
              <a:extLst>
                <a:ext uri="{FF2B5EF4-FFF2-40B4-BE49-F238E27FC236}">
                  <a16:creationId xmlns:a16="http://schemas.microsoft.com/office/drawing/2014/main" id="{ED073B63-A027-AB0E-F42A-74A1C7C1020D}"/>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4">
              <a:extLst>
                <a:ext uri="{FF2B5EF4-FFF2-40B4-BE49-F238E27FC236}">
                  <a16:creationId xmlns:a16="http://schemas.microsoft.com/office/drawing/2014/main" id="{31CD4D50-9B99-F52D-97CF-498EB918E60C}"/>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5">
              <a:extLst>
                <a:ext uri="{FF2B5EF4-FFF2-40B4-BE49-F238E27FC236}">
                  <a16:creationId xmlns:a16="http://schemas.microsoft.com/office/drawing/2014/main" id="{4B815C2E-7C51-C041-CFAD-46110723E921}"/>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6">
              <a:extLst>
                <a:ext uri="{FF2B5EF4-FFF2-40B4-BE49-F238E27FC236}">
                  <a16:creationId xmlns:a16="http://schemas.microsoft.com/office/drawing/2014/main" id="{BA853A26-B811-9DE0-75B9-AA419D146E9D}"/>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7">
              <a:extLst>
                <a:ext uri="{FF2B5EF4-FFF2-40B4-BE49-F238E27FC236}">
                  <a16:creationId xmlns:a16="http://schemas.microsoft.com/office/drawing/2014/main" id="{D9F70E43-2BAE-9426-B22B-897E8FEA2368}"/>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8">
              <a:extLst>
                <a:ext uri="{FF2B5EF4-FFF2-40B4-BE49-F238E27FC236}">
                  <a16:creationId xmlns:a16="http://schemas.microsoft.com/office/drawing/2014/main" id="{EC46B481-2F1A-273B-F7C3-2AA270F4BA58}"/>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9">
              <a:extLst>
                <a:ext uri="{FF2B5EF4-FFF2-40B4-BE49-F238E27FC236}">
                  <a16:creationId xmlns:a16="http://schemas.microsoft.com/office/drawing/2014/main" id="{1289DA51-D124-CB30-912D-89B1DD0CD222}"/>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0">
              <a:extLst>
                <a:ext uri="{FF2B5EF4-FFF2-40B4-BE49-F238E27FC236}">
                  <a16:creationId xmlns:a16="http://schemas.microsoft.com/office/drawing/2014/main" id="{EEA873FB-089D-B526-EF2F-F51A68B15A76}"/>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31">
              <a:extLst>
                <a:ext uri="{FF2B5EF4-FFF2-40B4-BE49-F238E27FC236}">
                  <a16:creationId xmlns:a16="http://schemas.microsoft.com/office/drawing/2014/main" id="{E2E2749D-EB59-7586-A191-49216C32DD60}"/>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32">
              <a:extLst>
                <a:ext uri="{FF2B5EF4-FFF2-40B4-BE49-F238E27FC236}">
                  <a16:creationId xmlns:a16="http://schemas.microsoft.com/office/drawing/2014/main" id="{E59D5471-98AF-CA7E-B0E9-B1AC83556B00}"/>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3">
              <a:extLst>
                <a:ext uri="{FF2B5EF4-FFF2-40B4-BE49-F238E27FC236}">
                  <a16:creationId xmlns:a16="http://schemas.microsoft.com/office/drawing/2014/main" id="{7AE6132E-D0CD-235A-1AB8-4F39A96BB52D}"/>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34">
              <a:extLst>
                <a:ext uri="{FF2B5EF4-FFF2-40B4-BE49-F238E27FC236}">
                  <a16:creationId xmlns:a16="http://schemas.microsoft.com/office/drawing/2014/main" id="{92048193-5265-11FF-DC2A-67A99B108403}"/>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35">
              <a:extLst>
                <a:ext uri="{FF2B5EF4-FFF2-40B4-BE49-F238E27FC236}">
                  <a16:creationId xmlns:a16="http://schemas.microsoft.com/office/drawing/2014/main" id="{58A7CE31-EE2D-75B1-BC2B-BF0AB950F1DC}"/>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36">
              <a:extLst>
                <a:ext uri="{FF2B5EF4-FFF2-40B4-BE49-F238E27FC236}">
                  <a16:creationId xmlns:a16="http://schemas.microsoft.com/office/drawing/2014/main" id="{38D7F8CA-822F-060C-5877-F7E8EA5932B6}"/>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pole tekstowe 3">
            <a:extLst>
              <a:ext uri="{FF2B5EF4-FFF2-40B4-BE49-F238E27FC236}">
                <a16:creationId xmlns:a16="http://schemas.microsoft.com/office/drawing/2014/main" id="{819598BC-127F-DEA5-1061-8517B98D1B22}"/>
              </a:ext>
            </a:extLst>
          </p:cNvPr>
          <p:cNvSpPr txBox="1"/>
          <p:nvPr/>
        </p:nvSpPr>
        <p:spPr>
          <a:xfrm>
            <a:off x="6702552" y="5248656"/>
            <a:ext cx="38587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Roboto"/>
                <a:ea typeface="+mn-ea"/>
                <a:cs typeface="+mn-cs"/>
              </a:rPr>
              <a:t> </a:t>
            </a:r>
          </a:p>
        </p:txBody>
      </p:sp>
    </p:spTree>
    <p:extLst>
      <p:ext uri="{BB962C8B-B14F-4D97-AF65-F5344CB8AC3E}">
        <p14:creationId xmlns:p14="http://schemas.microsoft.com/office/powerpoint/2010/main" val="596601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ole tekstowe 5"/>
          <p:cNvSpPr txBox="1"/>
          <p:nvPr/>
        </p:nvSpPr>
        <p:spPr>
          <a:xfrm>
            <a:off x="6305744" y="3634171"/>
            <a:ext cx="5719678" cy="964367"/>
          </a:xfrm>
          <a:prstGeom prst="rect">
            <a:avLst/>
          </a:prstGeom>
          <a:noFill/>
        </p:spPr>
        <p:txBody>
          <a:bodyPr wrap="square" rtlCol="0">
            <a:spAutoFit/>
          </a:bodyPr>
          <a:lstStyle/>
          <a:p>
            <a:pPr marL="0" marR="0" lvl="0" indent="0" defTabSz="914400" rtl="0" eaLnBrk="1" fontAlgn="auto" latinLnBrk="0" hangingPunct="1">
              <a:lnSpc>
                <a:spcPts val="3375"/>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DZIĘKUJEMY PAŃSTWU ZA UDZIAŁ </a:t>
            </a:r>
            <a:br>
              <a:rPr kumimoji="0" lang="pl-PL" sz="28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br>
            <a:r>
              <a:rPr kumimoji="0" lang="pl-PL" sz="2800" b="1"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mn-cs"/>
              </a:rPr>
              <a:t>W NASZYM SPOTKANIU</a:t>
            </a:r>
          </a:p>
        </p:txBody>
      </p:sp>
      <p:sp>
        <p:nvSpPr>
          <p:cNvPr id="7" name="Prostokąt 6"/>
          <p:cNvSpPr/>
          <p:nvPr/>
        </p:nvSpPr>
        <p:spPr>
          <a:xfrm>
            <a:off x="6196992" y="3612436"/>
            <a:ext cx="69826" cy="865235"/>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upa 8">
            <a:extLst>
              <a:ext uri="{FF2B5EF4-FFF2-40B4-BE49-F238E27FC236}">
                <a16:creationId xmlns:a16="http://schemas.microsoft.com/office/drawing/2014/main" id="{37E8B2E7-BAD8-420A-9A15-BF3296948D2B}"/>
              </a:ext>
            </a:extLst>
          </p:cNvPr>
          <p:cNvGrpSpPr/>
          <p:nvPr/>
        </p:nvGrpSpPr>
        <p:grpSpPr>
          <a:xfrm>
            <a:off x="2241912" y="586890"/>
            <a:ext cx="2396137" cy="1073679"/>
            <a:chOff x="7189852" y="1729947"/>
            <a:chExt cx="4267593" cy="1912254"/>
          </a:xfrm>
          <a:solidFill>
            <a:schemeClr val="bg1"/>
          </a:solidFill>
        </p:grpSpPr>
        <p:sp>
          <p:nvSpPr>
            <p:cNvPr id="11" name="Freeform 5">
              <a:extLst>
                <a:ext uri="{FF2B5EF4-FFF2-40B4-BE49-F238E27FC236}">
                  <a16:creationId xmlns:a16="http://schemas.microsoft.com/office/drawing/2014/main" id="{A186D520-38F7-4FD0-B409-FAC0F7D70F33}"/>
                </a:ext>
              </a:extLst>
            </p:cNvPr>
            <p:cNvSpPr>
              <a:spLocks noEditPoints="1"/>
            </p:cNvSpPr>
            <p:nvPr/>
          </p:nvSpPr>
          <p:spPr bwMode="auto">
            <a:xfrm>
              <a:off x="7189852" y="1729947"/>
              <a:ext cx="1243743" cy="1912254"/>
            </a:xfrm>
            <a:custGeom>
              <a:avLst/>
              <a:gdLst>
                <a:gd name="T0" fmla="*/ 419 w 480"/>
                <a:gd name="T1" fmla="*/ 11 h 738"/>
                <a:gd name="T2" fmla="*/ 429 w 480"/>
                <a:gd name="T3" fmla="*/ 11 h 738"/>
                <a:gd name="T4" fmla="*/ 447 w 480"/>
                <a:gd name="T5" fmla="*/ 19 h 738"/>
                <a:gd name="T6" fmla="*/ 460 w 480"/>
                <a:gd name="T7" fmla="*/ 33 h 738"/>
                <a:gd name="T8" fmla="*/ 468 w 480"/>
                <a:gd name="T9" fmla="*/ 52 h 738"/>
                <a:gd name="T10" fmla="*/ 470 w 480"/>
                <a:gd name="T11" fmla="*/ 676 h 738"/>
                <a:gd name="T12" fmla="*/ 468 w 480"/>
                <a:gd name="T13" fmla="*/ 686 h 738"/>
                <a:gd name="T14" fmla="*/ 460 w 480"/>
                <a:gd name="T15" fmla="*/ 705 h 738"/>
                <a:gd name="T16" fmla="*/ 447 w 480"/>
                <a:gd name="T17" fmla="*/ 718 h 738"/>
                <a:gd name="T18" fmla="*/ 429 w 480"/>
                <a:gd name="T19" fmla="*/ 726 h 738"/>
                <a:gd name="T20" fmla="*/ 241 w 480"/>
                <a:gd name="T21" fmla="*/ 727 h 738"/>
                <a:gd name="T22" fmla="*/ 421 w 480"/>
                <a:gd name="T23" fmla="*/ 738 h 738"/>
                <a:gd name="T24" fmla="*/ 433 w 480"/>
                <a:gd name="T25" fmla="*/ 737 h 738"/>
                <a:gd name="T26" fmla="*/ 454 w 480"/>
                <a:gd name="T27" fmla="*/ 727 h 738"/>
                <a:gd name="T28" fmla="*/ 470 w 480"/>
                <a:gd name="T29" fmla="*/ 710 h 738"/>
                <a:gd name="T30" fmla="*/ 479 w 480"/>
                <a:gd name="T31" fmla="*/ 689 h 738"/>
                <a:gd name="T32" fmla="*/ 480 w 480"/>
                <a:gd name="T33" fmla="*/ 60 h 738"/>
                <a:gd name="T34" fmla="*/ 479 w 480"/>
                <a:gd name="T35" fmla="*/ 48 h 738"/>
                <a:gd name="T36" fmla="*/ 470 w 480"/>
                <a:gd name="T37" fmla="*/ 26 h 738"/>
                <a:gd name="T38" fmla="*/ 454 w 480"/>
                <a:gd name="T39" fmla="*/ 11 h 738"/>
                <a:gd name="T40" fmla="*/ 433 w 480"/>
                <a:gd name="T41" fmla="*/ 1 h 738"/>
                <a:gd name="T42" fmla="*/ 241 w 480"/>
                <a:gd name="T43" fmla="*/ 0 h 738"/>
                <a:gd name="T44" fmla="*/ 62 w 480"/>
                <a:gd name="T45" fmla="*/ 11 h 738"/>
                <a:gd name="T46" fmla="*/ 241 w 480"/>
                <a:gd name="T47" fmla="*/ 0 h 738"/>
                <a:gd name="T48" fmla="*/ 61 w 480"/>
                <a:gd name="T49" fmla="*/ 0 h 738"/>
                <a:gd name="T50" fmla="*/ 37 w 480"/>
                <a:gd name="T51" fmla="*/ 4 h 738"/>
                <a:gd name="T52" fmla="*/ 19 w 480"/>
                <a:gd name="T53" fmla="*/ 17 h 738"/>
                <a:gd name="T54" fmla="*/ 5 w 480"/>
                <a:gd name="T55" fmla="*/ 37 h 738"/>
                <a:gd name="T56" fmla="*/ 0 w 480"/>
                <a:gd name="T57" fmla="*/ 60 h 738"/>
                <a:gd name="T58" fmla="*/ 0 w 480"/>
                <a:gd name="T59" fmla="*/ 677 h 738"/>
                <a:gd name="T60" fmla="*/ 5 w 480"/>
                <a:gd name="T61" fmla="*/ 701 h 738"/>
                <a:gd name="T62" fmla="*/ 19 w 480"/>
                <a:gd name="T63" fmla="*/ 719 h 738"/>
                <a:gd name="T64" fmla="*/ 37 w 480"/>
                <a:gd name="T65" fmla="*/ 733 h 738"/>
                <a:gd name="T66" fmla="*/ 61 w 480"/>
                <a:gd name="T67" fmla="*/ 738 h 738"/>
                <a:gd name="T68" fmla="*/ 241 w 480"/>
                <a:gd name="T69" fmla="*/ 727 h 738"/>
                <a:gd name="T70" fmla="*/ 62 w 480"/>
                <a:gd name="T71" fmla="*/ 727 h 738"/>
                <a:gd name="T72" fmla="*/ 42 w 480"/>
                <a:gd name="T73" fmla="*/ 723 h 738"/>
                <a:gd name="T74" fmla="*/ 26 w 480"/>
                <a:gd name="T75" fmla="*/ 712 h 738"/>
                <a:gd name="T76" fmla="*/ 16 w 480"/>
                <a:gd name="T77" fmla="*/ 696 h 738"/>
                <a:gd name="T78" fmla="*/ 12 w 480"/>
                <a:gd name="T79" fmla="*/ 676 h 738"/>
                <a:gd name="T80" fmla="*/ 12 w 480"/>
                <a:gd name="T81" fmla="*/ 61 h 738"/>
                <a:gd name="T82" fmla="*/ 16 w 480"/>
                <a:gd name="T83" fmla="*/ 41 h 738"/>
                <a:gd name="T84" fmla="*/ 26 w 480"/>
                <a:gd name="T85" fmla="*/ 25 h 738"/>
                <a:gd name="T86" fmla="*/ 42 w 480"/>
                <a:gd name="T87" fmla="*/ 15 h 738"/>
                <a:gd name="T88" fmla="*/ 62 w 480"/>
                <a:gd name="T8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0" h="738">
                  <a:moveTo>
                    <a:pt x="241" y="11"/>
                  </a:moveTo>
                  <a:lnTo>
                    <a:pt x="419" y="11"/>
                  </a:lnTo>
                  <a:lnTo>
                    <a:pt x="419" y="11"/>
                  </a:lnTo>
                  <a:lnTo>
                    <a:pt x="429" y="11"/>
                  </a:lnTo>
                  <a:lnTo>
                    <a:pt x="439" y="15"/>
                  </a:lnTo>
                  <a:lnTo>
                    <a:pt x="447" y="19"/>
                  </a:lnTo>
                  <a:lnTo>
                    <a:pt x="455" y="25"/>
                  </a:lnTo>
                  <a:lnTo>
                    <a:pt x="460" y="33"/>
                  </a:lnTo>
                  <a:lnTo>
                    <a:pt x="466" y="41"/>
                  </a:lnTo>
                  <a:lnTo>
                    <a:pt x="468" y="52"/>
                  </a:lnTo>
                  <a:lnTo>
                    <a:pt x="470" y="61"/>
                  </a:lnTo>
                  <a:lnTo>
                    <a:pt x="470" y="676"/>
                  </a:lnTo>
                  <a:lnTo>
                    <a:pt x="470" y="676"/>
                  </a:lnTo>
                  <a:lnTo>
                    <a:pt x="468" y="686"/>
                  </a:lnTo>
                  <a:lnTo>
                    <a:pt x="466" y="696"/>
                  </a:lnTo>
                  <a:lnTo>
                    <a:pt x="460" y="705"/>
                  </a:lnTo>
                  <a:lnTo>
                    <a:pt x="455" y="712"/>
                  </a:lnTo>
                  <a:lnTo>
                    <a:pt x="447" y="718"/>
                  </a:lnTo>
                  <a:lnTo>
                    <a:pt x="439" y="723"/>
                  </a:lnTo>
                  <a:lnTo>
                    <a:pt x="429" y="726"/>
                  </a:lnTo>
                  <a:lnTo>
                    <a:pt x="419" y="727"/>
                  </a:lnTo>
                  <a:lnTo>
                    <a:pt x="241" y="727"/>
                  </a:lnTo>
                  <a:lnTo>
                    <a:pt x="241" y="738"/>
                  </a:lnTo>
                  <a:lnTo>
                    <a:pt x="421" y="738"/>
                  </a:lnTo>
                  <a:lnTo>
                    <a:pt x="421" y="738"/>
                  </a:lnTo>
                  <a:lnTo>
                    <a:pt x="433" y="737"/>
                  </a:lnTo>
                  <a:lnTo>
                    <a:pt x="443" y="733"/>
                  </a:lnTo>
                  <a:lnTo>
                    <a:pt x="454" y="727"/>
                  </a:lnTo>
                  <a:lnTo>
                    <a:pt x="463" y="719"/>
                  </a:lnTo>
                  <a:lnTo>
                    <a:pt x="470" y="710"/>
                  </a:lnTo>
                  <a:lnTo>
                    <a:pt x="475" y="701"/>
                  </a:lnTo>
                  <a:lnTo>
                    <a:pt x="479" y="689"/>
                  </a:lnTo>
                  <a:lnTo>
                    <a:pt x="480" y="677"/>
                  </a:lnTo>
                  <a:lnTo>
                    <a:pt x="480" y="60"/>
                  </a:lnTo>
                  <a:lnTo>
                    <a:pt x="480" y="60"/>
                  </a:lnTo>
                  <a:lnTo>
                    <a:pt x="479" y="48"/>
                  </a:lnTo>
                  <a:lnTo>
                    <a:pt x="475" y="37"/>
                  </a:lnTo>
                  <a:lnTo>
                    <a:pt x="470" y="26"/>
                  </a:lnTo>
                  <a:lnTo>
                    <a:pt x="463" y="17"/>
                  </a:lnTo>
                  <a:lnTo>
                    <a:pt x="454" y="11"/>
                  </a:lnTo>
                  <a:lnTo>
                    <a:pt x="443" y="4"/>
                  </a:lnTo>
                  <a:lnTo>
                    <a:pt x="433" y="1"/>
                  </a:lnTo>
                  <a:lnTo>
                    <a:pt x="421" y="0"/>
                  </a:lnTo>
                  <a:lnTo>
                    <a:pt x="241" y="0"/>
                  </a:lnTo>
                  <a:lnTo>
                    <a:pt x="241" y="11"/>
                  </a:lnTo>
                  <a:close/>
                  <a:moveTo>
                    <a:pt x="62" y="11"/>
                  </a:moveTo>
                  <a:lnTo>
                    <a:pt x="241" y="11"/>
                  </a:lnTo>
                  <a:lnTo>
                    <a:pt x="241" y="0"/>
                  </a:lnTo>
                  <a:lnTo>
                    <a:pt x="61" y="0"/>
                  </a:lnTo>
                  <a:lnTo>
                    <a:pt x="61" y="0"/>
                  </a:lnTo>
                  <a:lnTo>
                    <a:pt x="49" y="1"/>
                  </a:lnTo>
                  <a:lnTo>
                    <a:pt x="37" y="4"/>
                  </a:lnTo>
                  <a:lnTo>
                    <a:pt x="26" y="11"/>
                  </a:lnTo>
                  <a:lnTo>
                    <a:pt x="19" y="17"/>
                  </a:lnTo>
                  <a:lnTo>
                    <a:pt x="11" y="26"/>
                  </a:lnTo>
                  <a:lnTo>
                    <a:pt x="5" y="37"/>
                  </a:lnTo>
                  <a:lnTo>
                    <a:pt x="1" y="48"/>
                  </a:lnTo>
                  <a:lnTo>
                    <a:pt x="0" y="60"/>
                  </a:lnTo>
                  <a:lnTo>
                    <a:pt x="0" y="677"/>
                  </a:lnTo>
                  <a:lnTo>
                    <a:pt x="0" y="677"/>
                  </a:lnTo>
                  <a:lnTo>
                    <a:pt x="1" y="689"/>
                  </a:lnTo>
                  <a:lnTo>
                    <a:pt x="5" y="701"/>
                  </a:lnTo>
                  <a:lnTo>
                    <a:pt x="11" y="710"/>
                  </a:lnTo>
                  <a:lnTo>
                    <a:pt x="19" y="719"/>
                  </a:lnTo>
                  <a:lnTo>
                    <a:pt x="26" y="727"/>
                  </a:lnTo>
                  <a:lnTo>
                    <a:pt x="37" y="733"/>
                  </a:lnTo>
                  <a:lnTo>
                    <a:pt x="49" y="737"/>
                  </a:lnTo>
                  <a:lnTo>
                    <a:pt x="61" y="738"/>
                  </a:lnTo>
                  <a:lnTo>
                    <a:pt x="241" y="738"/>
                  </a:lnTo>
                  <a:lnTo>
                    <a:pt x="241" y="727"/>
                  </a:lnTo>
                  <a:lnTo>
                    <a:pt x="62" y="727"/>
                  </a:lnTo>
                  <a:lnTo>
                    <a:pt x="62" y="727"/>
                  </a:lnTo>
                  <a:lnTo>
                    <a:pt x="52" y="726"/>
                  </a:lnTo>
                  <a:lnTo>
                    <a:pt x="42" y="723"/>
                  </a:lnTo>
                  <a:lnTo>
                    <a:pt x="33" y="718"/>
                  </a:lnTo>
                  <a:lnTo>
                    <a:pt x="26" y="712"/>
                  </a:lnTo>
                  <a:lnTo>
                    <a:pt x="20" y="705"/>
                  </a:lnTo>
                  <a:lnTo>
                    <a:pt x="16" y="696"/>
                  </a:lnTo>
                  <a:lnTo>
                    <a:pt x="12" y="686"/>
                  </a:lnTo>
                  <a:lnTo>
                    <a:pt x="12" y="676"/>
                  </a:lnTo>
                  <a:lnTo>
                    <a:pt x="12" y="61"/>
                  </a:lnTo>
                  <a:lnTo>
                    <a:pt x="12" y="61"/>
                  </a:lnTo>
                  <a:lnTo>
                    <a:pt x="12" y="52"/>
                  </a:lnTo>
                  <a:lnTo>
                    <a:pt x="16" y="41"/>
                  </a:lnTo>
                  <a:lnTo>
                    <a:pt x="20" y="33"/>
                  </a:lnTo>
                  <a:lnTo>
                    <a:pt x="26" y="25"/>
                  </a:lnTo>
                  <a:lnTo>
                    <a:pt x="33" y="19"/>
                  </a:lnTo>
                  <a:lnTo>
                    <a:pt x="42" y="15"/>
                  </a:lnTo>
                  <a:lnTo>
                    <a:pt x="52" y="11"/>
                  </a:lnTo>
                  <a:lnTo>
                    <a:pt x="62" y="11"/>
                  </a:lnTo>
                  <a:lnTo>
                    <a:pt x="6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E16E9D6A-EDB1-4BDF-8EC7-C0ED1A08A760}"/>
                </a:ext>
              </a:extLst>
            </p:cNvPr>
            <p:cNvSpPr>
              <a:spLocks noEditPoints="1"/>
            </p:cNvSpPr>
            <p:nvPr/>
          </p:nvSpPr>
          <p:spPr bwMode="auto">
            <a:xfrm>
              <a:off x="7267586" y="1805090"/>
              <a:ext cx="1090866" cy="1761968"/>
            </a:xfrm>
            <a:custGeom>
              <a:avLst/>
              <a:gdLst>
                <a:gd name="T0" fmla="*/ 248 w 421"/>
                <a:gd name="T1" fmla="*/ 217 h 680"/>
                <a:gd name="T2" fmla="*/ 248 w 421"/>
                <a:gd name="T3" fmla="*/ 266 h 680"/>
                <a:gd name="T4" fmla="*/ 211 w 421"/>
                <a:gd name="T5" fmla="*/ 292 h 680"/>
                <a:gd name="T6" fmla="*/ 290 w 421"/>
                <a:gd name="T7" fmla="*/ 321 h 680"/>
                <a:gd name="T8" fmla="*/ 298 w 421"/>
                <a:gd name="T9" fmla="*/ 458 h 680"/>
                <a:gd name="T10" fmla="*/ 274 w 421"/>
                <a:gd name="T11" fmla="*/ 454 h 680"/>
                <a:gd name="T12" fmla="*/ 266 w 421"/>
                <a:gd name="T13" fmla="*/ 352 h 680"/>
                <a:gd name="T14" fmla="*/ 266 w 421"/>
                <a:gd name="T15" fmla="*/ 447 h 680"/>
                <a:gd name="T16" fmla="*/ 235 w 421"/>
                <a:gd name="T17" fmla="*/ 468 h 680"/>
                <a:gd name="T18" fmla="*/ 239 w 421"/>
                <a:gd name="T19" fmla="*/ 524 h 680"/>
                <a:gd name="T20" fmla="*/ 242 w 421"/>
                <a:gd name="T21" fmla="*/ 552 h 680"/>
                <a:gd name="T22" fmla="*/ 215 w 421"/>
                <a:gd name="T23" fmla="*/ 571 h 680"/>
                <a:gd name="T24" fmla="*/ 233 w 421"/>
                <a:gd name="T25" fmla="*/ 573 h 680"/>
                <a:gd name="T26" fmla="*/ 250 w 421"/>
                <a:gd name="T27" fmla="*/ 550 h 680"/>
                <a:gd name="T28" fmla="*/ 335 w 421"/>
                <a:gd name="T29" fmla="*/ 495 h 680"/>
                <a:gd name="T30" fmla="*/ 381 w 421"/>
                <a:gd name="T31" fmla="*/ 503 h 680"/>
                <a:gd name="T32" fmla="*/ 384 w 421"/>
                <a:gd name="T33" fmla="*/ 536 h 680"/>
                <a:gd name="T34" fmla="*/ 211 w 421"/>
                <a:gd name="T35" fmla="*/ 623 h 680"/>
                <a:gd name="T36" fmla="*/ 412 w 421"/>
                <a:gd name="T37" fmla="*/ 669 h 680"/>
                <a:gd name="T38" fmla="*/ 379 w 421"/>
                <a:gd name="T39" fmla="*/ 200 h 680"/>
                <a:gd name="T40" fmla="*/ 323 w 421"/>
                <a:gd name="T41" fmla="*/ 212 h 680"/>
                <a:gd name="T42" fmla="*/ 211 w 421"/>
                <a:gd name="T43" fmla="*/ 197 h 680"/>
                <a:gd name="T44" fmla="*/ 285 w 421"/>
                <a:gd name="T45" fmla="*/ 131 h 680"/>
                <a:gd name="T46" fmla="*/ 211 w 421"/>
                <a:gd name="T47" fmla="*/ 109 h 680"/>
                <a:gd name="T48" fmla="*/ 401 w 421"/>
                <a:gd name="T49" fmla="*/ 3 h 680"/>
                <a:gd name="T50" fmla="*/ 421 w 421"/>
                <a:gd name="T51" fmla="*/ 64 h 680"/>
                <a:gd name="T52" fmla="*/ 362 w 421"/>
                <a:gd name="T53" fmla="*/ 86 h 680"/>
                <a:gd name="T54" fmla="*/ 240 w 421"/>
                <a:gd name="T55" fmla="*/ 48 h 680"/>
                <a:gd name="T56" fmla="*/ 201 w 421"/>
                <a:gd name="T57" fmla="*/ 284 h 680"/>
                <a:gd name="T58" fmla="*/ 166 w 421"/>
                <a:gd name="T59" fmla="*/ 241 h 680"/>
                <a:gd name="T60" fmla="*/ 192 w 421"/>
                <a:gd name="T61" fmla="*/ 200 h 680"/>
                <a:gd name="T62" fmla="*/ 186 w 421"/>
                <a:gd name="T63" fmla="*/ 159 h 680"/>
                <a:gd name="T64" fmla="*/ 179 w 421"/>
                <a:gd name="T65" fmla="*/ 127 h 680"/>
                <a:gd name="T66" fmla="*/ 200 w 421"/>
                <a:gd name="T67" fmla="*/ 109 h 680"/>
                <a:gd name="T68" fmla="*/ 192 w 421"/>
                <a:gd name="T69" fmla="*/ 103 h 680"/>
                <a:gd name="T70" fmla="*/ 172 w 421"/>
                <a:gd name="T71" fmla="*/ 124 h 680"/>
                <a:gd name="T72" fmla="*/ 86 w 421"/>
                <a:gd name="T73" fmla="*/ 184 h 680"/>
                <a:gd name="T74" fmla="*/ 44 w 421"/>
                <a:gd name="T75" fmla="*/ 181 h 680"/>
                <a:gd name="T76" fmla="*/ 33 w 421"/>
                <a:gd name="T77" fmla="*/ 150 h 680"/>
                <a:gd name="T78" fmla="*/ 211 w 421"/>
                <a:gd name="T79" fmla="*/ 57 h 680"/>
                <a:gd name="T80" fmla="*/ 14 w 421"/>
                <a:gd name="T81" fmla="*/ 5 h 680"/>
                <a:gd name="T82" fmla="*/ 0 w 421"/>
                <a:gd name="T83" fmla="*/ 499 h 680"/>
                <a:gd name="T84" fmla="*/ 89 w 421"/>
                <a:gd name="T85" fmla="*/ 466 h 680"/>
                <a:gd name="T86" fmla="*/ 211 w 421"/>
                <a:gd name="T87" fmla="*/ 470 h 680"/>
                <a:gd name="T88" fmla="*/ 154 w 421"/>
                <a:gd name="T89" fmla="*/ 452 h 680"/>
                <a:gd name="T90" fmla="*/ 154 w 421"/>
                <a:gd name="T91" fmla="*/ 352 h 680"/>
                <a:gd name="T92" fmla="*/ 147 w 421"/>
                <a:gd name="T93" fmla="*/ 454 h 680"/>
                <a:gd name="T94" fmla="*/ 123 w 421"/>
                <a:gd name="T95" fmla="*/ 458 h 680"/>
                <a:gd name="T96" fmla="*/ 125 w 421"/>
                <a:gd name="T97" fmla="*/ 332 h 680"/>
                <a:gd name="T98" fmla="*/ 211 w 421"/>
                <a:gd name="T99" fmla="*/ 292 h 680"/>
                <a:gd name="T100" fmla="*/ 138 w 421"/>
                <a:gd name="T101" fmla="*/ 550 h 680"/>
                <a:gd name="T102" fmla="*/ 203 w 421"/>
                <a:gd name="T103" fmla="*/ 569 h 680"/>
                <a:gd name="T104" fmla="*/ 32 w 421"/>
                <a:gd name="T105" fmla="*/ 680 h 680"/>
                <a:gd name="T106" fmla="*/ 0 w 421"/>
                <a:gd name="T107" fmla="*/ 653 h 680"/>
                <a:gd name="T108" fmla="*/ 45 w 421"/>
                <a:gd name="T109" fmla="*/ 595 h 680"/>
                <a:gd name="T110" fmla="*/ 170 w 421"/>
                <a:gd name="T111" fmla="*/ 63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680">
                  <a:moveTo>
                    <a:pt x="211" y="197"/>
                  </a:moveTo>
                  <a:lnTo>
                    <a:pt x="211" y="197"/>
                  </a:lnTo>
                  <a:lnTo>
                    <a:pt x="219" y="197"/>
                  </a:lnTo>
                  <a:lnTo>
                    <a:pt x="228" y="200"/>
                  </a:lnTo>
                  <a:lnTo>
                    <a:pt x="236" y="204"/>
                  </a:lnTo>
                  <a:lnTo>
                    <a:pt x="242" y="210"/>
                  </a:lnTo>
                  <a:lnTo>
                    <a:pt x="248" y="217"/>
                  </a:lnTo>
                  <a:lnTo>
                    <a:pt x="252" y="224"/>
                  </a:lnTo>
                  <a:lnTo>
                    <a:pt x="254" y="233"/>
                  </a:lnTo>
                  <a:lnTo>
                    <a:pt x="256" y="241"/>
                  </a:lnTo>
                  <a:lnTo>
                    <a:pt x="256" y="241"/>
                  </a:lnTo>
                  <a:lnTo>
                    <a:pt x="254" y="250"/>
                  </a:lnTo>
                  <a:lnTo>
                    <a:pt x="252" y="259"/>
                  </a:lnTo>
                  <a:lnTo>
                    <a:pt x="248" y="266"/>
                  </a:lnTo>
                  <a:lnTo>
                    <a:pt x="242" y="273"/>
                  </a:lnTo>
                  <a:lnTo>
                    <a:pt x="236" y="278"/>
                  </a:lnTo>
                  <a:lnTo>
                    <a:pt x="228" y="282"/>
                  </a:lnTo>
                  <a:lnTo>
                    <a:pt x="219" y="284"/>
                  </a:lnTo>
                  <a:lnTo>
                    <a:pt x="211" y="286"/>
                  </a:lnTo>
                  <a:lnTo>
                    <a:pt x="211" y="286"/>
                  </a:lnTo>
                  <a:lnTo>
                    <a:pt x="211" y="292"/>
                  </a:lnTo>
                  <a:lnTo>
                    <a:pt x="231" y="292"/>
                  </a:lnTo>
                  <a:lnTo>
                    <a:pt x="231" y="292"/>
                  </a:lnTo>
                  <a:lnTo>
                    <a:pt x="245" y="294"/>
                  </a:lnTo>
                  <a:lnTo>
                    <a:pt x="258" y="298"/>
                  </a:lnTo>
                  <a:lnTo>
                    <a:pt x="270" y="304"/>
                  </a:lnTo>
                  <a:lnTo>
                    <a:pt x="281" y="311"/>
                  </a:lnTo>
                  <a:lnTo>
                    <a:pt x="290" y="321"/>
                  </a:lnTo>
                  <a:lnTo>
                    <a:pt x="297" y="332"/>
                  </a:lnTo>
                  <a:lnTo>
                    <a:pt x="301" y="344"/>
                  </a:lnTo>
                  <a:lnTo>
                    <a:pt x="302" y="356"/>
                  </a:lnTo>
                  <a:lnTo>
                    <a:pt x="302" y="447"/>
                  </a:lnTo>
                  <a:lnTo>
                    <a:pt x="302" y="447"/>
                  </a:lnTo>
                  <a:lnTo>
                    <a:pt x="301" y="454"/>
                  </a:lnTo>
                  <a:lnTo>
                    <a:pt x="298" y="458"/>
                  </a:lnTo>
                  <a:lnTo>
                    <a:pt x="293" y="462"/>
                  </a:lnTo>
                  <a:lnTo>
                    <a:pt x="287" y="463"/>
                  </a:lnTo>
                  <a:lnTo>
                    <a:pt x="287" y="463"/>
                  </a:lnTo>
                  <a:lnTo>
                    <a:pt x="287" y="463"/>
                  </a:lnTo>
                  <a:lnTo>
                    <a:pt x="282" y="462"/>
                  </a:lnTo>
                  <a:lnTo>
                    <a:pt x="277" y="458"/>
                  </a:lnTo>
                  <a:lnTo>
                    <a:pt x="274" y="454"/>
                  </a:lnTo>
                  <a:lnTo>
                    <a:pt x="273" y="447"/>
                  </a:lnTo>
                  <a:lnTo>
                    <a:pt x="273" y="447"/>
                  </a:lnTo>
                  <a:lnTo>
                    <a:pt x="272" y="402"/>
                  </a:lnTo>
                  <a:lnTo>
                    <a:pt x="270" y="356"/>
                  </a:lnTo>
                  <a:lnTo>
                    <a:pt x="270" y="356"/>
                  </a:lnTo>
                  <a:lnTo>
                    <a:pt x="269" y="353"/>
                  </a:lnTo>
                  <a:lnTo>
                    <a:pt x="266" y="352"/>
                  </a:lnTo>
                  <a:lnTo>
                    <a:pt x="266" y="352"/>
                  </a:lnTo>
                  <a:lnTo>
                    <a:pt x="266" y="352"/>
                  </a:lnTo>
                  <a:lnTo>
                    <a:pt x="264" y="353"/>
                  </a:lnTo>
                  <a:lnTo>
                    <a:pt x="262" y="356"/>
                  </a:lnTo>
                  <a:lnTo>
                    <a:pt x="262" y="356"/>
                  </a:lnTo>
                  <a:lnTo>
                    <a:pt x="266" y="447"/>
                  </a:lnTo>
                  <a:lnTo>
                    <a:pt x="266" y="447"/>
                  </a:lnTo>
                  <a:lnTo>
                    <a:pt x="266" y="452"/>
                  </a:lnTo>
                  <a:lnTo>
                    <a:pt x="265" y="459"/>
                  </a:lnTo>
                  <a:lnTo>
                    <a:pt x="264" y="463"/>
                  </a:lnTo>
                  <a:lnTo>
                    <a:pt x="261" y="464"/>
                  </a:lnTo>
                  <a:lnTo>
                    <a:pt x="260" y="464"/>
                  </a:lnTo>
                  <a:lnTo>
                    <a:pt x="260" y="464"/>
                  </a:lnTo>
                  <a:lnTo>
                    <a:pt x="235" y="468"/>
                  </a:lnTo>
                  <a:lnTo>
                    <a:pt x="211" y="470"/>
                  </a:lnTo>
                  <a:lnTo>
                    <a:pt x="211" y="508"/>
                  </a:lnTo>
                  <a:lnTo>
                    <a:pt x="225" y="513"/>
                  </a:lnTo>
                  <a:lnTo>
                    <a:pt x="225" y="513"/>
                  </a:lnTo>
                  <a:lnTo>
                    <a:pt x="231" y="516"/>
                  </a:lnTo>
                  <a:lnTo>
                    <a:pt x="235" y="520"/>
                  </a:lnTo>
                  <a:lnTo>
                    <a:pt x="239" y="524"/>
                  </a:lnTo>
                  <a:lnTo>
                    <a:pt x="241" y="529"/>
                  </a:lnTo>
                  <a:lnTo>
                    <a:pt x="244" y="534"/>
                  </a:lnTo>
                  <a:lnTo>
                    <a:pt x="244" y="541"/>
                  </a:lnTo>
                  <a:lnTo>
                    <a:pt x="244" y="546"/>
                  </a:lnTo>
                  <a:lnTo>
                    <a:pt x="242" y="552"/>
                  </a:lnTo>
                  <a:lnTo>
                    <a:pt x="242" y="552"/>
                  </a:lnTo>
                  <a:lnTo>
                    <a:pt x="242" y="552"/>
                  </a:lnTo>
                  <a:lnTo>
                    <a:pt x="240" y="557"/>
                  </a:lnTo>
                  <a:lnTo>
                    <a:pt x="237" y="561"/>
                  </a:lnTo>
                  <a:lnTo>
                    <a:pt x="233" y="565"/>
                  </a:lnTo>
                  <a:lnTo>
                    <a:pt x="229" y="567"/>
                  </a:lnTo>
                  <a:lnTo>
                    <a:pt x="225" y="569"/>
                  </a:lnTo>
                  <a:lnTo>
                    <a:pt x="220" y="570"/>
                  </a:lnTo>
                  <a:lnTo>
                    <a:pt x="215" y="571"/>
                  </a:lnTo>
                  <a:lnTo>
                    <a:pt x="211" y="571"/>
                  </a:lnTo>
                  <a:lnTo>
                    <a:pt x="211" y="578"/>
                  </a:lnTo>
                  <a:lnTo>
                    <a:pt x="211" y="578"/>
                  </a:lnTo>
                  <a:lnTo>
                    <a:pt x="216" y="578"/>
                  </a:lnTo>
                  <a:lnTo>
                    <a:pt x="223" y="577"/>
                  </a:lnTo>
                  <a:lnTo>
                    <a:pt x="228" y="575"/>
                  </a:lnTo>
                  <a:lnTo>
                    <a:pt x="233" y="573"/>
                  </a:lnTo>
                  <a:lnTo>
                    <a:pt x="239" y="569"/>
                  </a:lnTo>
                  <a:lnTo>
                    <a:pt x="242" y="565"/>
                  </a:lnTo>
                  <a:lnTo>
                    <a:pt x="246" y="561"/>
                  </a:lnTo>
                  <a:lnTo>
                    <a:pt x="249" y="554"/>
                  </a:lnTo>
                  <a:lnTo>
                    <a:pt x="249" y="554"/>
                  </a:lnTo>
                  <a:lnTo>
                    <a:pt x="249" y="554"/>
                  </a:lnTo>
                  <a:lnTo>
                    <a:pt x="250" y="550"/>
                  </a:lnTo>
                  <a:lnTo>
                    <a:pt x="252" y="545"/>
                  </a:lnTo>
                  <a:lnTo>
                    <a:pt x="250" y="534"/>
                  </a:lnTo>
                  <a:lnTo>
                    <a:pt x="250" y="534"/>
                  </a:lnTo>
                  <a:lnTo>
                    <a:pt x="250" y="532"/>
                  </a:lnTo>
                  <a:lnTo>
                    <a:pt x="252" y="530"/>
                  </a:lnTo>
                  <a:lnTo>
                    <a:pt x="335" y="495"/>
                  </a:lnTo>
                  <a:lnTo>
                    <a:pt x="335" y="495"/>
                  </a:lnTo>
                  <a:lnTo>
                    <a:pt x="342" y="492"/>
                  </a:lnTo>
                  <a:lnTo>
                    <a:pt x="350" y="491"/>
                  </a:lnTo>
                  <a:lnTo>
                    <a:pt x="358" y="491"/>
                  </a:lnTo>
                  <a:lnTo>
                    <a:pt x="364" y="492"/>
                  </a:lnTo>
                  <a:lnTo>
                    <a:pt x="371" y="495"/>
                  </a:lnTo>
                  <a:lnTo>
                    <a:pt x="377" y="499"/>
                  </a:lnTo>
                  <a:lnTo>
                    <a:pt x="381" y="503"/>
                  </a:lnTo>
                  <a:lnTo>
                    <a:pt x="385" y="509"/>
                  </a:lnTo>
                  <a:lnTo>
                    <a:pt x="385" y="509"/>
                  </a:lnTo>
                  <a:lnTo>
                    <a:pt x="385" y="509"/>
                  </a:lnTo>
                  <a:lnTo>
                    <a:pt x="388" y="516"/>
                  </a:lnTo>
                  <a:lnTo>
                    <a:pt x="388" y="523"/>
                  </a:lnTo>
                  <a:lnTo>
                    <a:pt x="387" y="529"/>
                  </a:lnTo>
                  <a:lnTo>
                    <a:pt x="384" y="536"/>
                  </a:lnTo>
                  <a:lnTo>
                    <a:pt x="380" y="542"/>
                  </a:lnTo>
                  <a:lnTo>
                    <a:pt x="375" y="548"/>
                  </a:lnTo>
                  <a:lnTo>
                    <a:pt x="368" y="553"/>
                  </a:lnTo>
                  <a:lnTo>
                    <a:pt x="362" y="557"/>
                  </a:lnTo>
                  <a:lnTo>
                    <a:pt x="362" y="557"/>
                  </a:lnTo>
                  <a:lnTo>
                    <a:pt x="211" y="623"/>
                  </a:lnTo>
                  <a:lnTo>
                    <a:pt x="211" y="623"/>
                  </a:lnTo>
                  <a:lnTo>
                    <a:pt x="211" y="680"/>
                  </a:lnTo>
                  <a:lnTo>
                    <a:pt x="389" y="680"/>
                  </a:lnTo>
                  <a:lnTo>
                    <a:pt x="389" y="680"/>
                  </a:lnTo>
                  <a:lnTo>
                    <a:pt x="396" y="679"/>
                  </a:lnTo>
                  <a:lnTo>
                    <a:pt x="401" y="677"/>
                  </a:lnTo>
                  <a:lnTo>
                    <a:pt x="407" y="673"/>
                  </a:lnTo>
                  <a:lnTo>
                    <a:pt x="412" y="669"/>
                  </a:lnTo>
                  <a:lnTo>
                    <a:pt x="416" y="665"/>
                  </a:lnTo>
                  <a:lnTo>
                    <a:pt x="418" y="660"/>
                  </a:lnTo>
                  <a:lnTo>
                    <a:pt x="420" y="653"/>
                  </a:lnTo>
                  <a:lnTo>
                    <a:pt x="421" y="647"/>
                  </a:lnTo>
                  <a:lnTo>
                    <a:pt x="421" y="180"/>
                  </a:lnTo>
                  <a:lnTo>
                    <a:pt x="421" y="180"/>
                  </a:lnTo>
                  <a:lnTo>
                    <a:pt x="379" y="200"/>
                  </a:lnTo>
                  <a:lnTo>
                    <a:pt x="379" y="200"/>
                  </a:lnTo>
                  <a:lnTo>
                    <a:pt x="362" y="208"/>
                  </a:lnTo>
                  <a:lnTo>
                    <a:pt x="362" y="208"/>
                  </a:lnTo>
                  <a:lnTo>
                    <a:pt x="351" y="210"/>
                  </a:lnTo>
                  <a:lnTo>
                    <a:pt x="342" y="213"/>
                  </a:lnTo>
                  <a:lnTo>
                    <a:pt x="332" y="213"/>
                  </a:lnTo>
                  <a:lnTo>
                    <a:pt x="323" y="212"/>
                  </a:lnTo>
                  <a:lnTo>
                    <a:pt x="314" y="210"/>
                  </a:lnTo>
                  <a:lnTo>
                    <a:pt x="305" y="208"/>
                  </a:lnTo>
                  <a:lnTo>
                    <a:pt x="286" y="201"/>
                  </a:lnTo>
                  <a:lnTo>
                    <a:pt x="211" y="171"/>
                  </a:lnTo>
                  <a:lnTo>
                    <a:pt x="211" y="197"/>
                  </a:lnTo>
                  <a:lnTo>
                    <a:pt x="211" y="197"/>
                  </a:lnTo>
                  <a:lnTo>
                    <a:pt x="211" y="197"/>
                  </a:lnTo>
                  <a:close/>
                  <a:moveTo>
                    <a:pt x="211" y="109"/>
                  </a:moveTo>
                  <a:lnTo>
                    <a:pt x="211" y="102"/>
                  </a:lnTo>
                  <a:lnTo>
                    <a:pt x="211" y="102"/>
                  </a:lnTo>
                  <a:lnTo>
                    <a:pt x="219" y="103"/>
                  </a:lnTo>
                  <a:lnTo>
                    <a:pt x="283" y="128"/>
                  </a:lnTo>
                  <a:lnTo>
                    <a:pt x="283" y="128"/>
                  </a:lnTo>
                  <a:lnTo>
                    <a:pt x="285" y="131"/>
                  </a:lnTo>
                  <a:lnTo>
                    <a:pt x="285" y="134"/>
                  </a:lnTo>
                  <a:lnTo>
                    <a:pt x="283" y="135"/>
                  </a:lnTo>
                  <a:lnTo>
                    <a:pt x="281" y="135"/>
                  </a:lnTo>
                  <a:lnTo>
                    <a:pt x="281" y="135"/>
                  </a:lnTo>
                  <a:lnTo>
                    <a:pt x="217" y="110"/>
                  </a:lnTo>
                  <a:lnTo>
                    <a:pt x="217" y="110"/>
                  </a:lnTo>
                  <a:lnTo>
                    <a:pt x="211" y="109"/>
                  </a:lnTo>
                  <a:lnTo>
                    <a:pt x="211" y="109"/>
                  </a:lnTo>
                  <a:close/>
                  <a:moveTo>
                    <a:pt x="211" y="57"/>
                  </a:moveTo>
                  <a:lnTo>
                    <a:pt x="211" y="0"/>
                  </a:lnTo>
                  <a:lnTo>
                    <a:pt x="389" y="0"/>
                  </a:lnTo>
                  <a:lnTo>
                    <a:pt x="389" y="0"/>
                  </a:lnTo>
                  <a:lnTo>
                    <a:pt x="396" y="0"/>
                  </a:lnTo>
                  <a:lnTo>
                    <a:pt x="401" y="3"/>
                  </a:lnTo>
                  <a:lnTo>
                    <a:pt x="407" y="5"/>
                  </a:lnTo>
                  <a:lnTo>
                    <a:pt x="412" y="9"/>
                  </a:lnTo>
                  <a:lnTo>
                    <a:pt x="416" y="15"/>
                  </a:lnTo>
                  <a:lnTo>
                    <a:pt x="418" y="20"/>
                  </a:lnTo>
                  <a:lnTo>
                    <a:pt x="420" y="25"/>
                  </a:lnTo>
                  <a:lnTo>
                    <a:pt x="421" y="32"/>
                  </a:lnTo>
                  <a:lnTo>
                    <a:pt x="421" y="64"/>
                  </a:lnTo>
                  <a:lnTo>
                    <a:pt x="421" y="64"/>
                  </a:lnTo>
                  <a:lnTo>
                    <a:pt x="393" y="78"/>
                  </a:lnTo>
                  <a:lnTo>
                    <a:pt x="393" y="78"/>
                  </a:lnTo>
                  <a:lnTo>
                    <a:pt x="384" y="82"/>
                  </a:lnTo>
                  <a:lnTo>
                    <a:pt x="375" y="85"/>
                  </a:lnTo>
                  <a:lnTo>
                    <a:pt x="368" y="86"/>
                  </a:lnTo>
                  <a:lnTo>
                    <a:pt x="362" y="86"/>
                  </a:lnTo>
                  <a:lnTo>
                    <a:pt x="354" y="85"/>
                  </a:lnTo>
                  <a:lnTo>
                    <a:pt x="347" y="83"/>
                  </a:lnTo>
                  <a:lnTo>
                    <a:pt x="330" y="77"/>
                  </a:lnTo>
                  <a:lnTo>
                    <a:pt x="330" y="77"/>
                  </a:lnTo>
                  <a:lnTo>
                    <a:pt x="252" y="49"/>
                  </a:lnTo>
                  <a:lnTo>
                    <a:pt x="252" y="49"/>
                  </a:lnTo>
                  <a:lnTo>
                    <a:pt x="240" y="48"/>
                  </a:lnTo>
                  <a:lnTo>
                    <a:pt x="231" y="49"/>
                  </a:lnTo>
                  <a:lnTo>
                    <a:pt x="220" y="52"/>
                  </a:lnTo>
                  <a:lnTo>
                    <a:pt x="211" y="57"/>
                  </a:lnTo>
                  <a:lnTo>
                    <a:pt x="211" y="57"/>
                  </a:lnTo>
                  <a:close/>
                  <a:moveTo>
                    <a:pt x="211" y="286"/>
                  </a:moveTo>
                  <a:lnTo>
                    <a:pt x="211" y="286"/>
                  </a:lnTo>
                  <a:lnTo>
                    <a:pt x="201" y="284"/>
                  </a:lnTo>
                  <a:lnTo>
                    <a:pt x="192" y="282"/>
                  </a:lnTo>
                  <a:lnTo>
                    <a:pt x="186" y="278"/>
                  </a:lnTo>
                  <a:lnTo>
                    <a:pt x="179" y="273"/>
                  </a:lnTo>
                  <a:lnTo>
                    <a:pt x="174" y="266"/>
                  </a:lnTo>
                  <a:lnTo>
                    <a:pt x="170" y="259"/>
                  </a:lnTo>
                  <a:lnTo>
                    <a:pt x="167" y="250"/>
                  </a:lnTo>
                  <a:lnTo>
                    <a:pt x="166" y="241"/>
                  </a:lnTo>
                  <a:lnTo>
                    <a:pt x="166" y="241"/>
                  </a:lnTo>
                  <a:lnTo>
                    <a:pt x="167" y="233"/>
                  </a:lnTo>
                  <a:lnTo>
                    <a:pt x="170" y="224"/>
                  </a:lnTo>
                  <a:lnTo>
                    <a:pt x="174" y="217"/>
                  </a:lnTo>
                  <a:lnTo>
                    <a:pt x="179" y="210"/>
                  </a:lnTo>
                  <a:lnTo>
                    <a:pt x="186" y="204"/>
                  </a:lnTo>
                  <a:lnTo>
                    <a:pt x="192" y="200"/>
                  </a:lnTo>
                  <a:lnTo>
                    <a:pt x="201" y="197"/>
                  </a:lnTo>
                  <a:lnTo>
                    <a:pt x="211" y="197"/>
                  </a:lnTo>
                  <a:lnTo>
                    <a:pt x="211" y="171"/>
                  </a:lnTo>
                  <a:lnTo>
                    <a:pt x="196" y="165"/>
                  </a:lnTo>
                  <a:lnTo>
                    <a:pt x="196" y="165"/>
                  </a:lnTo>
                  <a:lnTo>
                    <a:pt x="191" y="163"/>
                  </a:lnTo>
                  <a:lnTo>
                    <a:pt x="186" y="159"/>
                  </a:lnTo>
                  <a:lnTo>
                    <a:pt x="182" y="155"/>
                  </a:lnTo>
                  <a:lnTo>
                    <a:pt x="179" y="150"/>
                  </a:lnTo>
                  <a:lnTo>
                    <a:pt x="178" y="144"/>
                  </a:lnTo>
                  <a:lnTo>
                    <a:pt x="176" y="139"/>
                  </a:lnTo>
                  <a:lnTo>
                    <a:pt x="178" y="132"/>
                  </a:lnTo>
                  <a:lnTo>
                    <a:pt x="179" y="127"/>
                  </a:lnTo>
                  <a:lnTo>
                    <a:pt x="179" y="127"/>
                  </a:lnTo>
                  <a:lnTo>
                    <a:pt x="179" y="127"/>
                  </a:lnTo>
                  <a:lnTo>
                    <a:pt x="180" y="123"/>
                  </a:lnTo>
                  <a:lnTo>
                    <a:pt x="184" y="118"/>
                  </a:lnTo>
                  <a:lnTo>
                    <a:pt x="187" y="115"/>
                  </a:lnTo>
                  <a:lnTo>
                    <a:pt x="191" y="113"/>
                  </a:lnTo>
                  <a:lnTo>
                    <a:pt x="196" y="110"/>
                  </a:lnTo>
                  <a:lnTo>
                    <a:pt x="200" y="109"/>
                  </a:lnTo>
                  <a:lnTo>
                    <a:pt x="205" y="109"/>
                  </a:lnTo>
                  <a:lnTo>
                    <a:pt x="211" y="109"/>
                  </a:lnTo>
                  <a:lnTo>
                    <a:pt x="211" y="102"/>
                  </a:lnTo>
                  <a:lnTo>
                    <a:pt x="211" y="102"/>
                  </a:lnTo>
                  <a:lnTo>
                    <a:pt x="204" y="102"/>
                  </a:lnTo>
                  <a:lnTo>
                    <a:pt x="199" y="102"/>
                  </a:lnTo>
                  <a:lnTo>
                    <a:pt x="192" y="103"/>
                  </a:lnTo>
                  <a:lnTo>
                    <a:pt x="187" y="106"/>
                  </a:lnTo>
                  <a:lnTo>
                    <a:pt x="183" y="110"/>
                  </a:lnTo>
                  <a:lnTo>
                    <a:pt x="178" y="114"/>
                  </a:lnTo>
                  <a:lnTo>
                    <a:pt x="175" y="119"/>
                  </a:lnTo>
                  <a:lnTo>
                    <a:pt x="172" y="124"/>
                  </a:lnTo>
                  <a:lnTo>
                    <a:pt x="172" y="124"/>
                  </a:lnTo>
                  <a:lnTo>
                    <a:pt x="172" y="124"/>
                  </a:lnTo>
                  <a:lnTo>
                    <a:pt x="170" y="130"/>
                  </a:lnTo>
                  <a:lnTo>
                    <a:pt x="170" y="135"/>
                  </a:lnTo>
                  <a:lnTo>
                    <a:pt x="170" y="144"/>
                  </a:lnTo>
                  <a:lnTo>
                    <a:pt x="170" y="144"/>
                  </a:lnTo>
                  <a:lnTo>
                    <a:pt x="170" y="147"/>
                  </a:lnTo>
                  <a:lnTo>
                    <a:pt x="168" y="148"/>
                  </a:lnTo>
                  <a:lnTo>
                    <a:pt x="86" y="184"/>
                  </a:lnTo>
                  <a:lnTo>
                    <a:pt x="86" y="184"/>
                  </a:lnTo>
                  <a:lnTo>
                    <a:pt x="78" y="187"/>
                  </a:lnTo>
                  <a:lnTo>
                    <a:pt x="71" y="188"/>
                  </a:lnTo>
                  <a:lnTo>
                    <a:pt x="63" y="188"/>
                  </a:lnTo>
                  <a:lnTo>
                    <a:pt x="56" y="187"/>
                  </a:lnTo>
                  <a:lnTo>
                    <a:pt x="49" y="184"/>
                  </a:lnTo>
                  <a:lnTo>
                    <a:pt x="44" y="181"/>
                  </a:lnTo>
                  <a:lnTo>
                    <a:pt x="39" y="176"/>
                  </a:lnTo>
                  <a:lnTo>
                    <a:pt x="35" y="171"/>
                  </a:lnTo>
                  <a:lnTo>
                    <a:pt x="35" y="171"/>
                  </a:lnTo>
                  <a:lnTo>
                    <a:pt x="35" y="171"/>
                  </a:lnTo>
                  <a:lnTo>
                    <a:pt x="33" y="164"/>
                  </a:lnTo>
                  <a:lnTo>
                    <a:pt x="33" y="157"/>
                  </a:lnTo>
                  <a:lnTo>
                    <a:pt x="33" y="150"/>
                  </a:lnTo>
                  <a:lnTo>
                    <a:pt x="36" y="144"/>
                  </a:lnTo>
                  <a:lnTo>
                    <a:pt x="40" y="138"/>
                  </a:lnTo>
                  <a:lnTo>
                    <a:pt x="45" y="132"/>
                  </a:lnTo>
                  <a:lnTo>
                    <a:pt x="52" y="127"/>
                  </a:lnTo>
                  <a:lnTo>
                    <a:pt x="59" y="123"/>
                  </a:lnTo>
                  <a:lnTo>
                    <a:pt x="59" y="123"/>
                  </a:lnTo>
                  <a:lnTo>
                    <a:pt x="211" y="57"/>
                  </a:lnTo>
                  <a:lnTo>
                    <a:pt x="211" y="57"/>
                  </a:lnTo>
                  <a:lnTo>
                    <a:pt x="211" y="0"/>
                  </a:lnTo>
                  <a:lnTo>
                    <a:pt x="32" y="0"/>
                  </a:lnTo>
                  <a:lnTo>
                    <a:pt x="32" y="0"/>
                  </a:lnTo>
                  <a:lnTo>
                    <a:pt x="26" y="0"/>
                  </a:lnTo>
                  <a:lnTo>
                    <a:pt x="19" y="3"/>
                  </a:lnTo>
                  <a:lnTo>
                    <a:pt x="14" y="5"/>
                  </a:lnTo>
                  <a:lnTo>
                    <a:pt x="10" y="9"/>
                  </a:lnTo>
                  <a:lnTo>
                    <a:pt x="6" y="15"/>
                  </a:lnTo>
                  <a:lnTo>
                    <a:pt x="3" y="20"/>
                  </a:lnTo>
                  <a:lnTo>
                    <a:pt x="0" y="25"/>
                  </a:lnTo>
                  <a:lnTo>
                    <a:pt x="0" y="32"/>
                  </a:lnTo>
                  <a:lnTo>
                    <a:pt x="0" y="499"/>
                  </a:lnTo>
                  <a:lnTo>
                    <a:pt x="0" y="499"/>
                  </a:lnTo>
                  <a:lnTo>
                    <a:pt x="43" y="479"/>
                  </a:lnTo>
                  <a:lnTo>
                    <a:pt x="43" y="479"/>
                  </a:lnTo>
                  <a:lnTo>
                    <a:pt x="60" y="472"/>
                  </a:lnTo>
                  <a:lnTo>
                    <a:pt x="60" y="472"/>
                  </a:lnTo>
                  <a:lnTo>
                    <a:pt x="69" y="468"/>
                  </a:lnTo>
                  <a:lnTo>
                    <a:pt x="80" y="467"/>
                  </a:lnTo>
                  <a:lnTo>
                    <a:pt x="89" y="466"/>
                  </a:lnTo>
                  <a:lnTo>
                    <a:pt x="98" y="467"/>
                  </a:lnTo>
                  <a:lnTo>
                    <a:pt x="106" y="470"/>
                  </a:lnTo>
                  <a:lnTo>
                    <a:pt x="116" y="472"/>
                  </a:lnTo>
                  <a:lnTo>
                    <a:pt x="135" y="479"/>
                  </a:lnTo>
                  <a:lnTo>
                    <a:pt x="211" y="508"/>
                  </a:lnTo>
                  <a:lnTo>
                    <a:pt x="211" y="470"/>
                  </a:lnTo>
                  <a:lnTo>
                    <a:pt x="211" y="470"/>
                  </a:lnTo>
                  <a:lnTo>
                    <a:pt x="186" y="468"/>
                  </a:lnTo>
                  <a:lnTo>
                    <a:pt x="162" y="464"/>
                  </a:lnTo>
                  <a:lnTo>
                    <a:pt x="162" y="464"/>
                  </a:lnTo>
                  <a:lnTo>
                    <a:pt x="159" y="464"/>
                  </a:lnTo>
                  <a:lnTo>
                    <a:pt x="157" y="462"/>
                  </a:lnTo>
                  <a:lnTo>
                    <a:pt x="155" y="458"/>
                  </a:lnTo>
                  <a:lnTo>
                    <a:pt x="154" y="452"/>
                  </a:lnTo>
                  <a:lnTo>
                    <a:pt x="155" y="448"/>
                  </a:lnTo>
                  <a:lnTo>
                    <a:pt x="158" y="356"/>
                  </a:lnTo>
                  <a:lnTo>
                    <a:pt x="158" y="356"/>
                  </a:lnTo>
                  <a:lnTo>
                    <a:pt x="157" y="353"/>
                  </a:lnTo>
                  <a:lnTo>
                    <a:pt x="154" y="352"/>
                  </a:lnTo>
                  <a:lnTo>
                    <a:pt x="154" y="352"/>
                  </a:lnTo>
                  <a:lnTo>
                    <a:pt x="154" y="352"/>
                  </a:lnTo>
                  <a:lnTo>
                    <a:pt x="151" y="353"/>
                  </a:lnTo>
                  <a:lnTo>
                    <a:pt x="151" y="356"/>
                  </a:lnTo>
                  <a:lnTo>
                    <a:pt x="151" y="356"/>
                  </a:lnTo>
                  <a:lnTo>
                    <a:pt x="149" y="402"/>
                  </a:lnTo>
                  <a:lnTo>
                    <a:pt x="149" y="447"/>
                  </a:lnTo>
                  <a:lnTo>
                    <a:pt x="149" y="447"/>
                  </a:lnTo>
                  <a:lnTo>
                    <a:pt x="147" y="454"/>
                  </a:lnTo>
                  <a:lnTo>
                    <a:pt x="143" y="458"/>
                  </a:lnTo>
                  <a:lnTo>
                    <a:pt x="139" y="462"/>
                  </a:lnTo>
                  <a:lnTo>
                    <a:pt x="134" y="463"/>
                  </a:lnTo>
                  <a:lnTo>
                    <a:pt x="134" y="463"/>
                  </a:lnTo>
                  <a:lnTo>
                    <a:pt x="134" y="463"/>
                  </a:lnTo>
                  <a:lnTo>
                    <a:pt x="127" y="462"/>
                  </a:lnTo>
                  <a:lnTo>
                    <a:pt x="123" y="458"/>
                  </a:lnTo>
                  <a:lnTo>
                    <a:pt x="119" y="454"/>
                  </a:lnTo>
                  <a:lnTo>
                    <a:pt x="119" y="447"/>
                  </a:lnTo>
                  <a:lnTo>
                    <a:pt x="119" y="447"/>
                  </a:lnTo>
                  <a:lnTo>
                    <a:pt x="119" y="356"/>
                  </a:lnTo>
                  <a:lnTo>
                    <a:pt x="119" y="356"/>
                  </a:lnTo>
                  <a:lnTo>
                    <a:pt x="121" y="344"/>
                  </a:lnTo>
                  <a:lnTo>
                    <a:pt x="125" y="332"/>
                  </a:lnTo>
                  <a:lnTo>
                    <a:pt x="131" y="321"/>
                  </a:lnTo>
                  <a:lnTo>
                    <a:pt x="139" y="311"/>
                  </a:lnTo>
                  <a:lnTo>
                    <a:pt x="150" y="304"/>
                  </a:lnTo>
                  <a:lnTo>
                    <a:pt x="162" y="298"/>
                  </a:lnTo>
                  <a:lnTo>
                    <a:pt x="176" y="294"/>
                  </a:lnTo>
                  <a:lnTo>
                    <a:pt x="190" y="292"/>
                  </a:lnTo>
                  <a:lnTo>
                    <a:pt x="211" y="292"/>
                  </a:lnTo>
                  <a:lnTo>
                    <a:pt x="211" y="286"/>
                  </a:lnTo>
                  <a:lnTo>
                    <a:pt x="211" y="286"/>
                  </a:lnTo>
                  <a:close/>
                  <a:moveTo>
                    <a:pt x="211" y="571"/>
                  </a:moveTo>
                  <a:lnTo>
                    <a:pt x="211" y="578"/>
                  </a:lnTo>
                  <a:lnTo>
                    <a:pt x="211" y="578"/>
                  </a:lnTo>
                  <a:lnTo>
                    <a:pt x="201" y="575"/>
                  </a:lnTo>
                  <a:lnTo>
                    <a:pt x="138" y="550"/>
                  </a:lnTo>
                  <a:lnTo>
                    <a:pt x="138" y="550"/>
                  </a:lnTo>
                  <a:lnTo>
                    <a:pt x="135" y="549"/>
                  </a:lnTo>
                  <a:lnTo>
                    <a:pt x="135" y="546"/>
                  </a:lnTo>
                  <a:lnTo>
                    <a:pt x="137" y="544"/>
                  </a:lnTo>
                  <a:lnTo>
                    <a:pt x="141" y="545"/>
                  </a:lnTo>
                  <a:lnTo>
                    <a:pt x="141" y="545"/>
                  </a:lnTo>
                  <a:lnTo>
                    <a:pt x="203" y="569"/>
                  </a:lnTo>
                  <a:lnTo>
                    <a:pt x="203" y="569"/>
                  </a:lnTo>
                  <a:lnTo>
                    <a:pt x="211" y="571"/>
                  </a:lnTo>
                  <a:lnTo>
                    <a:pt x="211" y="571"/>
                  </a:lnTo>
                  <a:close/>
                  <a:moveTo>
                    <a:pt x="211" y="623"/>
                  </a:moveTo>
                  <a:lnTo>
                    <a:pt x="211" y="680"/>
                  </a:lnTo>
                  <a:lnTo>
                    <a:pt x="32" y="680"/>
                  </a:lnTo>
                  <a:lnTo>
                    <a:pt x="32" y="680"/>
                  </a:lnTo>
                  <a:lnTo>
                    <a:pt x="26" y="679"/>
                  </a:lnTo>
                  <a:lnTo>
                    <a:pt x="19" y="677"/>
                  </a:lnTo>
                  <a:lnTo>
                    <a:pt x="14" y="673"/>
                  </a:lnTo>
                  <a:lnTo>
                    <a:pt x="10" y="669"/>
                  </a:lnTo>
                  <a:lnTo>
                    <a:pt x="6" y="665"/>
                  </a:lnTo>
                  <a:lnTo>
                    <a:pt x="3" y="660"/>
                  </a:lnTo>
                  <a:lnTo>
                    <a:pt x="0" y="653"/>
                  </a:lnTo>
                  <a:lnTo>
                    <a:pt x="0" y="647"/>
                  </a:lnTo>
                  <a:lnTo>
                    <a:pt x="0" y="616"/>
                  </a:lnTo>
                  <a:lnTo>
                    <a:pt x="0" y="616"/>
                  </a:lnTo>
                  <a:lnTo>
                    <a:pt x="28" y="602"/>
                  </a:lnTo>
                  <a:lnTo>
                    <a:pt x="28" y="602"/>
                  </a:lnTo>
                  <a:lnTo>
                    <a:pt x="37" y="598"/>
                  </a:lnTo>
                  <a:lnTo>
                    <a:pt x="45" y="595"/>
                  </a:lnTo>
                  <a:lnTo>
                    <a:pt x="53" y="594"/>
                  </a:lnTo>
                  <a:lnTo>
                    <a:pt x="60" y="594"/>
                  </a:lnTo>
                  <a:lnTo>
                    <a:pt x="67" y="594"/>
                  </a:lnTo>
                  <a:lnTo>
                    <a:pt x="74" y="597"/>
                  </a:lnTo>
                  <a:lnTo>
                    <a:pt x="90" y="602"/>
                  </a:lnTo>
                  <a:lnTo>
                    <a:pt x="90" y="602"/>
                  </a:lnTo>
                  <a:lnTo>
                    <a:pt x="170" y="630"/>
                  </a:lnTo>
                  <a:lnTo>
                    <a:pt x="170" y="630"/>
                  </a:lnTo>
                  <a:lnTo>
                    <a:pt x="180" y="631"/>
                  </a:lnTo>
                  <a:lnTo>
                    <a:pt x="191" y="630"/>
                  </a:lnTo>
                  <a:lnTo>
                    <a:pt x="200" y="627"/>
                  </a:lnTo>
                  <a:lnTo>
                    <a:pt x="211" y="623"/>
                  </a:lnTo>
                  <a:lnTo>
                    <a:pt x="211" y="6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11373F9F-6835-4E5B-98ED-E8C36107A443}"/>
                </a:ext>
              </a:extLst>
            </p:cNvPr>
            <p:cNvSpPr>
              <a:spLocks noEditPoints="1"/>
            </p:cNvSpPr>
            <p:nvPr/>
          </p:nvSpPr>
          <p:spPr bwMode="auto">
            <a:xfrm>
              <a:off x="8741940" y="2020154"/>
              <a:ext cx="308345" cy="409399"/>
            </a:xfrm>
            <a:custGeom>
              <a:avLst/>
              <a:gdLst>
                <a:gd name="T0" fmla="*/ 88 w 119"/>
                <a:gd name="T1" fmla="*/ 158 h 158"/>
                <a:gd name="T2" fmla="*/ 45 w 119"/>
                <a:gd name="T3" fmla="*/ 93 h 158"/>
                <a:gd name="T4" fmla="*/ 45 w 119"/>
                <a:gd name="T5" fmla="*/ 93 h 158"/>
                <a:gd name="T6" fmla="*/ 28 w 119"/>
                <a:gd name="T7" fmla="*/ 93 h 158"/>
                <a:gd name="T8" fmla="*/ 28 w 119"/>
                <a:gd name="T9" fmla="*/ 158 h 158"/>
                <a:gd name="T10" fmla="*/ 0 w 119"/>
                <a:gd name="T11" fmla="*/ 158 h 158"/>
                <a:gd name="T12" fmla="*/ 0 w 119"/>
                <a:gd name="T13" fmla="*/ 2 h 158"/>
                <a:gd name="T14" fmla="*/ 0 w 119"/>
                <a:gd name="T15" fmla="*/ 2 h 158"/>
                <a:gd name="T16" fmla="*/ 17 w 119"/>
                <a:gd name="T17" fmla="*/ 2 h 158"/>
                <a:gd name="T18" fmla="*/ 17 w 119"/>
                <a:gd name="T19" fmla="*/ 2 h 158"/>
                <a:gd name="T20" fmla="*/ 43 w 119"/>
                <a:gd name="T21" fmla="*/ 0 h 158"/>
                <a:gd name="T22" fmla="*/ 43 w 119"/>
                <a:gd name="T23" fmla="*/ 0 h 158"/>
                <a:gd name="T24" fmla="*/ 57 w 119"/>
                <a:gd name="T25" fmla="*/ 2 h 158"/>
                <a:gd name="T26" fmla="*/ 69 w 119"/>
                <a:gd name="T27" fmla="*/ 3 h 158"/>
                <a:gd name="T28" fmla="*/ 78 w 119"/>
                <a:gd name="T29" fmla="*/ 7 h 158"/>
                <a:gd name="T30" fmla="*/ 88 w 119"/>
                <a:gd name="T31" fmla="*/ 12 h 158"/>
                <a:gd name="T32" fmla="*/ 94 w 119"/>
                <a:gd name="T33" fmla="*/ 19 h 158"/>
                <a:gd name="T34" fmla="*/ 98 w 119"/>
                <a:gd name="T35" fmla="*/ 27 h 158"/>
                <a:gd name="T36" fmla="*/ 101 w 119"/>
                <a:gd name="T37" fmla="*/ 36 h 158"/>
                <a:gd name="T38" fmla="*/ 102 w 119"/>
                <a:gd name="T39" fmla="*/ 47 h 158"/>
                <a:gd name="T40" fmla="*/ 102 w 119"/>
                <a:gd name="T41" fmla="*/ 47 h 158"/>
                <a:gd name="T42" fmla="*/ 101 w 119"/>
                <a:gd name="T43" fmla="*/ 53 h 158"/>
                <a:gd name="T44" fmla="*/ 99 w 119"/>
                <a:gd name="T45" fmla="*/ 60 h 158"/>
                <a:gd name="T46" fmla="*/ 97 w 119"/>
                <a:gd name="T47" fmla="*/ 65 h 158"/>
                <a:gd name="T48" fmla="*/ 94 w 119"/>
                <a:gd name="T49" fmla="*/ 72 h 158"/>
                <a:gd name="T50" fmla="*/ 94 w 119"/>
                <a:gd name="T51" fmla="*/ 72 h 158"/>
                <a:gd name="T52" fmla="*/ 89 w 119"/>
                <a:gd name="T53" fmla="*/ 77 h 158"/>
                <a:gd name="T54" fmla="*/ 85 w 119"/>
                <a:gd name="T55" fmla="*/ 81 h 158"/>
                <a:gd name="T56" fmla="*/ 80 w 119"/>
                <a:gd name="T57" fmla="*/ 85 h 158"/>
                <a:gd name="T58" fmla="*/ 73 w 119"/>
                <a:gd name="T59" fmla="*/ 88 h 158"/>
                <a:gd name="T60" fmla="*/ 119 w 119"/>
                <a:gd name="T61" fmla="*/ 158 h 158"/>
                <a:gd name="T62" fmla="*/ 88 w 119"/>
                <a:gd name="T63" fmla="*/ 158 h 158"/>
                <a:gd name="T64" fmla="*/ 28 w 119"/>
                <a:gd name="T65" fmla="*/ 26 h 158"/>
                <a:gd name="T66" fmla="*/ 28 w 119"/>
                <a:gd name="T67" fmla="*/ 69 h 158"/>
                <a:gd name="T68" fmla="*/ 28 w 119"/>
                <a:gd name="T69" fmla="*/ 69 h 158"/>
                <a:gd name="T70" fmla="*/ 40 w 119"/>
                <a:gd name="T71" fmla="*/ 69 h 158"/>
                <a:gd name="T72" fmla="*/ 40 w 119"/>
                <a:gd name="T73" fmla="*/ 69 h 158"/>
                <a:gd name="T74" fmla="*/ 54 w 119"/>
                <a:gd name="T75" fmla="*/ 68 h 158"/>
                <a:gd name="T76" fmla="*/ 61 w 119"/>
                <a:gd name="T77" fmla="*/ 67 h 158"/>
                <a:gd name="T78" fmla="*/ 65 w 119"/>
                <a:gd name="T79" fmla="*/ 65 h 158"/>
                <a:gd name="T80" fmla="*/ 65 w 119"/>
                <a:gd name="T81" fmla="*/ 65 h 158"/>
                <a:gd name="T82" fmla="*/ 69 w 119"/>
                <a:gd name="T83" fmla="*/ 61 h 158"/>
                <a:gd name="T84" fmla="*/ 72 w 119"/>
                <a:gd name="T85" fmla="*/ 57 h 158"/>
                <a:gd name="T86" fmla="*/ 73 w 119"/>
                <a:gd name="T87" fmla="*/ 52 h 158"/>
                <a:gd name="T88" fmla="*/ 73 w 119"/>
                <a:gd name="T89" fmla="*/ 45 h 158"/>
                <a:gd name="T90" fmla="*/ 73 w 119"/>
                <a:gd name="T91" fmla="*/ 45 h 158"/>
                <a:gd name="T92" fmla="*/ 73 w 119"/>
                <a:gd name="T93" fmla="*/ 40 h 158"/>
                <a:gd name="T94" fmla="*/ 72 w 119"/>
                <a:gd name="T95" fmla="*/ 36 h 158"/>
                <a:gd name="T96" fmla="*/ 69 w 119"/>
                <a:gd name="T97" fmla="*/ 32 h 158"/>
                <a:gd name="T98" fmla="*/ 65 w 119"/>
                <a:gd name="T99" fmla="*/ 30 h 158"/>
                <a:gd name="T100" fmla="*/ 65 w 119"/>
                <a:gd name="T101" fmla="*/ 30 h 158"/>
                <a:gd name="T102" fmla="*/ 60 w 119"/>
                <a:gd name="T103" fmla="*/ 28 h 158"/>
                <a:gd name="T104" fmla="*/ 53 w 119"/>
                <a:gd name="T105" fmla="*/ 27 h 158"/>
                <a:gd name="T106" fmla="*/ 37 w 119"/>
                <a:gd name="T107" fmla="*/ 26 h 158"/>
                <a:gd name="T108" fmla="*/ 37 w 119"/>
                <a:gd name="T109" fmla="*/ 26 h 158"/>
                <a:gd name="T110" fmla="*/ 28 w 119"/>
                <a:gd name="T111" fmla="*/ 26 h 158"/>
                <a:gd name="T112" fmla="*/ 28 w 119"/>
                <a:gd name="T113" fmla="*/ 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158">
                  <a:moveTo>
                    <a:pt x="88" y="158"/>
                  </a:moveTo>
                  <a:lnTo>
                    <a:pt x="45" y="93"/>
                  </a:lnTo>
                  <a:lnTo>
                    <a:pt x="45" y="93"/>
                  </a:lnTo>
                  <a:lnTo>
                    <a:pt x="28" y="93"/>
                  </a:lnTo>
                  <a:lnTo>
                    <a:pt x="28" y="158"/>
                  </a:lnTo>
                  <a:lnTo>
                    <a:pt x="0" y="158"/>
                  </a:lnTo>
                  <a:lnTo>
                    <a:pt x="0" y="2"/>
                  </a:lnTo>
                  <a:lnTo>
                    <a:pt x="0" y="2"/>
                  </a:lnTo>
                  <a:lnTo>
                    <a:pt x="17" y="2"/>
                  </a:lnTo>
                  <a:lnTo>
                    <a:pt x="17" y="2"/>
                  </a:lnTo>
                  <a:lnTo>
                    <a:pt x="43" y="0"/>
                  </a:lnTo>
                  <a:lnTo>
                    <a:pt x="43" y="0"/>
                  </a:lnTo>
                  <a:lnTo>
                    <a:pt x="57" y="2"/>
                  </a:lnTo>
                  <a:lnTo>
                    <a:pt x="69" y="3"/>
                  </a:lnTo>
                  <a:lnTo>
                    <a:pt x="78" y="7"/>
                  </a:lnTo>
                  <a:lnTo>
                    <a:pt x="88" y="12"/>
                  </a:lnTo>
                  <a:lnTo>
                    <a:pt x="94" y="19"/>
                  </a:lnTo>
                  <a:lnTo>
                    <a:pt x="98" y="27"/>
                  </a:lnTo>
                  <a:lnTo>
                    <a:pt x="101" y="36"/>
                  </a:lnTo>
                  <a:lnTo>
                    <a:pt x="102" y="47"/>
                  </a:lnTo>
                  <a:lnTo>
                    <a:pt x="102" y="47"/>
                  </a:lnTo>
                  <a:lnTo>
                    <a:pt x="101" y="53"/>
                  </a:lnTo>
                  <a:lnTo>
                    <a:pt x="99" y="60"/>
                  </a:lnTo>
                  <a:lnTo>
                    <a:pt x="97" y="65"/>
                  </a:lnTo>
                  <a:lnTo>
                    <a:pt x="94" y="72"/>
                  </a:lnTo>
                  <a:lnTo>
                    <a:pt x="94" y="72"/>
                  </a:lnTo>
                  <a:lnTo>
                    <a:pt x="89" y="77"/>
                  </a:lnTo>
                  <a:lnTo>
                    <a:pt x="85" y="81"/>
                  </a:lnTo>
                  <a:lnTo>
                    <a:pt x="80" y="85"/>
                  </a:lnTo>
                  <a:lnTo>
                    <a:pt x="73" y="88"/>
                  </a:lnTo>
                  <a:lnTo>
                    <a:pt x="119" y="158"/>
                  </a:lnTo>
                  <a:lnTo>
                    <a:pt x="88" y="158"/>
                  </a:lnTo>
                  <a:close/>
                  <a:moveTo>
                    <a:pt x="28" y="26"/>
                  </a:moveTo>
                  <a:lnTo>
                    <a:pt x="28" y="69"/>
                  </a:lnTo>
                  <a:lnTo>
                    <a:pt x="28" y="69"/>
                  </a:lnTo>
                  <a:lnTo>
                    <a:pt x="40" y="69"/>
                  </a:lnTo>
                  <a:lnTo>
                    <a:pt x="40" y="69"/>
                  </a:lnTo>
                  <a:lnTo>
                    <a:pt x="54" y="68"/>
                  </a:lnTo>
                  <a:lnTo>
                    <a:pt x="61" y="67"/>
                  </a:lnTo>
                  <a:lnTo>
                    <a:pt x="65" y="65"/>
                  </a:lnTo>
                  <a:lnTo>
                    <a:pt x="65" y="65"/>
                  </a:lnTo>
                  <a:lnTo>
                    <a:pt x="69" y="61"/>
                  </a:lnTo>
                  <a:lnTo>
                    <a:pt x="72" y="57"/>
                  </a:lnTo>
                  <a:lnTo>
                    <a:pt x="73" y="52"/>
                  </a:lnTo>
                  <a:lnTo>
                    <a:pt x="73" y="45"/>
                  </a:lnTo>
                  <a:lnTo>
                    <a:pt x="73" y="45"/>
                  </a:lnTo>
                  <a:lnTo>
                    <a:pt x="73" y="40"/>
                  </a:lnTo>
                  <a:lnTo>
                    <a:pt x="72" y="36"/>
                  </a:lnTo>
                  <a:lnTo>
                    <a:pt x="69" y="32"/>
                  </a:lnTo>
                  <a:lnTo>
                    <a:pt x="65" y="30"/>
                  </a:lnTo>
                  <a:lnTo>
                    <a:pt x="65" y="30"/>
                  </a:lnTo>
                  <a:lnTo>
                    <a:pt x="60" y="28"/>
                  </a:lnTo>
                  <a:lnTo>
                    <a:pt x="53" y="27"/>
                  </a:lnTo>
                  <a:lnTo>
                    <a:pt x="37" y="26"/>
                  </a:lnTo>
                  <a:lnTo>
                    <a:pt x="37" y="26"/>
                  </a:lnTo>
                  <a:lnTo>
                    <a:pt x="28"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DB418B99-26AF-4B2F-9361-F9FC423B9DE6}"/>
                </a:ext>
              </a:extLst>
            </p:cNvPr>
            <p:cNvSpPr>
              <a:spLocks/>
            </p:cNvSpPr>
            <p:nvPr/>
          </p:nvSpPr>
          <p:spPr bwMode="auto">
            <a:xfrm>
              <a:off x="9060649" y="2134163"/>
              <a:ext cx="261704" cy="295389"/>
            </a:xfrm>
            <a:custGeom>
              <a:avLst/>
              <a:gdLst>
                <a:gd name="T0" fmla="*/ 0 w 101"/>
                <a:gd name="T1" fmla="*/ 114 h 114"/>
                <a:gd name="T2" fmla="*/ 0 w 101"/>
                <a:gd name="T3" fmla="*/ 105 h 114"/>
                <a:gd name="T4" fmla="*/ 62 w 101"/>
                <a:gd name="T5" fmla="*/ 23 h 114"/>
                <a:gd name="T6" fmla="*/ 2 w 101"/>
                <a:gd name="T7" fmla="*/ 23 h 114"/>
                <a:gd name="T8" fmla="*/ 2 w 101"/>
                <a:gd name="T9" fmla="*/ 0 h 114"/>
                <a:gd name="T10" fmla="*/ 101 w 101"/>
                <a:gd name="T11" fmla="*/ 0 h 114"/>
                <a:gd name="T12" fmla="*/ 101 w 101"/>
                <a:gd name="T13" fmla="*/ 9 h 114"/>
                <a:gd name="T14" fmla="*/ 41 w 101"/>
                <a:gd name="T15" fmla="*/ 90 h 114"/>
                <a:gd name="T16" fmla="*/ 101 w 101"/>
                <a:gd name="T17" fmla="*/ 90 h 114"/>
                <a:gd name="T18" fmla="*/ 101 w 101"/>
                <a:gd name="T19" fmla="*/ 114 h 114"/>
                <a:gd name="T20" fmla="*/ 0 w 101"/>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4">
                  <a:moveTo>
                    <a:pt x="0" y="114"/>
                  </a:moveTo>
                  <a:lnTo>
                    <a:pt x="0" y="105"/>
                  </a:lnTo>
                  <a:lnTo>
                    <a:pt x="62" y="23"/>
                  </a:lnTo>
                  <a:lnTo>
                    <a:pt x="2" y="23"/>
                  </a:lnTo>
                  <a:lnTo>
                    <a:pt x="2" y="0"/>
                  </a:lnTo>
                  <a:lnTo>
                    <a:pt x="101" y="0"/>
                  </a:lnTo>
                  <a:lnTo>
                    <a:pt x="101" y="9"/>
                  </a:lnTo>
                  <a:lnTo>
                    <a:pt x="41" y="90"/>
                  </a:lnTo>
                  <a:lnTo>
                    <a:pt x="101" y="90"/>
                  </a:lnTo>
                  <a:lnTo>
                    <a:pt x="101"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D64CBBB7-D88D-4B38-BF26-46F4CD915D99}"/>
                </a:ext>
              </a:extLst>
            </p:cNvPr>
            <p:cNvSpPr>
              <a:spLocks noEditPoints="1"/>
            </p:cNvSpPr>
            <p:nvPr/>
          </p:nvSpPr>
          <p:spPr bwMode="auto">
            <a:xfrm>
              <a:off x="9358629" y="2126390"/>
              <a:ext cx="287616" cy="305753"/>
            </a:xfrm>
            <a:custGeom>
              <a:avLst/>
              <a:gdLst>
                <a:gd name="T0" fmla="*/ 28 w 111"/>
                <a:gd name="T1" fmla="*/ 68 h 118"/>
                <a:gd name="T2" fmla="*/ 28 w 111"/>
                <a:gd name="T3" fmla="*/ 74 h 118"/>
                <a:gd name="T4" fmla="*/ 33 w 111"/>
                <a:gd name="T5" fmla="*/ 85 h 118"/>
                <a:gd name="T6" fmla="*/ 37 w 111"/>
                <a:gd name="T7" fmla="*/ 89 h 118"/>
                <a:gd name="T8" fmla="*/ 47 w 111"/>
                <a:gd name="T9" fmla="*/ 94 h 118"/>
                <a:gd name="T10" fmla="*/ 60 w 111"/>
                <a:gd name="T11" fmla="*/ 96 h 118"/>
                <a:gd name="T12" fmla="*/ 69 w 111"/>
                <a:gd name="T13" fmla="*/ 96 h 118"/>
                <a:gd name="T14" fmla="*/ 82 w 111"/>
                <a:gd name="T15" fmla="*/ 90 h 118"/>
                <a:gd name="T16" fmla="*/ 98 w 111"/>
                <a:gd name="T17" fmla="*/ 108 h 118"/>
                <a:gd name="T18" fmla="*/ 90 w 111"/>
                <a:gd name="T19" fmla="*/ 112 h 118"/>
                <a:gd name="T20" fmla="*/ 69 w 111"/>
                <a:gd name="T21" fmla="*/ 118 h 118"/>
                <a:gd name="T22" fmla="*/ 56 w 111"/>
                <a:gd name="T23" fmla="*/ 118 h 118"/>
                <a:gd name="T24" fmla="*/ 33 w 111"/>
                <a:gd name="T25" fmla="*/ 114 h 118"/>
                <a:gd name="T26" fmla="*/ 15 w 111"/>
                <a:gd name="T27" fmla="*/ 104 h 118"/>
                <a:gd name="T28" fmla="*/ 8 w 111"/>
                <a:gd name="T29" fmla="*/ 94 h 118"/>
                <a:gd name="T30" fmla="*/ 0 w 111"/>
                <a:gd name="T31" fmla="*/ 73 h 118"/>
                <a:gd name="T32" fmla="*/ 0 w 111"/>
                <a:gd name="T33" fmla="*/ 61 h 118"/>
                <a:gd name="T34" fmla="*/ 4 w 111"/>
                <a:gd name="T35" fmla="*/ 36 h 118"/>
                <a:gd name="T36" fmla="*/ 16 w 111"/>
                <a:gd name="T37" fmla="*/ 18 h 118"/>
                <a:gd name="T38" fmla="*/ 25 w 111"/>
                <a:gd name="T39" fmla="*/ 10 h 118"/>
                <a:gd name="T40" fmla="*/ 45 w 111"/>
                <a:gd name="T41" fmla="*/ 2 h 118"/>
                <a:gd name="T42" fmla="*/ 56 w 111"/>
                <a:gd name="T43" fmla="*/ 0 h 118"/>
                <a:gd name="T44" fmla="*/ 78 w 111"/>
                <a:gd name="T45" fmla="*/ 4 h 118"/>
                <a:gd name="T46" fmla="*/ 96 w 111"/>
                <a:gd name="T47" fmla="*/ 15 h 118"/>
                <a:gd name="T48" fmla="*/ 102 w 111"/>
                <a:gd name="T49" fmla="*/ 23 h 118"/>
                <a:gd name="T50" fmla="*/ 110 w 111"/>
                <a:gd name="T51" fmla="*/ 41 h 118"/>
                <a:gd name="T52" fmla="*/ 111 w 111"/>
                <a:gd name="T53" fmla="*/ 53 h 118"/>
                <a:gd name="T54" fmla="*/ 109 w 111"/>
                <a:gd name="T55" fmla="*/ 68 h 118"/>
                <a:gd name="T56" fmla="*/ 84 w 111"/>
                <a:gd name="T57" fmla="*/ 48 h 118"/>
                <a:gd name="T58" fmla="*/ 84 w 111"/>
                <a:gd name="T59" fmla="*/ 41 h 118"/>
                <a:gd name="T60" fmla="*/ 80 w 111"/>
                <a:gd name="T61" fmla="*/ 32 h 118"/>
                <a:gd name="T62" fmla="*/ 72 w 111"/>
                <a:gd name="T63" fmla="*/ 27 h 118"/>
                <a:gd name="T64" fmla="*/ 62 w 111"/>
                <a:gd name="T65" fmla="*/ 23 h 118"/>
                <a:gd name="T66" fmla="*/ 57 w 111"/>
                <a:gd name="T67" fmla="*/ 23 h 118"/>
                <a:gd name="T68" fmla="*/ 47 w 111"/>
                <a:gd name="T69" fmla="*/ 24 h 118"/>
                <a:gd name="T70" fmla="*/ 39 w 111"/>
                <a:gd name="T71" fmla="*/ 30 h 118"/>
                <a:gd name="T72" fmla="*/ 32 w 111"/>
                <a:gd name="T73" fmla="*/ 37 h 118"/>
                <a:gd name="T74" fmla="*/ 28 w 111"/>
                <a:gd name="T75"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18">
                  <a:moveTo>
                    <a:pt x="109" y="68"/>
                  </a:moveTo>
                  <a:lnTo>
                    <a:pt x="28" y="68"/>
                  </a:lnTo>
                  <a:lnTo>
                    <a:pt x="28" y="68"/>
                  </a:lnTo>
                  <a:lnTo>
                    <a:pt x="28" y="74"/>
                  </a:lnTo>
                  <a:lnTo>
                    <a:pt x="31" y="80"/>
                  </a:lnTo>
                  <a:lnTo>
                    <a:pt x="33" y="85"/>
                  </a:lnTo>
                  <a:lnTo>
                    <a:pt x="37" y="89"/>
                  </a:lnTo>
                  <a:lnTo>
                    <a:pt x="37" y="89"/>
                  </a:lnTo>
                  <a:lnTo>
                    <a:pt x="41" y="92"/>
                  </a:lnTo>
                  <a:lnTo>
                    <a:pt x="47" y="94"/>
                  </a:lnTo>
                  <a:lnTo>
                    <a:pt x="53" y="96"/>
                  </a:lnTo>
                  <a:lnTo>
                    <a:pt x="60" y="96"/>
                  </a:lnTo>
                  <a:lnTo>
                    <a:pt x="60" y="96"/>
                  </a:lnTo>
                  <a:lnTo>
                    <a:pt x="69" y="96"/>
                  </a:lnTo>
                  <a:lnTo>
                    <a:pt x="76" y="94"/>
                  </a:lnTo>
                  <a:lnTo>
                    <a:pt x="82" y="90"/>
                  </a:lnTo>
                  <a:lnTo>
                    <a:pt x="88" y="86"/>
                  </a:lnTo>
                  <a:lnTo>
                    <a:pt x="98" y="108"/>
                  </a:lnTo>
                  <a:lnTo>
                    <a:pt x="98" y="108"/>
                  </a:lnTo>
                  <a:lnTo>
                    <a:pt x="90" y="112"/>
                  </a:lnTo>
                  <a:lnTo>
                    <a:pt x="80" y="115"/>
                  </a:lnTo>
                  <a:lnTo>
                    <a:pt x="69" y="118"/>
                  </a:lnTo>
                  <a:lnTo>
                    <a:pt x="56" y="118"/>
                  </a:lnTo>
                  <a:lnTo>
                    <a:pt x="56" y="118"/>
                  </a:lnTo>
                  <a:lnTo>
                    <a:pt x="44" y="117"/>
                  </a:lnTo>
                  <a:lnTo>
                    <a:pt x="33" y="114"/>
                  </a:lnTo>
                  <a:lnTo>
                    <a:pt x="23" y="110"/>
                  </a:lnTo>
                  <a:lnTo>
                    <a:pt x="15" y="104"/>
                  </a:lnTo>
                  <a:lnTo>
                    <a:pt x="15" y="104"/>
                  </a:lnTo>
                  <a:lnTo>
                    <a:pt x="8" y="94"/>
                  </a:lnTo>
                  <a:lnTo>
                    <a:pt x="4" y="85"/>
                  </a:lnTo>
                  <a:lnTo>
                    <a:pt x="0" y="73"/>
                  </a:lnTo>
                  <a:lnTo>
                    <a:pt x="0" y="61"/>
                  </a:lnTo>
                  <a:lnTo>
                    <a:pt x="0" y="61"/>
                  </a:lnTo>
                  <a:lnTo>
                    <a:pt x="0" y="48"/>
                  </a:lnTo>
                  <a:lnTo>
                    <a:pt x="4" y="36"/>
                  </a:lnTo>
                  <a:lnTo>
                    <a:pt x="10" y="27"/>
                  </a:lnTo>
                  <a:lnTo>
                    <a:pt x="16" y="18"/>
                  </a:lnTo>
                  <a:lnTo>
                    <a:pt x="16" y="18"/>
                  </a:lnTo>
                  <a:lnTo>
                    <a:pt x="25" y="10"/>
                  </a:lnTo>
                  <a:lnTo>
                    <a:pt x="35" y="4"/>
                  </a:lnTo>
                  <a:lnTo>
                    <a:pt x="45" y="2"/>
                  </a:lnTo>
                  <a:lnTo>
                    <a:pt x="56" y="0"/>
                  </a:lnTo>
                  <a:lnTo>
                    <a:pt x="56" y="0"/>
                  </a:lnTo>
                  <a:lnTo>
                    <a:pt x="68" y="2"/>
                  </a:lnTo>
                  <a:lnTo>
                    <a:pt x="78" y="4"/>
                  </a:lnTo>
                  <a:lnTo>
                    <a:pt x="88" y="8"/>
                  </a:lnTo>
                  <a:lnTo>
                    <a:pt x="96" y="15"/>
                  </a:lnTo>
                  <a:lnTo>
                    <a:pt x="96" y="15"/>
                  </a:lnTo>
                  <a:lnTo>
                    <a:pt x="102" y="23"/>
                  </a:lnTo>
                  <a:lnTo>
                    <a:pt x="107" y="32"/>
                  </a:lnTo>
                  <a:lnTo>
                    <a:pt x="110" y="41"/>
                  </a:lnTo>
                  <a:lnTo>
                    <a:pt x="111" y="53"/>
                  </a:lnTo>
                  <a:lnTo>
                    <a:pt x="111" y="53"/>
                  </a:lnTo>
                  <a:lnTo>
                    <a:pt x="109" y="68"/>
                  </a:lnTo>
                  <a:lnTo>
                    <a:pt x="109" y="68"/>
                  </a:lnTo>
                  <a:close/>
                  <a:moveTo>
                    <a:pt x="28" y="48"/>
                  </a:moveTo>
                  <a:lnTo>
                    <a:pt x="84" y="48"/>
                  </a:lnTo>
                  <a:lnTo>
                    <a:pt x="84" y="48"/>
                  </a:lnTo>
                  <a:lnTo>
                    <a:pt x="84" y="41"/>
                  </a:lnTo>
                  <a:lnTo>
                    <a:pt x="81" y="37"/>
                  </a:lnTo>
                  <a:lnTo>
                    <a:pt x="80" y="32"/>
                  </a:lnTo>
                  <a:lnTo>
                    <a:pt x="76" y="30"/>
                  </a:lnTo>
                  <a:lnTo>
                    <a:pt x="72" y="27"/>
                  </a:lnTo>
                  <a:lnTo>
                    <a:pt x="68" y="24"/>
                  </a:lnTo>
                  <a:lnTo>
                    <a:pt x="62" y="23"/>
                  </a:lnTo>
                  <a:lnTo>
                    <a:pt x="57" y="23"/>
                  </a:lnTo>
                  <a:lnTo>
                    <a:pt x="57" y="23"/>
                  </a:lnTo>
                  <a:lnTo>
                    <a:pt x="52" y="23"/>
                  </a:lnTo>
                  <a:lnTo>
                    <a:pt x="47" y="24"/>
                  </a:lnTo>
                  <a:lnTo>
                    <a:pt x="43" y="27"/>
                  </a:lnTo>
                  <a:lnTo>
                    <a:pt x="39" y="30"/>
                  </a:lnTo>
                  <a:lnTo>
                    <a:pt x="35" y="32"/>
                  </a:lnTo>
                  <a:lnTo>
                    <a:pt x="32" y="37"/>
                  </a:lnTo>
                  <a:lnTo>
                    <a:pt x="28" y="48"/>
                  </a:lnTo>
                  <a:lnTo>
                    <a:pt x="2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AB2867DE-CD7C-491D-9011-DFAD062BDAA1}"/>
                </a:ext>
              </a:extLst>
            </p:cNvPr>
            <p:cNvSpPr>
              <a:spLocks/>
            </p:cNvSpPr>
            <p:nvPr/>
          </p:nvSpPr>
          <p:spPr bwMode="auto">
            <a:xfrm>
              <a:off x="9682520" y="2126390"/>
              <a:ext cx="248749" cy="305753"/>
            </a:xfrm>
            <a:custGeom>
              <a:avLst/>
              <a:gdLst>
                <a:gd name="T0" fmla="*/ 84 w 96"/>
                <a:gd name="T1" fmla="*/ 32 h 118"/>
                <a:gd name="T2" fmla="*/ 79 w 96"/>
                <a:gd name="T3" fmla="*/ 28 h 118"/>
                <a:gd name="T4" fmla="*/ 67 w 96"/>
                <a:gd name="T5" fmla="*/ 23 h 118"/>
                <a:gd name="T6" fmla="*/ 59 w 96"/>
                <a:gd name="T7" fmla="*/ 23 h 118"/>
                <a:gd name="T8" fmla="*/ 46 w 96"/>
                <a:gd name="T9" fmla="*/ 26 h 118"/>
                <a:gd name="T10" fmla="*/ 35 w 96"/>
                <a:gd name="T11" fmla="*/ 32 h 118"/>
                <a:gd name="T12" fmla="*/ 31 w 96"/>
                <a:gd name="T13" fmla="*/ 39 h 118"/>
                <a:gd name="T14" fmla="*/ 27 w 96"/>
                <a:gd name="T15" fmla="*/ 52 h 118"/>
                <a:gd name="T16" fmla="*/ 27 w 96"/>
                <a:gd name="T17" fmla="*/ 60 h 118"/>
                <a:gd name="T18" fmla="*/ 29 w 96"/>
                <a:gd name="T19" fmla="*/ 76 h 118"/>
                <a:gd name="T20" fmla="*/ 35 w 96"/>
                <a:gd name="T21" fmla="*/ 88 h 118"/>
                <a:gd name="T22" fmla="*/ 46 w 96"/>
                <a:gd name="T23" fmla="*/ 94 h 118"/>
                <a:gd name="T24" fmla="*/ 60 w 96"/>
                <a:gd name="T25" fmla="*/ 96 h 118"/>
                <a:gd name="T26" fmla="*/ 68 w 96"/>
                <a:gd name="T27" fmla="*/ 96 h 118"/>
                <a:gd name="T28" fmla="*/ 82 w 96"/>
                <a:gd name="T29" fmla="*/ 90 h 118"/>
                <a:gd name="T30" fmla="*/ 96 w 96"/>
                <a:gd name="T31" fmla="*/ 108 h 118"/>
                <a:gd name="T32" fmla="*/ 86 w 96"/>
                <a:gd name="T33" fmla="*/ 113 h 118"/>
                <a:gd name="T34" fmla="*/ 76 w 96"/>
                <a:gd name="T35" fmla="*/ 117 h 118"/>
                <a:gd name="T36" fmla="*/ 57 w 96"/>
                <a:gd name="T37" fmla="*/ 118 h 118"/>
                <a:gd name="T38" fmla="*/ 43 w 96"/>
                <a:gd name="T39" fmla="*/ 117 h 118"/>
                <a:gd name="T40" fmla="*/ 23 w 96"/>
                <a:gd name="T41" fmla="*/ 110 h 118"/>
                <a:gd name="T42" fmla="*/ 14 w 96"/>
                <a:gd name="T43" fmla="*/ 104 h 118"/>
                <a:gd name="T44" fmla="*/ 4 w 96"/>
                <a:gd name="T45" fmla="*/ 85 h 118"/>
                <a:gd name="T46" fmla="*/ 0 w 96"/>
                <a:gd name="T47" fmla="*/ 60 h 118"/>
                <a:gd name="T48" fmla="*/ 1 w 96"/>
                <a:gd name="T49" fmla="*/ 48 h 118"/>
                <a:gd name="T50" fmla="*/ 9 w 96"/>
                <a:gd name="T51" fmla="*/ 26 h 118"/>
                <a:gd name="T52" fmla="*/ 16 w 96"/>
                <a:gd name="T53" fmla="*/ 18 h 118"/>
                <a:gd name="T54" fmla="*/ 35 w 96"/>
                <a:gd name="T55" fmla="*/ 4 h 118"/>
                <a:gd name="T56" fmla="*/ 62 w 96"/>
                <a:gd name="T57" fmla="*/ 0 h 118"/>
                <a:gd name="T58" fmla="*/ 71 w 96"/>
                <a:gd name="T59" fmla="*/ 2 h 118"/>
                <a:gd name="T60" fmla="*/ 88 w 96"/>
                <a:gd name="T61" fmla="*/ 7 h 118"/>
                <a:gd name="T62" fmla="*/ 96 w 96"/>
                <a:gd name="T63" fmla="*/ 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18">
                  <a:moveTo>
                    <a:pt x="96" y="12"/>
                  </a:moveTo>
                  <a:lnTo>
                    <a:pt x="84" y="32"/>
                  </a:lnTo>
                  <a:lnTo>
                    <a:pt x="84" y="32"/>
                  </a:lnTo>
                  <a:lnTo>
                    <a:pt x="79" y="28"/>
                  </a:lnTo>
                  <a:lnTo>
                    <a:pt x="74" y="26"/>
                  </a:lnTo>
                  <a:lnTo>
                    <a:pt x="67" y="23"/>
                  </a:lnTo>
                  <a:lnTo>
                    <a:pt x="59" y="23"/>
                  </a:lnTo>
                  <a:lnTo>
                    <a:pt x="59" y="23"/>
                  </a:lnTo>
                  <a:lnTo>
                    <a:pt x="53" y="23"/>
                  </a:lnTo>
                  <a:lnTo>
                    <a:pt x="46" y="26"/>
                  </a:lnTo>
                  <a:lnTo>
                    <a:pt x="41" y="28"/>
                  </a:lnTo>
                  <a:lnTo>
                    <a:pt x="35" y="32"/>
                  </a:lnTo>
                  <a:lnTo>
                    <a:pt x="35" y="32"/>
                  </a:lnTo>
                  <a:lnTo>
                    <a:pt x="31" y="39"/>
                  </a:lnTo>
                  <a:lnTo>
                    <a:pt x="29" y="45"/>
                  </a:lnTo>
                  <a:lnTo>
                    <a:pt x="27" y="52"/>
                  </a:lnTo>
                  <a:lnTo>
                    <a:pt x="27" y="60"/>
                  </a:lnTo>
                  <a:lnTo>
                    <a:pt x="27" y="60"/>
                  </a:lnTo>
                  <a:lnTo>
                    <a:pt x="27" y="69"/>
                  </a:lnTo>
                  <a:lnTo>
                    <a:pt x="29" y="76"/>
                  </a:lnTo>
                  <a:lnTo>
                    <a:pt x="31" y="82"/>
                  </a:lnTo>
                  <a:lnTo>
                    <a:pt x="35" y="88"/>
                  </a:lnTo>
                  <a:lnTo>
                    <a:pt x="41" y="92"/>
                  </a:lnTo>
                  <a:lnTo>
                    <a:pt x="46" y="94"/>
                  </a:lnTo>
                  <a:lnTo>
                    <a:pt x="53" y="96"/>
                  </a:lnTo>
                  <a:lnTo>
                    <a:pt x="60" y="96"/>
                  </a:lnTo>
                  <a:lnTo>
                    <a:pt x="60" y="96"/>
                  </a:lnTo>
                  <a:lnTo>
                    <a:pt x="68" y="96"/>
                  </a:lnTo>
                  <a:lnTo>
                    <a:pt x="75" y="94"/>
                  </a:lnTo>
                  <a:lnTo>
                    <a:pt x="82" y="90"/>
                  </a:lnTo>
                  <a:lnTo>
                    <a:pt x="87" y="86"/>
                  </a:lnTo>
                  <a:lnTo>
                    <a:pt x="96" y="108"/>
                  </a:lnTo>
                  <a:lnTo>
                    <a:pt x="96" y="108"/>
                  </a:lnTo>
                  <a:lnTo>
                    <a:pt x="86" y="113"/>
                  </a:lnTo>
                  <a:lnTo>
                    <a:pt x="76" y="117"/>
                  </a:lnTo>
                  <a:lnTo>
                    <a:pt x="76" y="117"/>
                  </a:lnTo>
                  <a:lnTo>
                    <a:pt x="67" y="118"/>
                  </a:lnTo>
                  <a:lnTo>
                    <a:pt x="57" y="118"/>
                  </a:lnTo>
                  <a:lnTo>
                    <a:pt x="57" y="118"/>
                  </a:lnTo>
                  <a:lnTo>
                    <a:pt x="43" y="117"/>
                  </a:lnTo>
                  <a:lnTo>
                    <a:pt x="33" y="114"/>
                  </a:lnTo>
                  <a:lnTo>
                    <a:pt x="23" y="110"/>
                  </a:lnTo>
                  <a:lnTo>
                    <a:pt x="14" y="104"/>
                  </a:lnTo>
                  <a:lnTo>
                    <a:pt x="14" y="104"/>
                  </a:lnTo>
                  <a:lnTo>
                    <a:pt x="8" y="94"/>
                  </a:lnTo>
                  <a:lnTo>
                    <a:pt x="4" y="85"/>
                  </a:lnTo>
                  <a:lnTo>
                    <a:pt x="1" y="73"/>
                  </a:lnTo>
                  <a:lnTo>
                    <a:pt x="0" y="60"/>
                  </a:lnTo>
                  <a:lnTo>
                    <a:pt x="0" y="60"/>
                  </a:lnTo>
                  <a:lnTo>
                    <a:pt x="1" y="48"/>
                  </a:lnTo>
                  <a:lnTo>
                    <a:pt x="4" y="36"/>
                  </a:lnTo>
                  <a:lnTo>
                    <a:pt x="9" y="26"/>
                  </a:lnTo>
                  <a:lnTo>
                    <a:pt x="16" y="18"/>
                  </a:lnTo>
                  <a:lnTo>
                    <a:pt x="16" y="18"/>
                  </a:lnTo>
                  <a:lnTo>
                    <a:pt x="25" y="10"/>
                  </a:lnTo>
                  <a:lnTo>
                    <a:pt x="35" y="4"/>
                  </a:lnTo>
                  <a:lnTo>
                    <a:pt x="47" y="2"/>
                  </a:lnTo>
                  <a:lnTo>
                    <a:pt x="62" y="0"/>
                  </a:lnTo>
                  <a:lnTo>
                    <a:pt x="62" y="0"/>
                  </a:lnTo>
                  <a:lnTo>
                    <a:pt x="71" y="2"/>
                  </a:lnTo>
                  <a:lnTo>
                    <a:pt x="80" y="3"/>
                  </a:lnTo>
                  <a:lnTo>
                    <a:pt x="88" y="7"/>
                  </a:lnTo>
                  <a:lnTo>
                    <a:pt x="96" y="12"/>
                  </a:lnTo>
                  <a:lnTo>
                    <a:pt x="9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D91F7A25-977C-40F8-A328-A176E1F9D205}"/>
                </a:ext>
              </a:extLst>
            </p:cNvPr>
            <p:cNvSpPr>
              <a:spLocks/>
            </p:cNvSpPr>
            <p:nvPr/>
          </p:nvSpPr>
          <p:spPr bwMode="auto">
            <a:xfrm>
              <a:off x="9970136" y="2134163"/>
              <a:ext cx="259113" cy="295389"/>
            </a:xfrm>
            <a:custGeom>
              <a:avLst/>
              <a:gdLst>
                <a:gd name="T0" fmla="*/ 0 w 100"/>
                <a:gd name="T1" fmla="*/ 114 h 114"/>
                <a:gd name="T2" fmla="*/ 0 w 100"/>
                <a:gd name="T3" fmla="*/ 105 h 114"/>
                <a:gd name="T4" fmla="*/ 61 w 100"/>
                <a:gd name="T5" fmla="*/ 23 h 114"/>
                <a:gd name="T6" fmla="*/ 1 w 100"/>
                <a:gd name="T7" fmla="*/ 23 h 114"/>
                <a:gd name="T8" fmla="*/ 1 w 100"/>
                <a:gd name="T9" fmla="*/ 0 h 114"/>
                <a:gd name="T10" fmla="*/ 100 w 100"/>
                <a:gd name="T11" fmla="*/ 0 h 114"/>
                <a:gd name="T12" fmla="*/ 100 w 100"/>
                <a:gd name="T13" fmla="*/ 9 h 114"/>
                <a:gd name="T14" fmla="*/ 41 w 100"/>
                <a:gd name="T15" fmla="*/ 90 h 114"/>
                <a:gd name="T16" fmla="*/ 100 w 100"/>
                <a:gd name="T17" fmla="*/ 90 h 114"/>
                <a:gd name="T18" fmla="*/ 100 w 100"/>
                <a:gd name="T19" fmla="*/ 114 h 114"/>
                <a:gd name="T20" fmla="*/ 0 w 100"/>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14">
                  <a:moveTo>
                    <a:pt x="0" y="114"/>
                  </a:moveTo>
                  <a:lnTo>
                    <a:pt x="0" y="105"/>
                  </a:lnTo>
                  <a:lnTo>
                    <a:pt x="61" y="23"/>
                  </a:lnTo>
                  <a:lnTo>
                    <a:pt x="1" y="23"/>
                  </a:lnTo>
                  <a:lnTo>
                    <a:pt x="1" y="0"/>
                  </a:lnTo>
                  <a:lnTo>
                    <a:pt x="100" y="0"/>
                  </a:lnTo>
                  <a:lnTo>
                    <a:pt x="100" y="9"/>
                  </a:lnTo>
                  <a:lnTo>
                    <a:pt x="41" y="90"/>
                  </a:lnTo>
                  <a:lnTo>
                    <a:pt x="100" y="90"/>
                  </a:lnTo>
                  <a:lnTo>
                    <a:pt x="100" y="114"/>
                  </a:lnTo>
                  <a:lnTo>
                    <a:pt x="0"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4E112624-2EEE-4305-BB3A-21C2493CF6F5}"/>
                </a:ext>
              </a:extLst>
            </p:cNvPr>
            <p:cNvSpPr>
              <a:spLocks/>
            </p:cNvSpPr>
            <p:nvPr/>
          </p:nvSpPr>
          <p:spPr bwMode="auto">
            <a:xfrm>
              <a:off x="10283663" y="2126390"/>
              <a:ext cx="259113" cy="303162"/>
            </a:xfrm>
            <a:custGeom>
              <a:avLst/>
              <a:gdLst>
                <a:gd name="T0" fmla="*/ 73 w 100"/>
                <a:gd name="T1" fmla="*/ 117 h 117"/>
                <a:gd name="T2" fmla="*/ 73 w 100"/>
                <a:gd name="T3" fmla="*/ 51 h 117"/>
                <a:gd name="T4" fmla="*/ 73 w 100"/>
                <a:gd name="T5" fmla="*/ 51 h 117"/>
                <a:gd name="T6" fmla="*/ 73 w 100"/>
                <a:gd name="T7" fmla="*/ 44 h 117"/>
                <a:gd name="T8" fmla="*/ 72 w 100"/>
                <a:gd name="T9" fmla="*/ 39 h 117"/>
                <a:gd name="T10" fmla="*/ 71 w 100"/>
                <a:gd name="T11" fmla="*/ 33 h 117"/>
                <a:gd name="T12" fmla="*/ 68 w 100"/>
                <a:gd name="T13" fmla="*/ 30 h 117"/>
                <a:gd name="T14" fmla="*/ 68 w 100"/>
                <a:gd name="T15" fmla="*/ 30 h 117"/>
                <a:gd name="T16" fmla="*/ 65 w 100"/>
                <a:gd name="T17" fmla="*/ 27 h 117"/>
                <a:gd name="T18" fmla="*/ 61 w 100"/>
                <a:gd name="T19" fmla="*/ 24 h 117"/>
                <a:gd name="T20" fmla="*/ 56 w 100"/>
                <a:gd name="T21" fmla="*/ 23 h 117"/>
                <a:gd name="T22" fmla="*/ 49 w 100"/>
                <a:gd name="T23" fmla="*/ 23 h 117"/>
                <a:gd name="T24" fmla="*/ 49 w 100"/>
                <a:gd name="T25" fmla="*/ 23 h 117"/>
                <a:gd name="T26" fmla="*/ 44 w 100"/>
                <a:gd name="T27" fmla="*/ 24 h 117"/>
                <a:gd name="T28" fmla="*/ 37 w 100"/>
                <a:gd name="T29" fmla="*/ 26 h 117"/>
                <a:gd name="T30" fmla="*/ 37 w 100"/>
                <a:gd name="T31" fmla="*/ 26 h 117"/>
                <a:gd name="T32" fmla="*/ 31 w 100"/>
                <a:gd name="T33" fmla="*/ 30 h 117"/>
                <a:gd name="T34" fmla="*/ 27 w 100"/>
                <a:gd name="T35" fmla="*/ 35 h 117"/>
                <a:gd name="T36" fmla="*/ 27 w 100"/>
                <a:gd name="T37" fmla="*/ 117 h 117"/>
                <a:gd name="T38" fmla="*/ 0 w 100"/>
                <a:gd name="T39" fmla="*/ 117 h 117"/>
                <a:gd name="T40" fmla="*/ 0 w 100"/>
                <a:gd name="T41" fmla="*/ 3 h 117"/>
                <a:gd name="T42" fmla="*/ 20 w 100"/>
                <a:gd name="T43" fmla="*/ 3 h 117"/>
                <a:gd name="T44" fmla="*/ 24 w 100"/>
                <a:gd name="T45" fmla="*/ 14 h 117"/>
                <a:gd name="T46" fmla="*/ 24 w 100"/>
                <a:gd name="T47" fmla="*/ 14 h 117"/>
                <a:gd name="T48" fmla="*/ 31 w 100"/>
                <a:gd name="T49" fmla="*/ 8 h 117"/>
                <a:gd name="T50" fmla="*/ 37 w 100"/>
                <a:gd name="T51" fmla="*/ 4 h 117"/>
                <a:gd name="T52" fmla="*/ 47 w 100"/>
                <a:gd name="T53" fmla="*/ 2 h 117"/>
                <a:gd name="T54" fmla="*/ 56 w 100"/>
                <a:gd name="T55" fmla="*/ 0 h 117"/>
                <a:gd name="T56" fmla="*/ 56 w 100"/>
                <a:gd name="T57" fmla="*/ 0 h 117"/>
                <a:gd name="T58" fmla="*/ 67 w 100"/>
                <a:gd name="T59" fmla="*/ 2 h 117"/>
                <a:gd name="T60" fmla="*/ 75 w 100"/>
                <a:gd name="T61" fmla="*/ 3 h 117"/>
                <a:gd name="T62" fmla="*/ 82 w 100"/>
                <a:gd name="T63" fmla="*/ 7 h 117"/>
                <a:gd name="T64" fmla="*/ 88 w 100"/>
                <a:gd name="T65" fmla="*/ 12 h 117"/>
                <a:gd name="T66" fmla="*/ 88 w 100"/>
                <a:gd name="T67" fmla="*/ 12 h 117"/>
                <a:gd name="T68" fmla="*/ 93 w 100"/>
                <a:gd name="T69" fmla="*/ 19 h 117"/>
                <a:gd name="T70" fmla="*/ 97 w 100"/>
                <a:gd name="T71" fmla="*/ 27 h 117"/>
                <a:gd name="T72" fmla="*/ 100 w 100"/>
                <a:gd name="T73" fmla="*/ 36 h 117"/>
                <a:gd name="T74" fmla="*/ 100 w 100"/>
                <a:gd name="T75" fmla="*/ 47 h 117"/>
                <a:gd name="T76" fmla="*/ 100 w 100"/>
                <a:gd name="T77" fmla="*/ 117 h 117"/>
                <a:gd name="T78" fmla="*/ 73 w 100"/>
                <a:gd name="T7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7">
                  <a:moveTo>
                    <a:pt x="73" y="117"/>
                  </a:moveTo>
                  <a:lnTo>
                    <a:pt x="73" y="51"/>
                  </a:lnTo>
                  <a:lnTo>
                    <a:pt x="73" y="51"/>
                  </a:lnTo>
                  <a:lnTo>
                    <a:pt x="73" y="44"/>
                  </a:lnTo>
                  <a:lnTo>
                    <a:pt x="72" y="39"/>
                  </a:lnTo>
                  <a:lnTo>
                    <a:pt x="71" y="33"/>
                  </a:lnTo>
                  <a:lnTo>
                    <a:pt x="68" y="30"/>
                  </a:lnTo>
                  <a:lnTo>
                    <a:pt x="68" y="30"/>
                  </a:lnTo>
                  <a:lnTo>
                    <a:pt x="65" y="27"/>
                  </a:lnTo>
                  <a:lnTo>
                    <a:pt x="61" y="24"/>
                  </a:lnTo>
                  <a:lnTo>
                    <a:pt x="56" y="23"/>
                  </a:lnTo>
                  <a:lnTo>
                    <a:pt x="49" y="23"/>
                  </a:lnTo>
                  <a:lnTo>
                    <a:pt x="49" y="23"/>
                  </a:lnTo>
                  <a:lnTo>
                    <a:pt x="44" y="24"/>
                  </a:lnTo>
                  <a:lnTo>
                    <a:pt x="37" y="26"/>
                  </a:lnTo>
                  <a:lnTo>
                    <a:pt x="37" y="26"/>
                  </a:lnTo>
                  <a:lnTo>
                    <a:pt x="31" y="30"/>
                  </a:lnTo>
                  <a:lnTo>
                    <a:pt x="27" y="35"/>
                  </a:lnTo>
                  <a:lnTo>
                    <a:pt x="27" y="117"/>
                  </a:lnTo>
                  <a:lnTo>
                    <a:pt x="0" y="117"/>
                  </a:lnTo>
                  <a:lnTo>
                    <a:pt x="0" y="3"/>
                  </a:lnTo>
                  <a:lnTo>
                    <a:pt x="20" y="3"/>
                  </a:lnTo>
                  <a:lnTo>
                    <a:pt x="24" y="14"/>
                  </a:lnTo>
                  <a:lnTo>
                    <a:pt x="24" y="14"/>
                  </a:lnTo>
                  <a:lnTo>
                    <a:pt x="31" y="8"/>
                  </a:lnTo>
                  <a:lnTo>
                    <a:pt x="37" y="4"/>
                  </a:lnTo>
                  <a:lnTo>
                    <a:pt x="47" y="2"/>
                  </a:lnTo>
                  <a:lnTo>
                    <a:pt x="56" y="0"/>
                  </a:lnTo>
                  <a:lnTo>
                    <a:pt x="56" y="0"/>
                  </a:lnTo>
                  <a:lnTo>
                    <a:pt x="67" y="2"/>
                  </a:lnTo>
                  <a:lnTo>
                    <a:pt x="75" y="3"/>
                  </a:lnTo>
                  <a:lnTo>
                    <a:pt x="82" y="7"/>
                  </a:lnTo>
                  <a:lnTo>
                    <a:pt x="88" y="12"/>
                  </a:lnTo>
                  <a:lnTo>
                    <a:pt x="88" y="12"/>
                  </a:lnTo>
                  <a:lnTo>
                    <a:pt x="93" y="19"/>
                  </a:lnTo>
                  <a:lnTo>
                    <a:pt x="97" y="27"/>
                  </a:lnTo>
                  <a:lnTo>
                    <a:pt x="100" y="36"/>
                  </a:lnTo>
                  <a:lnTo>
                    <a:pt x="100" y="47"/>
                  </a:lnTo>
                  <a:lnTo>
                    <a:pt x="100" y="117"/>
                  </a:lnTo>
                  <a:lnTo>
                    <a:pt x="73"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3">
              <a:extLst>
                <a:ext uri="{FF2B5EF4-FFF2-40B4-BE49-F238E27FC236}">
                  <a16:creationId xmlns:a16="http://schemas.microsoft.com/office/drawing/2014/main" id="{E65CB54B-BDD1-4D36-BF00-FBE055CC666B}"/>
                </a:ext>
              </a:extLst>
            </p:cNvPr>
            <p:cNvSpPr>
              <a:spLocks noEditPoints="1"/>
            </p:cNvSpPr>
            <p:nvPr/>
          </p:nvSpPr>
          <p:spPr bwMode="auto">
            <a:xfrm>
              <a:off x="10597189" y="2020154"/>
              <a:ext cx="111419" cy="409399"/>
            </a:xfrm>
            <a:custGeom>
              <a:avLst/>
              <a:gdLst>
                <a:gd name="T0" fmla="*/ 14 w 43"/>
                <a:gd name="T1" fmla="*/ 158 h 158"/>
                <a:gd name="T2" fmla="*/ 14 w 43"/>
                <a:gd name="T3" fmla="*/ 65 h 158"/>
                <a:gd name="T4" fmla="*/ 0 w 43"/>
                <a:gd name="T5" fmla="*/ 65 h 158"/>
                <a:gd name="T6" fmla="*/ 0 w 43"/>
                <a:gd name="T7" fmla="*/ 44 h 158"/>
                <a:gd name="T8" fmla="*/ 42 w 43"/>
                <a:gd name="T9" fmla="*/ 44 h 158"/>
                <a:gd name="T10" fmla="*/ 42 w 43"/>
                <a:gd name="T11" fmla="*/ 158 h 158"/>
                <a:gd name="T12" fmla="*/ 14 w 43"/>
                <a:gd name="T13" fmla="*/ 158 h 158"/>
                <a:gd name="T14" fmla="*/ 29 w 43"/>
                <a:gd name="T15" fmla="*/ 0 h 158"/>
                <a:gd name="T16" fmla="*/ 29 w 43"/>
                <a:gd name="T17" fmla="*/ 0 h 158"/>
                <a:gd name="T18" fmla="*/ 34 w 43"/>
                <a:gd name="T19" fmla="*/ 0 h 158"/>
                <a:gd name="T20" fmla="*/ 39 w 43"/>
                <a:gd name="T21" fmla="*/ 4 h 158"/>
                <a:gd name="T22" fmla="*/ 39 w 43"/>
                <a:gd name="T23" fmla="*/ 4 h 158"/>
                <a:gd name="T24" fmla="*/ 42 w 43"/>
                <a:gd name="T25" fmla="*/ 10 h 158"/>
                <a:gd name="T26" fmla="*/ 43 w 43"/>
                <a:gd name="T27" fmla="*/ 15 h 158"/>
                <a:gd name="T28" fmla="*/ 43 w 43"/>
                <a:gd name="T29" fmla="*/ 15 h 158"/>
                <a:gd name="T30" fmla="*/ 42 w 43"/>
                <a:gd name="T31" fmla="*/ 22 h 158"/>
                <a:gd name="T32" fmla="*/ 39 w 43"/>
                <a:gd name="T33" fmla="*/ 26 h 158"/>
                <a:gd name="T34" fmla="*/ 39 w 43"/>
                <a:gd name="T35" fmla="*/ 26 h 158"/>
                <a:gd name="T36" fmla="*/ 34 w 43"/>
                <a:gd name="T37" fmla="*/ 30 h 158"/>
                <a:gd name="T38" fmla="*/ 29 w 43"/>
                <a:gd name="T39" fmla="*/ 31 h 158"/>
                <a:gd name="T40" fmla="*/ 29 w 43"/>
                <a:gd name="T41" fmla="*/ 31 h 158"/>
                <a:gd name="T42" fmla="*/ 22 w 43"/>
                <a:gd name="T43" fmla="*/ 30 h 158"/>
                <a:gd name="T44" fmla="*/ 17 w 43"/>
                <a:gd name="T45" fmla="*/ 26 h 158"/>
                <a:gd name="T46" fmla="*/ 17 w 43"/>
                <a:gd name="T47" fmla="*/ 26 h 158"/>
                <a:gd name="T48" fmla="*/ 14 w 43"/>
                <a:gd name="T49" fmla="*/ 22 h 158"/>
                <a:gd name="T50" fmla="*/ 13 w 43"/>
                <a:gd name="T51" fmla="*/ 15 h 158"/>
                <a:gd name="T52" fmla="*/ 13 w 43"/>
                <a:gd name="T53" fmla="*/ 15 h 158"/>
                <a:gd name="T54" fmla="*/ 14 w 43"/>
                <a:gd name="T55" fmla="*/ 10 h 158"/>
                <a:gd name="T56" fmla="*/ 17 w 43"/>
                <a:gd name="T57" fmla="*/ 4 h 158"/>
                <a:gd name="T58" fmla="*/ 17 w 43"/>
                <a:gd name="T59" fmla="*/ 4 h 158"/>
                <a:gd name="T60" fmla="*/ 22 w 43"/>
                <a:gd name="T61" fmla="*/ 0 h 158"/>
                <a:gd name="T62" fmla="*/ 29 w 43"/>
                <a:gd name="T63" fmla="*/ 0 h 158"/>
                <a:gd name="T64" fmla="*/ 29 w 43"/>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58">
                  <a:moveTo>
                    <a:pt x="14" y="158"/>
                  </a:moveTo>
                  <a:lnTo>
                    <a:pt x="14" y="65"/>
                  </a:lnTo>
                  <a:lnTo>
                    <a:pt x="0" y="65"/>
                  </a:lnTo>
                  <a:lnTo>
                    <a:pt x="0" y="44"/>
                  </a:lnTo>
                  <a:lnTo>
                    <a:pt x="42" y="44"/>
                  </a:lnTo>
                  <a:lnTo>
                    <a:pt x="42" y="158"/>
                  </a:lnTo>
                  <a:lnTo>
                    <a:pt x="14" y="158"/>
                  </a:lnTo>
                  <a:close/>
                  <a:moveTo>
                    <a:pt x="29" y="0"/>
                  </a:moveTo>
                  <a:lnTo>
                    <a:pt x="29" y="0"/>
                  </a:lnTo>
                  <a:lnTo>
                    <a:pt x="34" y="0"/>
                  </a:lnTo>
                  <a:lnTo>
                    <a:pt x="39" y="4"/>
                  </a:lnTo>
                  <a:lnTo>
                    <a:pt x="39" y="4"/>
                  </a:lnTo>
                  <a:lnTo>
                    <a:pt x="42" y="10"/>
                  </a:lnTo>
                  <a:lnTo>
                    <a:pt x="43" y="15"/>
                  </a:lnTo>
                  <a:lnTo>
                    <a:pt x="43" y="15"/>
                  </a:lnTo>
                  <a:lnTo>
                    <a:pt x="42" y="22"/>
                  </a:lnTo>
                  <a:lnTo>
                    <a:pt x="39" y="26"/>
                  </a:lnTo>
                  <a:lnTo>
                    <a:pt x="39" y="26"/>
                  </a:lnTo>
                  <a:lnTo>
                    <a:pt x="34" y="30"/>
                  </a:lnTo>
                  <a:lnTo>
                    <a:pt x="29" y="31"/>
                  </a:lnTo>
                  <a:lnTo>
                    <a:pt x="29" y="31"/>
                  </a:lnTo>
                  <a:lnTo>
                    <a:pt x="22" y="30"/>
                  </a:lnTo>
                  <a:lnTo>
                    <a:pt x="17" y="26"/>
                  </a:lnTo>
                  <a:lnTo>
                    <a:pt x="17" y="26"/>
                  </a:lnTo>
                  <a:lnTo>
                    <a:pt x="14" y="22"/>
                  </a:lnTo>
                  <a:lnTo>
                    <a:pt x="13" y="15"/>
                  </a:lnTo>
                  <a:lnTo>
                    <a:pt x="13" y="15"/>
                  </a:lnTo>
                  <a:lnTo>
                    <a:pt x="14" y="10"/>
                  </a:lnTo>
                  <a:lnTo>
                    <a:pt x="17" y="4"/>
                  </a:lnTo>
                  <a:lnTo>
                    <a:pt x="17" y="4"/>
                  </a:lnTo>
                  <a:lnTo>
                    <a:pt x="22"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C8B0462C-615A-4BB2-87A3-8FA8F535FAF3}"/>
                </a:ext>
              </a:extLst>
            </p:cNvPr>
            <p:cNvSpPr>
              <a:spLocks/>
            </p:cNvSpPr>
            <p:nvPr/>
          </p:nvSpPr>
          <p:spPr bwMode="auto">
            <a:xfrm>
              <a:off x="10786342" y="2007198"/>
              <a:ext cx="266887" cy="422354"/>
            </a:xfrm>
            <a:custGeom>
              <a:avLst/>
              <a:gdLst>
                <a:gd name="T0" fmla="*/ 72 w 103"/>
                <a:gd name="T1" fmla="*/ 163 h 163"/>
                <a:gd name="T2" fmla="*/ 38 w 103"/>
                <a:gd name="T3" fmla="*/ 111 h 163"/>
                <a:gd name="T4" fmla="*/ 26 w 103"/>
                <a:gd name="T5" fmla="*/ 124 h 163"/>
                <a:gd name="T6" fmla="*/ 26 w 103"/>
                <a:gd name="T7" fmla="*/ 163 h 163"/>
                <a:gd name="T8" fmla="*/ 0 w 103"/>
                <a:gd name="T9" fmla="*/ 163 h 163"/>
                <a:gd name="T10" fmla="*/ 0 w 103"/>
                <a:gd name="T11" fmla="*/ 7 h 163"/>
                <a:gd name="T12" fmla="*/ 26 w 103"/>
                <a:gd name="T13" fmla="*/ 0 h 163"/>
                <a:gd name="T14" fmla="*/ 26 w 103"/>
                <a:gd name="T15" fmla="*/ 93 h 163"/>
                <a:gd name="T16" fmla="*/ 63 w 103"/>
                <a:gd name="T17" fmla="*/ 49 h 163"/>
                <a:gd name="T18" fmla="*/ 96 w 103"/>
                <a:gd name="T19" fmla="*/ 49 h 163"/>
                <a:gd name="T20" fmla="*/ 58 w 103"/>
                <a:gd name="T21" fmla="*/ 91 h 163"/>
                <a:gd name="T22" fmla="*/ 103 w 103"/>
                <a:gd name="T23" fmla="*/ 163 h 163"/>
                <a:gd name="T24" fmla="*/ 72 w 103"/>
                <a:gd name="T2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63">
                  <a:moveTo>
                    <a:pt x="72" y="163"/>
                  </a:moveTo>
                  <a:lnTo>
                    <a:pt x="38" y="111"/>
                  </a:lnTo>
                  <a:lnTo>
                    <a:pt x="26" y="124"/>
                  </a:lnTo>
                  <a:lnTo>
                    <a:pt x="26" y="163"/>
                  </a:lnTo>
                  <a:lnTo>
                    <a:pt x="0" y="163"/>
                  </a:lnTo>
                  <a:lnTo>
                    <a:pt x="0" y="7"/>
                  </a:lnTo>
                  <a:lnTo>
                    <a:pt x="26" y="0"/>
                  </a:lnTo>
                  <a:lnTo>
                    <a:pt x="26" y="93"/>
                  </a:lnTo>
                  <a:lnTo>
                    <a:pt x="63" y="49"/>
                  </a:lnTo>
                  <a:lnTo>
                    <a:pt x="96" y="49"/>
                  </a:lnTo>
                  <a:lnTo>
                    <a:pt x="58" y="91"/>
                  </a:lnTo>
                  <a:lnTo>
                    <a:pt x="103" y="163"/>
                  </a:lnTo>
                  <a:lnTo>
                    <a:pt x="72"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5">
              <a:extLst>
                <a:ext uri="{FF2B5EF4-FFF2-40B4-BE49-F238E27FC236}">
                  <a16:creationId xmlns:a16="http://schemas.microsoft.com/office/drawing/2014/main" id="{2F9EA28A-D96F-444F-9653-16F3825965BD}"/>
                </a:ext>
              </a:extLst>
            </p:cNvPr>
            <p:cNvSpPr>
              <a:spLocks/>
            </p:cNvSpPr>
            <p:nvPr/>
          </p:nvSpPr>
          <p:spPr bwMode="auto">
            <a:xfrm>
              <a:off x="8741940" y="2592793"/>
              <a:ext cx="264295" cy="401625"/>
            </a:xfrm>
            <a:custGeom>
              <a:avLst/>
              <a:gdLst>
                <a:gd name="T0" fmla="*/ 27 w 102"/>
                <a:gd name="T1" fmla="*/ 24 h 155"/>
                <a:gd name="T2" fmla="*/ 27 w 102"/>
                <a:gd name="T3" fmla="*/ 61 h 155"/>
                <a:gd name="T4" fmla="*/ 82 w 102"/>
                <a:gd name="T5" fmla="*/ 61 h 155"/>
                <a:gd name="T6" fmla="*/ 82 w 102"/>
                <a:gd name="T7" fmla="*/ 84 h 155"/>
                <a:gd name="T8" fmla="*/ 27 w 102"/>
                <a:gd name="T9" fmla="*/ 84 h 155"/>
                <a:gd name="T10" fmla="*/ 27 w 102"/>
                <a:gd name="T11" fmla="*/ 155 h 155"/>
                <a:gd name="T12" fmla="*/ 0 w 102"/>
                <a:gd name="T13" fmla="*/ 155 h 155"/>
                <a:gd name="T14" fmla="*/ 0 w 102"/>
                <a:gd name="T15" fmla="*/ 0 h 155"/>
                <a:gd name="T16" fmla="*/ 102 w 102"/>
                <a:gd name="T17" fmla="*/ 0 h 155"/>
                <a:gd name="T18" fmla="*/ 102 w 102"/>
                <a:gd name="T19" fmla="*/ 24 h 155"/>
                <a:gd name="T20" fmla="*/ 27 w 102"/>
                <a:gd name="T2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55">
                  <a:moveTo>
                    <a:pt x="27" y="24"/>
                  </a:moveTo>
                  <a:lnTo>
                    <a:pt x="27" y="61"/>
                  </a:lnTo>
                  <a:lnTo>
                    <a:pt x="82" y="61"/>
                  </a:lnTo>
                  <a:lnTo>
                    <a:pt x="82" y="84"/>
                  </a:lnTo>
                  <a:lnTo>
                    <a:pt x="27" y="84"/>
                  </a:lnTo>
                  <a:lnTo>
                    <a:pt x="27" y="155"/>
                  </a:lnTo>
                  <a:lnTo>
                    <a:pt x="0" y="155"/>
                  </a:lnTo>
                  <a:lnTo>
                    <a:pt x="0" y="0"/>
                  </a:lnTo>
                  <a:lnTo>
                    <a:pt x="102" y="0"/>
                  </a:lnTo>
                  <a:lnTo>
                    <a:pt x="102" y="24"/>
                  </a:lnTo>
                  <a:lnTo>
                    <a:pt x="27"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AB46B443-0355-4D23-A357-F2DECD659761}"/>
                </a:ext>
              </a:extLst>
            </p:cNvPr>
            <p:cNvSpPr>
              <a:spLocks noEditPoints="1"/>
            </p:cNvSpPr>
            <p:nvPr/>
          </p:nvSpPr>
          <p:spPr bwMode="auto">
            <a:xfrm>
              <a:off x="9047693" y="2587611"/>
              <a:ext cx="108828" cy="406807"/>
            </a:xfrm>
            <a:custGeom>
              <a:avLst/>
              <a:gdLst>
                <a:gd name="T0" fmla="*/ 14 w 42"/>
                <a:gd name="T1" fmla="*/ 157 h 157"/>
                <a:gd name="T2" fmla="*/ 14 w 42"/>
                <a:gd name="T3" fmla="*/ 66 h 157"/>
                <a:gd name="T4" fmla="*/ 0 w 42"/>
                <a:gd name="T5" fmla="*/ 66 h 157"/>
                <a:gd name="T6" fmla="*/ 0 w 42"/>
                <a:gd name="T7" fmla="*/ 43 h 157"/>
                <a:gd name="T8" fmla="*/ 41 w 42"/>
                <a:gd name="T9" fmla="*/ 43 h 157"/>
                <a:gd name="T10" fmla="*/ 41 w 42"/>
                <a:gd name="T11" fmla="*/ 157 h 157"/>
                <a:gd name="T12" fmla="*/ 14 w 42"/>
                <a:gd name="T13" fmla="*/ 157 h 157"/>
                <a:gd name="T14" fmla="*/ 28 w 42"/>
                <a:gd name="T15" fmla="*/ 0 h 157"/>
                <a:gd name="T16" fmla="*/ 28 w 42"/>
                <a:gd name="T17" fmla="*/ 0 h 157"/>
                <a:gd name="T18" fmla="*/ 33 w 42"/>
                <a:gd name="T19" fmla="*/ 1 h 157"/>
                <a:gd name="T20" fmla="*/ 38 w 42"/>
                <a:gd name="T21" fmla="*/ 4 h 157"/>
                <a:gd name="T22" fmla="*/ 38 w 42"/>
                <a:gd name="T23" fmla="*/ 4 h 157"/>
                <a:gd name="T24" fmla="*/ 42 w 42"/>
                <a:gd name="T25" fmla="*/ 9 h 157"/>
                <a:gd name="T26" fmla="*/ 42 w 42"/>
                <a:gd name="T27" fmla="*/ 16 h 157"/>
                <a:gd name="T28" fmla="*/ 42 w 42"/>
                <a:gd name="T29" fmla="*/ 16 h 157"/>
                <a:gd name="T30" fmla="*/ 42 w 42"/>
                <a:gd name="T31" fmla="*/ 21 h 157"/>
                <a:gd name="T32" fmla="*/ 38 w 42"/>
                <a:gd name="T33" fmla="*/ 26 h 157"/>
                <a:gd name="T34" fmla="*/ 38 w 42"/>
                <a:gd name="T35" fmla="*/ 26 h 157"/>
                <a:gd name="T36" fmla="*/ 33 w 42"/>
                <a:gd name="T37" fmla="*/ 29 h 157"/>
                <a:gd name="T38" fmla="*/ 28 w 42"/>
                <a:gd name="T39" fmla="*/ 30 h 157"/>
                <a:gd name="T40" fmla="*/ 28 w 42"/>
                <a:gd name="T41" fmla="*/ 30 h 157"/>
                <a:gd name="T42" fmla="*/ 21 w 42"/>
                <a:gd name="T43" fmla="*/ 29 h 157"/>
                <a:gd name="T44" fmla="*/ 17 w 42"/>
                <a:gd name="T45" fmla="*/ 26 h 157"/>
                <a:gd name="T46" fmla="*/ 17 w 42"/>
                <a:gd name="T47" fmla="*/ 26 h 157"/>
                <a:gd name="T48" fmla="*/ 13 w 42"/>
                <a:gd name="T49" fmla="*/ 21 h 157"/>
                <a:gd name="T50" fmla="*/ 12 w 42"/>
                <a:gd name="T51" fmla="*/ 16 h 157"/>
                <a:gd name="T52" fmla="*/ 12 w 42"/>
                <a:gd name="T53" fmla="*/ 16 h 157"/>
                <a:gd name="T54" fmla="*/ 13 w 42"/>
                <a:gd name="T55" fmla="*/ 9 h 157"/>
                <a:gd name="T56" fmla="*/ 17 w 42"/>
                <a:gd name="T57" fmla="*/ 4 h 157"/>
                <a:gd name="T58" fmla="*/ 17 w 42"/>
                <a:gd name="T59" fmla="*/ 4 h 157"/>
                <a:gd name="T60" fmla="*/ 21 w 42"/>
                <a:gd name="T61" fmla="*/ 1 h 157"/>
                <a:gd name="T62" fmla="*/ 28 w 42"/>
                <a:gd name="T63" fmla="*/ 0 h 157"/>
                <a:gd name="T64" fmla="*/ 28 w 4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57">
                  <a:moveTo>
                    <a:pt x="14" y="157"/>
                  </a:moveTo>
                  <a:lnTo>
                    <a:pt x="14" y="66"/>
                  </a:lnTo>
                  <a:lnTo>
                    <a:pt x="0" y="66"/>
                  </a:lnTo>
                  <a:lnTo>
                    <a:pt x="0" y="43"/>
                  </a:lnTo>
                  <a:lnTo>
                    <a:pt x="41" y="43"/>
                  </a:lnTo>
                  <a:lnTo>
                    <a:pt x="41" y="157"/>
                  </a:lnTo>
                  <a:lnTo>
                    <a:pt x="14" y="157"/>
                  </a:lnTo>
                  <a:close/>
                  <a:moveTo>
                    <a:pt x="28" y="0"/>
                  </a:moveTo>
                  <a:lnTo>
                    <a:pt x="28" y="0"/>
                  </a:lnTo>
                  <a:lnTo>
                    <a:pt x="33" y="1"/>
                  </a:lnTo>
                  <a:lnTo>
                    <a:pt x="38" y="4"/>
                  </a:lnTo>
                  <a:lnTo>
                    <a:pt x="38" y="4"/>
                  </a:lnTo>
                  <a:lnTo>
                    <a:pt x="42" y="9"/>
                  </a:lnTo>
                  <a:lnTo>
                    <a:pt x="42" y="16"/>
                  </a:lnTo>
                  <a:lnTo>
                    <a:pt x="42" y="16"/>
                  </a:lnTo>
                  <a:lnTo>
                    <a:pt x="42" y="21"/>
                  </a:lnTo>
                  <a:lnTo>
                    <a:pt x="38" y="26"/>
                  </a:lnTo>
                  <a:lnTo>
                    <a:pt x="38" y="26"/>
                  </a:lnTo>
                  <a:lnTo>
                    <a:pt x="33" y="29"/>
                  </a:lnTo>
                  <a:lnTo>
                    <a:pt x="28" y="30"/>
                  </a:lnTo>
                  <a:lnTo>
                    <a:pt x="28" y="30"/>
                  </a:lnTo>
                  <a:lnTo>
                    <a:pt x="21" y="29"/>
                  </a:lnTo>
                  <a:lnTo>
                    <a:pt x="17" y="26"/>
                  </a:lnTo>
                  <a:lnTo>
                    <a:pt x="17" y="26"/>
                  </a:lnTo>
                  <a:lnTo>
                    <a:pt x="13" y="21"/>
                  </a:lnTo>
                  <a:lnTo>
                    <a:pt x="12" y="16"/>
                  </a:lnTo>
                  <a:lnTo>
                    <a:pt x="12" y="16"/>
                  </a:lnTo>
                  <a:lnTo>
                    <a:pt x="13" y="9"/>
                  </a:lnTo>
                  <a:lnTo>
                    <a:pt x="17" y="4"/>
                  </a:lnTo>
                  <a:lnTo>
                    <a:pt x="17" y="4"/>
                  </a:lnTo>
                  <a:lnTo>
                    <a:pt x="21"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7">
              <a:extLst>
                <a:ext uri="{FF2B5EF4-FFF2-40B4-BE49-F238E27FC236}">
                  <a16:creationId xmlns:a16="http://schemas.microsoft.com/office/drawing/2014/main" id="{B9316D62-AA95-42E2-829F-6E7F80B1D92F}"/>
                </a:ext>
              </a:extLst>
            </p:cNvPr>
            <p:cNvSpPr>
              <a:spLocks/>
            </p:cNvSpPr>
            <p:nvPr/>
          </p:nvSpPr>
          <p:spPr bwMode="auto">
            <a:xfrm>
              <a:off x="9231663" y="2696439"/>
              <a:ext cx="259113" cy="297980"/>
            </a:xfrm>
            <a:custGeom>
              <a:avLst/>
              <a:gdLst>
                <a:gd name="T0" fmla="*/ 73 w 100"/>
                <a:gd name="T1" fmla="*/ 115 h 115"/>
                <a:gd name="T2" fmla="*/ 73 w 100"/>
                <a:gd name="T3" fmla="*/ 49 h 115"/>
                <a:gd name="T4" fmla="*/ 73 w 100"/>
                <a:gd name="T5" fmla="*/ 49 h 115"/>
                <a:gd name="T6" fmla="*/ 73 w 100"/>
                <a:gd name="T7" fmla="*/ 42 h 115"/>
                <a:gd name="T8" fmla="*/ 72 w 100"/>
                <a:gd name="T9" fmla="*/ 37 h 115"/>
                <a:gd name="T10" fmla="*/ 70 w 100"/>
                <a:gd name="T11" fmla="*/ 32 h 115"/>
                <a:gd name="T12" fmla="*/ 68 w 100"/>
                <a:gd name="T13" fmla="*/ 28 h 115"/>
                <a:gd name="T14" fmla="*/ 68 w 100"/>
                <a:gd name="T15" fmla="*/ 28 h 115"/>
                <a:gd name="T16" fmla="*/ 65 w 100"/>
                <a:gd name="T17" fmla="*/ 25 h 115"/>
                <a:gd name="T18" fmla="*/ 61 w 100"/>
                <a:gd name="T19" fmla="*/ 24 h 115"/>
                <a:gd name="T20" fmla="*/ 56 w 100"/>
                <a:gd name="T21" fmla="*/ 22 h 115"/>
                <a:gd name="T22" fmla="*/ 49 w 100"/>
                <a:gd name="T23" fmla="*/ 21 h 115"/>
                <a:gd name="T24" fmla="*/ 49 w 100"/>
                <a:gd name="T25" fmla="*/ 21 h 115"/>
                <a:gd name="T26" fmla="*/ 44 w 100"/>
                <a:gd name="T27" fmla="*/ 22 h 115"/>
                <a:gd name="T28" fmla="*/ 37 w 100"/>
                <a:gd name="T29" fmla="*/ 25 h 115"/>
                <a:gd name="T30" fmla="*/ 37 w 100"/>
                <a:gd name="T31" fmla="*/ 25 h 115"/>
                <a:gd name="T32" fmla="*/ 31 w 100"/>
                <a:gd name="T33" fmla="*/ 29 h 115"/>
                <a:gd name="T34" fmla="*/ 27 w 100"/>
                <a:gd name="T35" fmla="*/ 33 h 115"/>
                <a:gd name="T36" fmla="*/ 27 w 100"/>
                <a:gd name="T37" fmla="*/ 115 h 115"/>
                <a:gd name="T38" fmla="*/ 0 w 100"/>
                <a:gd name="T39" fmla="*/ 115 h 115"/>
                <a:gd name="T40" fmla="*/ 0 w 100"/>
                <a:gd name="T41" fmla="*/ 1 h 115"/>
                <a:gd name="T42" fmla="*/ 19 w 100"/>
                <a:gd name="T43" fmla="*/ 1 h 115"/>
                <a:gd name="T44" fmla="*/ 24 w 100"/>
                <a:gd name="T45" fmla="*/ 12 h 115"/>
                <a:gd name="T46" fmla="*/ 24 w 100"/>
                <a:gd name="T47" fmla="*/ 12 h 115"/>
                <a:gd name="T48" fmla="*/ 31 w 100"/>
                <a:gd name="T49" fmla="*/ 7 h 115"/>
                <a:gd name="T50" fmla="*/ 37 w 100"/>
                <a:gd name="T51" fmla="*/ 3 h 115"/>
                <a:gd name="T52" fmla="*/ 47 w 100"/>
                <a:gd name="T53" fmla="*/ 0 h 115"/>
                <a:gd name="T54" fmla="*/ 56 w 100"/>
                <a:gd name="T55" fmla="*/ 0 h 115"/>
                <a:gd name="T56" fmla="*/ 56 w 100"/>
                <a:gd name="T57" fmla="*/ 0 h 115"/>
                <a:gd name="T58" fmla="*/ 66 w 100"/>
                <a:gd name="T59" fmla="*/ 0 h 115"/>
                <a:gd name="T60" fmla="*/ 74 w 100"/>
                <a:gd name="T61" fmla="*/ 3 h 115"/>
                <a:gd name="T62" fmla="*/ 82 w 100"/>
                <a:gd name="T63" fmla="*/ 7 h 115"/>
                <a:gd name="T64" fmla="*/ 88 w 100"/>
                <a:gd name="T65" fmla="*/ 12 h 115"/>
                <a:gd name="T66" fmla="*/ 88 w 100"/>
                <a:gd name="T67" fmla="*/ 12 h 115"/>
                <a:gd name="T68" fmla="*/ 93 w 100"/>
                <a:gd name="T69" fmla="*/ 18 h 115"/>
                <a:gd name="T70" fmla="*/ 97 w 100"/>
                <a:gd name="T71" fmla="*/ 26 h 115"/>
                <a:gd name="T72" fmla="*/ 100 w 100"/>
                <a:gd name="T73" fmla="*/ 36 h 115"/>
                <a:gd name="T74" fmla="*/ 100 w 100"/>
                <a:gd name="T75" fmla="*/ 45 h 115"/>
                <a:gd name="T76" fmla="*/ 100 w 100"/>
                <a:gd name="T77" fmla="*/ 115 h 115"/>
                <a:gd name="T78" fmla="*/ 73 w 100"/>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15">
                  <a:moveTo>
                    <a:pt x="73" y="115"/>
                  </a:moveTo>
                  <a:lnTo>
                    <a:pt x="73" y="49"/>
                  </a:lnTo>
                  <a:lnTo>
                    <a:pt x="73" y="49"/>
                  </a:lnTo>
                  <a:lnTo>
                    <a:pt x="73" y="42"/>
                  </a:lnTo>
                  <a:lnTo>
                    <a:pt x="72" y="37"/>
                  </a:lnTo>
                  <a:lnTo>
                    <a:pt x="70" y="32"/>
                  </a:lnTo>
                  <a:lnTo>
                    <a:pt x="68" y="28"/>
                  </a:lnTo>
                  <a:lnTo>
                    <a:pt x="68" y="28"/>
                  </a:lnTo>
                  <a:lnTo>
                    <a:pt x="65" y="25"/>
                  </a:lnTo>
                  <a:lnTo>
                    <a:pt x="61" y="24"/>
                  </a:lnTo>
                  <a:lnTo>
                    <a:pt x="56" y="22"/>
                  </a:lnTo>
                  <a:lnTo>
                    <a:pt x="49" y="21"/>
                  </a:lnTo>
                  <a:lnTo>
                    <a:pt x="49" y="21"/>
                  </a:lnTo>
                  <a:lnTo>
                    <a:pt x="44" y="22"/>
                  </a:lnTo>
                  <a:lnTo>
                    <a:pt x="37" y="25"/>
                  </a:lnTo>
                  <a:lnTo>
                    <a:pt x="37" y="25"/>
                  </a:lnTo>
                  <a:lnTo>
                    <a:pt x="31" y="29"/>
                  </a:lnTo>
                  <a:lnTo>
                    <a:pt x="27" y="33"/>
                  </a:lnTo>
                  <a:lnTo>
                    <a:pt x="27" y="115"/>
                  </a:lnTo>
                  <a:lnTo>
                    <a:pt x="0" y="115"/>
                  </a:lnTo>
                  <a:lnTo>
                    <a:pt x="0" y="1"/>
                  </a:lnTo>
                  <a:lnTo>
                    <a:pt x="19" y="1"/>
                  </a:lnTo>
                  <a:lnTo>
                    <a:pt x="24" y="12"/>
                  </a:lnTo>
                  <a:lnTo>
                    <a:pt x="24" y="12"/>
                  </a:lnTo>
                  <a:lnTo>
                    <a:pt x="31" y="7"/>
                  </a:lnTo>
                  <a:lnTo>
                    <a:pt x="37" y="3"/>
                  </a:lnTo>
                  <a:lnTo>
                    <a:pt x="47" y="0"/>
                  </a:lnTo>
                  <a:lnTo>
                    <a:pt x="56" y="0"/>
                  </a:lnTo>
                  <a:lnTo>
                    <a:pt x="56" y="0"/>
                  </a:lnTo>
                  <a:lnTo>
                    <a:pt x="66" y="0"/>
                  </a:lnTo>
                  <a:lnTo>
                    <a:pt x="74" y="3"/>
                  </a:lnTo>
                  <a:lnTo>
                    <a:pt x="82" y="7"/>
                  </a:lnTo>
                  <a:lnTo>
                    <a:pt x="88" y="12"/>
                  </a:lnTo>
                  <a:lnTo>
                    <a:pt x="88" y="12"/>
                  </a:lnTo>
                  <a:lnTo>
                    <a:pt x="93" y="18"/>
                  </a:lnTo>
                  <a:lnTo>
                    <a:pt x="97" y="26"/>
                  </a:lnTo>
                  <a:lnTo>
                    <a:pt x="100" y="36"/>
                  </a:lnTo>
                  <a:lnTo>
                    <a:pt x="100" y="45"/>
                  </a:lnTo>
                  <a:lnTo>
                    <a:pt x="100" y="115"/>
                  </a:lnTo>
                  <a:lnTo>
                    <a:pt x="73"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8">
              <a:extLst>
                <a:ext uri="{FF2B5EF4-FFF2-40B4-BE49-F238E27FC236}">
                  <a16:creationId xmlns:a16="http://schemas.microsoft.com/office/drawing/2014/main" id="{6AD49FC2-A455-446F-8032-B0BEB4BB2217}"/>
                </a:ext>
              </a:extLst>
            </p:cNvPr>
            <p:cNvSpPr>
              <a:spLocks noEditPoints="1"/>
            </p:cNvSpPr>
            <p:nvPr/>
          </p:nvSpPr>
          <p:spPr bwMode="auto">
            <a:xfrm>
              <a:off x="9545190" y="2696439"/>
              <a:ext cx="269478" cy="300571"/>
            </a:xfrm>
            <a:custGeom>
              <a:avLst/>
              <a:gdLst>
                <a:gd name="T0" fmla="*/ 71 w 104"/>
                <a:gd name="T1" fmla="*/ 103 h 116"/>
                <a:gd name="T2" fmla="*/ 58 w 104"/>
                <a:gd name="T3" fmla="*/ 114 h 116"/>
                <a:gd name="T4" fmla="*/ 49 w 104"/>
                <a:gd name="T5" fmla="*/ 116 h 116"/>
                <a:gd name="T6" fmla="*/ 39 w 104"/>
                <a:gd name="T7" fmla="*/ 116 h 116"/>
                <a:gd name="T8" fmla="*/ 24 w 104"/>
                <a:gd name="T9" fmla="*/ 115 h 116"/>
                <a:gd name="T10" fmla="*/ 10 w 104"/>
                <a:gd name="T11" fmla="*/ 108 h 116"/>
                <a:gd name="T12" fmla="*/ 6 w 104"/>
                <a:gd name="T13" fmla="*/ 103 h 116"/>
                <a:gd name="T14" fmla="*/ 1 w 104"/>
                <a:gd name="T15" fmla="*/ 90 h 116"/>
                <a:gd name="T16" fmla="*/ 0 w 104"/>
                <a:gd name="T17" fmla="*/ 82 h 116"/>
                <a:gd name="T18" fmla="*/ 4 w 104"/>
                <a:gd name="T19" fmla="*/ 65 h 116"/>
                <a:gd name="T20" fmla="*/ 14 w 104"/>
                <a:gd name="T21" fmla="*/ 52 h 116"/>
                <a:gd name="T22" fmla="*/ 24 w 104"/>
                <a:gd name="T23" fmla="*/ 46 h 116"/>
                <a:gd name="T24" fmla="*/ 43 w 104"/>
                <a:gd name="T25" fmla="*/ 41 h 116"/>
                <a:gd name="T26" fmla="*/ 57 w 104"/>
                <a:gd name="T27" fmla="*/ 40 h 116"/>
                <a:gd name="T28" fmla="*/ 69 w 104"/>
                <a:gd name="T29" fmla="*/ 41 h 116"/>
                <a:gd name="T30" fmla="*/ 66 w 104"/>
                <a:gd name="T31" fmla="*/ 33 h 116"/>
                <a:gd name="T32" fmla="*/ 62 w 104"/>
                <a:gd name="T33" fmla="*/ 26 h 116"/>
                <a:gd name="T34" fmla="*/ 54 w 104"/>
                <a:gd name="T35" fmla="*/ 22 h 116"/>
                <a:gd name="T36" fmla="*/ 42 w 104"/>
                <a:gd name="T37" fmla="*/ 21 h 116"/>
                <a:gd name="T38" fmla="*/ 17 w 104"/>
                <a:gd name="T39" fmla="*/ 26 h 116"/>
                <a:gd name="T40" fmla="*/ 12 w 104"/>
                <a:gd name="T41" fmla="*/ 5 h 116"/>
                <a:gd name="T42" fmla="*/ 26 w 104"/>
                <a:gd name="T43" fmla="*/ 1 h 116"/>
                <a:gd name="T44" fmla="*/ 45 w 104"/>
                <a:gd name="T45" fmla="*/ 0 h 116"/>
                <a:gd name="T46" fmla="*/ 57 w 104"/>
                <a:gd name="T47" fmla="*/ 0 h 116"/>
                <a:gd name="T48" fmla="*/ 75 w 104"/>
                <a:gd name="T49" fmla="*/ 7 h 116"/>
                <a:gd name="T50" fmla="*/ 82 w 104"/>
                <a:gd name="T51" fmla="*/ 11 h 116"/>
                <a:gd name="T52" fmla="*/ 91 w 104"/>
                <a:gd name="T53" fmla="*/ 28 h 116"/>
                <a:gd name="T54" fmla="*/ 95 w 104"/>
                <a:gd name="T55" fmla="*/ 56 h 116"/>
                <a:gd name="T56" fmla="*/ 95 w 104"/>
                <a:gd name="T57" fmla="*/ 81 h 116"/>
                <a:gd name="T58" fmla="*/ 96 w 104"/>
                <a:gd name="T59" fmla="*/ 99 h 116"/>
                <a:gd name="T60" fmla="*/ 104 w 104"/>
                <a:gd name="T61" fmla="*/ 108 h 116"/>
                <a:gd name="T62" fmla="*/ 100 w 104"/>
                <a:gd name="T63" fmla="*/ 114 h 116"/>
                <a:gd name="T64" fmla="*/ 96 w 104"/>
                <a:gd name="T65" fmla="*/ 115 h 116"/>
                <a:gd name="T66" fmla="*/ 87 w 104"/>
                <a:gd name="T67" fmla="*/ 116 h 116"/>
                <a:gd name="T68" fmla="*/ 76 w 104"/>
                <a:gd name="T69" fmla="*/ 112 h 116"/>
                <a:gd name="T70" fmla="*/ 72 w 104"/>
                <a:gd name="T71" fmla="*/ 108 h 116"/>
                <a:gd name="T72" fmla="*/ 71 w 104"/>
                <a:gd name="T73" fmla="*/ 103 h 116"/>
                <a:gd name="T74" fmla="*/ 69 w 104"/>
                <a:gd name="T75" fmla="*/ 62 h 116"/>
                <a:gd name="T76" fmla="*/ 58 w 104"/>
                <a:gd name="T77" fmla="*/ 59 h 116"/>
                <a:gd name="T78" fmla="*/ 39 w 104"/>
                <a:gd name="T79" fmla="*/ 63 h 116"/>
                <a:gd name="T80" fmla="*/ 31 w 104"/>
                <a:gd name="T81" fmla="*/ 69 h 116"/>
                <a:gd name="T82" fmla="*/ 28 w 104"/>
                <a:gd name="T83" fmla="*/ 75 h 116"/>
                <a:gd name="T84" fmla="*/ 26 w 104"/>
                <a:gd name="T85" fmla="*/ 81 h 116"/>
                <a:gd name="T86" fmla="*/ 31 w 104"/>
                <a:gd name="T87" fmla="*/ 93 h 116"/>
                <a:gd name="T88" fmla="*/ 45 w 104"/>
                <a:gd name="T89" fmla="*/ 97 h 116"/>
                <a:gd name="T90" fmla="*/ 50 w 104"/>
                <a:gd name="T91" fmla="*/ 95 h 116"/>
                <a:gd name="T92" fmla="*/ 59 w 104"/>
                <a:gd name="T93" fmla="*/ 93 h 116"/>
                <a:gd name="T94" fmla="*/ 65 w 104"/>
                <a:gd name="T95" fmla="*/ 87 h 116"/>
                <a:gd name="T96" fmla="*/ 67 w 104"/>
                <a:gd name="T97" fmla="*/ 78 h 116"/>
                <a:gd name="T98" fmla="*/ 69 w 104"/>
                <a:gd name="T99"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16">
                  <a:moveTo>
                    <a:pt x="71" y="103"/>
                  </a:moveTo>
                  <a:lnTo>
                    <a:pt x="71" y="103"/>
                  </a:lnTo>
                  <a:lnTo>
                    <a:pt x="66" y="108"/>
                  </a:lnTo>
                  <a:lnTo>
                    <a:pt x="58" y="114"/>
                  </a:lnTo>
                  <a:lnTo>
                    <a:pt x="58" y="114"/>
                  </a:lnTo>
                  <a:lnTo>
                    <a:pt x="49" y="116"/>
                  </a:lnTo>
                  <a:lnTo>
                    <a:pt x="39" y="116"/>
                  </a:lnTo>
                  <a:lnTo>
                    <a:pt x="39" y="116"/>
                  </a:lnTo>
                  <a:lnTo>
                    <a:pt x="30" y="116"/>
                  </a:lnTo>
                  <a:lnTo>
                    <a:pt x="24" y="115"/>
                  </a:lnTo>
                  <a:lnTo>
                    <a:pt x="17" y="112"/>
                  </a:lnTo>
                  <a:lnTo>
                    <a:pt x="10" y="108"/>
                  </a:lnTo>
                  <a:lnTo>
                    <a:pt x="10" y="108"/>
                  </a:lnTo>
                  <a:lnTo>
                    <a:pt x="6" y="103"/>
                  </a:lnTo>
                  <a:lnTo>
                    <a:pt x="2" y="97"/>
                  </a:lnTo>
                  <a:lnTo>
                    <a:pt x="1" y="90"/>
                  </a:lnTo>
                  <a:lnTo>
                    <a:pt x="0" y="82"/>
                  </a:lnTo>
                  <a:lnTo>
                    <a:pt x="0" y="82"/>
                  </a:lnTo>
                  <a:lnTo>
                    <a:pt x="1" y="73"/>
                  </a:lnTo>
                  <a:lnTo>
                    <a:pt x="4" y="65"/>
                  </a:lnTo>
                  <a:lnTo>
                    <a:pt x="9" y="57"/>
                  </a:lnTo>
                  <a:lnTo>
                    <a:pt x="14" y="52"/>
                  </a:lnTo>
                  <a:lnTo>
                    <a:pt x="14" y="52"/>
                  </a:lnTo>
                  <a:lnTo>
                    <a:pt x="24" y="46"/>
                  </a:lnTo>
                  <a:lnTo>
                    <a:pt x="33" y="42"/>
                  </a:lnTo>
                  <a:lnTo>
                    <a:pt x="43" y="41"/>
                  </a:lnTo>
                  <a:lnTo>
                    <a:pt x="57" y="40"/>
                  </a:lnTo>
                  <a:lnTo>
                    <a:pt x="57" y="40"/>
                  </a:lnTo>
                  <a:lnTo>
                    <a:pt x="69" y="41"/>
                  </a:lnTo>
                  <a:lnTo>
                    <a:pt x="69" y="41"/>
                  </a:lnTo>
                  <a:lnTo>
                    <a:pt x="67" y="37"/>
                  </a:lnTo>
                  <a:lnTo>
                    <a:pt x="66" y="33"/>
                  </a:lnTo>
                  <a:lnTo>
                    <a:pt x="65" y="29"/>
                  </a:lnTo>
                  <a:lnTo>
                    <a:pt x="62" y="26"/>
                  </a:lnTo>
                  <a:lnTo>
                    <a:pt x="58" y="24"/>
                  </a:lnTo>
                  <a:lnTo>
                    <a:pt x="54" y="22"/>
                  </a:lnTo>
                  <a:lnTo>
                    <a:pt x="42" y="21"/>
                  </a:lnTo>
                  <a:lnTo>
                    <a:pt x="42" y="21"/>
                  </a:lnTo>
                  <a:lnTo>
                    <a:pt x="29" y="22"/>
                  </a:lnTo>
                  <a:lnTo>
                    <a:pt x="17" y="26"/>
                  </a:lnTo>
                  <a:lnTo>
                    <a:pt x="12" y="5"/>
                  </a:lnTo>
                  <a:lnTo>
                    <a:pt x="12" y="5"/>
                  </a:lnTo>
                  <a:lnTo>
                    <a:pt x="20" y="3"/>
                  </a:lnTo>
                  <a:lnTo>
                    <a:pt x="26" y="1"/>
                  </a:lnTo>
                  <a:lnTo>
                    <a:pt x="35" y="0"/>
                  </a:lnTo>
                  <a:lnTo>
                    <a:pt x="45" y="0"/>
                  </a:lnTo>
                  <a:lnTo>
                    <a:pt x="45" y="0"/>
                  </a:lnTo>
                  <a:lnTo>
                    <a:pt x="57" y="0"/>
                  </a:lnTo>
                  <a:lnTo>
                    <a:pt x="67" y="3"/>
                  </a:lnTo>
                  <a:lnTo>
                    <a:pt x="75" y="7"/>
                  </a:lnTo>
                  <a:lnTo>
                    <a:pt x="82" y="11"/>
                  </a:lnTo>
                  <a:lnTo>
                    <a:pt x="82" y="11"/>
                  </a:lnTo>
                  <a:lnTo>
                    <a:pt x="87" y="18"/>
                  </a:lnTo>
                  <a:lnTo>
                    <a:pt x="91" y="28"/>
                  </a:lnTo>
                  <a:lnTo>
                    <a:pt x="94" y="41"/>
                  </a:lnTo>
                  <a:lnTo>
                    <a:pt x="95" y="56"/>
                  </a:lnTo>
                  <a:lnTo>
                    <a:pt x="95" y="81"/>
                  </a:lnTo>
                  <a:lnTo>
                    <a:pt x="95" y="81"/>
                  </a:lnTo>
                  <a:lnTo>
                    <a:pt x="95" y="90"/>
                  </a:lnTo>
                  <a:lnTo>
                    <a:pt x="96" y="99"/>
                  </a:lnTo>
                  <a:lnTo>
                    <a:pt x="99" y="104"/>
                  </a:lnTo>
                  <a:lnTo>
                    <a:pt x="104" y="108"/>
                  </a:lnTo>
                  <a:lnTo>
                    <a:pt x="104" y="108"/>
                  </a:lnTo>
                  <a:lnTo>
                    <a:pt x="100" y="114"/>
                  </a:lnTo>
                  <a:lnTo>
                    <a:pt x="96" y="115"/>
                  </a:lnTo>
                  <a:lnTo>
                    <a:pt x="96" y="115"/>
                  </a:lnTo>
                  <a:lnTo>
                    <a:pt x="87" y="116"/>
                  </a:lnTo>
                  <a:lnTo>
                    <a:pt x="87" y="116"/>
                  </a:lnTo>
                  <a:lnTo>
                    <a:pt x="82" y="116"/>
                  </a:lnTo>
                  <a:lnTo>
                    <a:pt x="76" y="112"/>
                  </a:lnTo>
                  <a:lnTo>
                    <a:pt x="76" y="112"/>
                  </a:lnTo>
                  <a:lnTo>
                    <a:pt x="72" y="108"/>
                  </a:lnTo>
                  <a:lnTo>
                    <a:pt x="71" y="103"/>
                  </a:lnTo>
                  <a:lnTo>
                    <a:pt x="71" y="103"/>
                  </a:lnTo>
                  <a:close/>
                  <a:moveTo>
                    <a:pt x="69" y="62"/>
                  </a:moveTo>
                  <a:lnTo>
                    <a:pt x="69" y="62"/>
                  </a:lnTo>
                  <a:lnTo>
                    <a:pt x="58" y="59"/>
                  </a:lnTo>
                  <a:lnTo>
                    <a:pt x="58" y="59"/>
                  </a:lnTo>
                  <a:lnTo>
                    <a:pt x="45" y="61"/>
                  </a:lnTo>
                  <a:lnTo>
                    <a:pt x="39" y="63"/>
                  </a:lnTo>
                  <a:lnTo>
                    <a:pt x="34" y="65"/>
                  </a:lnTo>
                  <a:lnTo>
                    <a:pt x="31" y="69"/>
                  </a:lnTo>
                  <a:lnTo>
                    <a:pt x="29" y="71"/>
                  </a:lnTo>
                  <a:lnTo>
                    <a:pt x="28" y="75"/>
                  </a:lnTo>
                  <a:lnTo>
                    <a:pt x="26" y="81"/>
                  </a:lnTo>
                  <a:lnTo>
                    <a:pt x="26" y="81"/>
                  </a:lnTo>
                  <a:lnTo>
                    <a:pt x="28" y="87"/>
                  </a:lnTo>
                  <a:lnTo>
                    <a:pt x="31" y="93"/>
                  </a:lnTo>
                  <a:lnTo>
                    <a:pt x="37" y="95"/>
                  </a:lnTo>
                  <a:lnTo>
                    <a:pt x="45" y="97"/>
                  </a:lnTo>
                  <a:lnTo>
                    <a:pt x="45" y="97"/>
                  </a:lnTo>
                  <a:lnTo>
                    <a:pt x="50" y="95"/>
                  </a:lnTo>
                  <a:lnTo>
                    <a:pt x="55" y="94"/>
                  </a:lnTo>
                  <a:lnTo>
                    <a:pt x="59" y="93"/>
                  </a:lnTo>
                  <a:lnTo>
                    <a:pt x="62" y="90"/>
                  </a:lnTo>
                  <a:lnTo>
                    <a:pt x="65" y="87"/>
                  </a:lnTo>
                  <a:lnTo>
                    <a:pt x="67" y="82"/>
                  </a:lnTo>
                  <a:lnTo>
                    <a:pt x="67" y="78"/>
                  </a:lnTo>
                  <a:lnTo>
                    <a:pt x="69" y="73"/>
                  </a:lnTo>
                  <a:lnTo>
                    <a:pt x="6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9">
              <a:extLst>
                <a:ext uri="{FF2B5EF4-FFF2-40B4-BE49-F238E27FC236}">
                  <a16:creationId xmlns:a16="http://schemas.microsoft.com/office/drawing/2014/main" id="{5BA6944E-E55C-44EA-8F07-A4B0768D96F0}"/>
                </a:ext>
              </a:extLst>
            </p:cNvPr>
            <p:cNvSpPr>
              <a:spLocks/>
            </p:cNvSpPr>
            <p:nvPr/>
          </p:nvSpPr>
          <p:spPr bwMode="auto">
            <a:xfrm>
              <a:off x="9863899" y="2696439"/>
              <a:ext cx="256522" cy="297980"/>
            </a:xfrm>
            <a:custGeom>
              <a:avLst/>
              <a:gdLst>
                <a:gd name="T0" fmla="*/ 72 w 99"/>
                <a:gd name="T1" fmla="*/ 115 h 115"/>
                <a:gd name="T2" fmla="*/ 72 w 99"/>
                <a:gd name="T3" fmla="*/ 49 h 115"/>
                <a:gd name="T4" fmla="*/ 72 w 99"/>
                <a:gd name="T5" fmla="*/ 49 h 115"/>
                <a:gd name="T6" fmla="*/ 72 w 99"/>
                <a:gd name="T7" fmla="*/ 42 h 115"/>
                <a:gd name="T8" fmla="*/ 71 w 99"/>
                <a:gd name="T9" fmla="*/ 37 h 115"/>
                <a:gd name="T10" fmla="*/ 70 w 99"/>
                <a:gd name="T11" fmla="*/ 32 h 115"/>
                <a:gd name="T12" fmla="*/ 67 w 99"/>
                <a:gd name="T13" fmla="*/ 28 h 115"/>
                <a:gd name="T14" fmla="*/ 67 w 99"/>
                <a:gd name="T15" fmla="*/ 28 h 115"/>
                <a:gd name="T16" fmla="*/ 65 w 99"/>
                <a:gd name="T17" fmla="*/ 25 h 115"/>
                <a:gd name="T18" fmla="*/ 61 w 99"/>
                <a:gd name="T19" fmla="*/ 24 h 115"/>
                <a:gd name="T20" fmla="*/ 55 w 99"/>
                <a:gd name="T21" fmla="*/ 22 h 115"/>
                <a:gd name="T22" fmla="*/ 49 w 99"/>
                <a:gd name="T23" fmla="*/ 21 h 115"/>
                <a:gd name="T24" fmla="*/ 49 w 99"/>
                <a:gd name="T25" fmla="*/ 21 h 115"/>
                <a:gd name="T26" fmla="*/ 43 w 99"/>
                <a:gd name="T27" fmla="*/ 22 h 115"/>
                <a:gd name="T28" fmla="*/ 37 w 99"/>
                <a:gd name="T29" fmla="*/ 25 h 115"/>
                <a:gd name="T30" fmla="*/ 37 w 99"/>
                <a:gd name="T31" fmla="*/ 25 h 115"/>
                <a:gd name="T32" fmla="*/ 31 w 99"/>
                <a:gd name="T33" fmla="*/ 29 h 115"/>
                <a:gd name="T34" fmla="*/ 26 w 99"/>
                <a:gd name="T35" fmla="*/ 33 h 115"/>
                <a:gd name="T36" fmla="*/ 26 w 99"/>
                <a:gd name="T37" fmla="*/ 115 h 115"/>
                <a:gd name="T38" fmla="*/ 0 w 99"/>
                <a:gd name="T39" fmla="*/ 115 h 115"/>
                <a:gd name="T40" fmla="*/ 0 w 99"/>
                <a:gd name="T41" fmla="*/ 1 h 115"/>
                <a:gd name="T42" fmla="*/ 20 w 99"/>
                <a:gd name="T43" fmla="*/ 1 h 115"/>
                <a:gd name="T44" fmla="*/ 24 w 99"/>
                <a:gd name="T45" fmla="*/ 12 h 115"/>
                <a:gd name="T46" fmla="*/ 24 w 99"/>
                <a:gd name="T47" fmla="*/ 12 h 115"/>
                <a:gd name="T48" fmla="*/ 30 w 99"/>
                <a:gd name="T49" fmla="*/ 7 h 115"/>
                <a:gd name="T50" fmla="*/ 37 w 99"/>
                <a:gd name="T51" fmla="*/ 3 h 115"/>
                <a:gd name="T52" fmla="*/ 46 w 99"/>
                <a:gd name="T53" fmla="*/ 0 h 115"/>
                <a:gd name="T54" fmla="*/ 55 w 99"/>
                <a:gd name="T55" fmla="*/ 0 h 115"/>
                <a:gd name="T56" fmla="*/ 55 w 99"/>
                <a:gd name="T57" fmla="*/ 0 h 115"/>
                <a:gd name="T58" fmla="*/ 66 w 99"/>
                <a:gd name="T59" fmla="*/ 0 h 115"/>
                <a:gd name="T60" fmla="*/ 74 w 99"/>
                <a:gd name="T61" fmla="*/ 3 h 115"/>
                <a:gd name="T62" fmla="*/ 82 w 99"/>
                <a:gd name="T63" fmla="*/ 7 h 115"/>
                <a:gd name="T64" fmla="*/ 88 w 99"/>
                <a:gd name="T65" fmla="*/ 12 h 115"/>
                <a:gd name="T66" fmla="*/ 88 w 99"/>
                <a:gd name="T67" fmla="*/ 12 h 115"/>
                <a:gd name="T68" fmla="*/ 92 w 99"/>
                <a:gd name="T69" fmla="*/ 18 h 115"/>
                <a:gd name="T70" fmla="*/ 96 w 99"/>
                <a:gd name="T71" fmla="*/ 26 h 115"/>
                <a:gd name="T72" fmla="*/ 99 w 99"/>
                <a:gd name="T73" fmla="*/ 36 h 115"/>
                <a:gd name="T74" fmla="*/ 99 w 99"/>
                <a:gd name="T75" fmla="*/ 45 h 115"/>
                <a:gd name="T76" fmla="*/ 99 w 99"/>
                <a:gd name="T77" fmla="*/ 115 h 115"/>
                <a:gd name="T78" fmla="*/ 72 w 99"/>
                <a:gd name="T7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115">
                  <a:moveTo>
                    <a:pt x="72" y="115"/>
                  </a:moveTo>
                  <a:lnTo>
                    <a:pt x="72" y="49"/>
                  </a:lnTo>
                  <a:lnTo>
                    <a:pt x="72" y="49"/>
                  </a:lnTo>
                  <a:lnTo>
                    <a:pt x="72" y="42"/>
                  </a:lnTo>
                  <a:lnTo>
                    <a:pt x="71" y="37"/>
                  </a:lnTo>
                  <a:lnTo>
                    <a:pt x="70" y="32"/>
                  </a:lnTo>
                  <a:lnTo>
                    <a:pt x="67" y="28"/>
                  </a:lnTo>
                  <a:lnTo>
                    <a:pt x="67" y="28"/>
                  </a:lnTo>
                  <a:lnTo>
                    <a:pt x="65" y="25"/>
                  </a:lnTo>
                  <a:lnTo>
                    <a:pt x="61" y="24"/>
                  </a:lnTo>
                  <a:lnTo>
                    <a:pt x="55" y="22"/>
                  </a:lnTo>
                  <a:lnTo>
                    <a:pt x="49" y="21"/>
                  </a:lnTo>
                  <a:lnTo>
                    <a:pt x="49" y="21"/>
                  </a:lnTo>
                  <a:lnTo>
                    <a:pt x="43" y="22"/>
                  </a:lnTo>
                  <a:lnTo>
                    <a:pt x="37" y="25"/>
                  </a:lnTo>
                  <a:lnTo>
                    <a:pt x="37" y="25"/>
                  </a:lnTo>
                  <a:lnTo>
                    <a:pt x="31" y="29"/>
                  </a:lnTo>
                  <a:lnTo>
                    <a:pt x="26" y="33"/>
                  </a:lnTo>
                  <a:lnTo>
                    <a:pt x="26" y="115"/>
                  </a:lnTo>
                  <a:lnTo>
                    <a:pt x="0" y="115"/>
                  </a:lnTo>
                  <a:lnTo>
                    <a:pt x="0" y="1"/>
                  </a:lnTo>
                  <a:lnTo>
                    <a:pt x="20" y="1"/>
                  </a:lnTo>
                  <a:lnTo>
                    <a:pt x="24" y="12"/>
                  </a:lnTo>
                  <a:lnTo>
                    <a:pt x="24" y="12"/>
                  </a:lnTo>
                  <a:lnTo>
                    <a:pt x="30" y="7"/>
                  </a:lnTo>
                  <a:lnTo>
                    <a:pt x="37" y="3"/>
                  </a:lnTo>
                  <a:lnTo>
                    <a:pt x="46" y="0"/>
                  </a:lnTo>
                  <a:lnTo>
                    <a:pt x="55" y="0"/>
                  </a:lnTo>
                  <a:lnTo>
                    <a:pt x="55" y="0"/>
                  </a:lnTo>
                  <a:lnTo>
                    <a:pt x="66" y="0"/>
                  </a:lnTo>
                  <a:lnTo>
                    <a:pt x="74" y="3"/>
                  </a:lnTo>
                  <a:lnTo>
                    <a:pt x="82" y="7"/>
                  </a:lnTo>
                  <a:lnTo>
                    <a:pt x="88" y="12"/>
                  </a:lnTo>
                  <a:lnTo>
                    <a:pt x="88" y="12"/>
                  </a:lnTo>
                  <a:lnTo>
                    <a:pt x="92" y="18"/>
                  </a:lnTo>
                  <a:lnTo>
                    <a:pt x="96" y="26"/>
                  </a:lnTo>
                  <a:lnTo>
                    <a:pt x="99" y="36"/>
                  </a:lnTo>
                  <a:lnTo>
                    <a:pt x="99" y="45"/>
                  </a:lnTo>
                  <a:lnTo>
                    <a:pt x="99" y="115"/>
                  </a:lnTo>
                  <a:lnTo>
                    <a:pt x="72"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0">
              <a:extLst>
                <a:ext uri="{FF2B5EF4-FFF2-40B4-BE49-F238E27FC236}">
                  <a16:creationId xmlns:a16="http://schemas.microsoft.com/office/drawing/2014/main" id="{8BA76919-51E2-4B4E-9EED-26068A212C7B}"/>
                </a:ext>
              </a:extLst>
            </p:cNvPr>
            <p:cNvSpPr>
              <a:spLocks/>
            </p:cNvSpPr>
            <p:nvPr/>
          </p:nvSpPr>
          <p:spPr bwMode="auto">
            <a:xfrm>
              <a:off x="10174835" y="2696439"/>
              <a:ext cx="209882" cy="300571"/>
            </a:xfrm>
            <a:custGeom>
              <a:avLst/>
              <a:gdLst>
                <a:gd name="T0" fmla="*/ 11 w 81"/>
                <a:gd name="T1" fmla="*/ 86 h 116"/>
                <a:gd name="T2" fmla="*/ 17 w 81"/>
                <a:gd name="T3" fmla="*/ 91 h 116"/>
                <a:gd name="T4" fmla="*/ 31 w 81"/>
                <a:gd name="T5" fmla="*/ 95 h 116"/>
                <a:gd name="T6" fmla="*/ 37 w 81"/>
                <a:gd name="T7" fmla="*/ 97 h 116"/>
                <a:gd name="T8" fmla="*/ 49 w 81"/>
                <a:gd name="T9" fmla="*/ 93 h 116"/>
                <a:gd name="T10" fmla="*/ 53 w 81"/>
                <a:gd name="T11" fmla="*/ 85 h 116"/>
                <a:gd name="T12" fmla="*/ 52 w 81"/>
                <a:gd name="T13" fmla="*/ 79 h 116"/>
                <a:gd name="T14" fmla="*/ 48 w 81"/>
                <a:gd name="T15" fmla="*/ 74 h 116"/>
                <a:gd name="T16" fmla="*/ 31 w 81"/>
                <a:gd name="T17" fmla="*/ 65 h 116"/>
                <a:gd name="T18" fmla="*/ 17 w 81"/>
                <a:gd name="T19" fmla="*/ 58 h 116"/>
                <a:gd name="T20" fmla="*/ 8 w 81"/>
                <a:gd name="T21" fmla="*/ 50 h 116"/>
                <a:gd name="T22" fmla="*/ 3 w 81"/>
                <a:gd name="T23" fmla="*/ 41 h 116"/>
                <a:gd name="T24" fmla="*/ 0 w 81"/>
                <a:gd name="T25" fmla="*/ 30 h 116"/>
                <a:gd name="T26" fmla="*/ 1 w 81"/>
                <a:gd name="T27" fmla="*/ 24 h 116"/>
                <a:gd name="T28" fmla="*/ 7 w 81"/>
                <a:gd name="T29" fmla="*/ 12 h 116"/>
                <a:gd name="T30" fmla="*/ 12 w 81"/>
                <a:gd name="T31" fmla="*/ 8 h 116"/>
                <a:gd name="T32" fmla="*/ 25 w 81"/>
                <a:gd name="T33" fmla="*/ 1 h 116"/>
                <a:gd name="T34" fmla="*/ 41 w 81"/>
                <a:gd name="T35" fmla="*/ 0 h 116"/>
                <a:gd name="T36" fmla="*/ 49 w 81"/>
                <a:gd name="T37" fmla="*/ 0 h 116"/>
                <a:gd name="T38" fmla="*/ 66 w 81"/>
                <a:gd name="T39" fmla="*/ 4 h 116"/>
                <a:gd name="T40" fmla="*/ 66 w 81"/>
                <a:gd name="T41" fmla="*/ 28 h 116"/>
                <a:gd name="T42" fmla="*/ 61 w 81"/>
                <a:gd name="T43" fmla="*/ 25 h 116"/>
                <a:gd name="T44" fmla="*/ 49 w 81"/>
                <a:gd name="T45" fmla="*/ 21 h 116"/>
                <a:gd name="T46" fmla="*/ 42 w 81"/>
                <a:gd name="T47" fmla="*/ 20 h 116"/>
                <a:gd name="T48" fmla="*/ 32 w 81"/>
                <a:gd name="T49" fmla="*/ 24 h 116"/>
                <a:gd name="T50" fmla="*/ 28 w 81"/>
                <a:gd name="T51" fmla="*/ 32 h 116"/>
                <a:gd name="T52" fmla="*/ 29 w 81"/>
                <a:gd name="T53" fmla="*/ 36 h 116"/>
                <a:gd name="T54" fmla="*/ 33 w 81"/>
                <a:gd name="T55" fmla="*/ 40 h 116"/>
                <a:gd name="T56" fmla="*/ 52 w 81"/>
                <a:gd name="T57" fmla="*/ 49 h 116"/>
                <a:gd name="T58" fmla="*/ 65 w 81"/>
                <a:gd name="T59" fmla="*/ 56 h 116"/>
                <a:gd name="T60" fmla="*/ 74 w 81"/>
                <a:gd name="T61" fmla="*/ 63 h 116"/>
                <a:gd name="T62" fmla="*/ 77 w 81"/>
                <a:gd name="T63" fmla="*/ 67 h 116"/>
                <a:gd name="T64" fmla="*/ 79 w 81"/>
                <a:gd name="T65" fmla="*/ 78 h 116"/>
                <a:gd name="T66" fmla="*/ 81 w 81"/>
                <a:gd name="T67" fmla="*/ 83 h 116"/>
                <a:gd name="T68" fmla="*/ 77 w 81"/>
                <a:gd name="T69" fmla="*/ 98 h 116"/>
                <a:gd name="T70" fmla="*/ 69 w 81"/>
                <a:gd name="T71" fmla="*/ 108 h 116"/>
                <a:gd name="T72" fmla="*/ 62 w 81"/>
                <a:gd name="T73" fmla="*/ 112 h 116"/>
                <a:gd name="T74" fmla="*/ 46 w 81"/>
                <a:gd name="T75" fmla="*/ 116 h 116"/>
                <a:gd name="T76" fmla="*/ 37 w 81"/>
                <a:gd name="T77" fmla="*/ 116 h 116"/>
                <a:gd name="T78" fmla="*/ 19 w 81"/>
                <a:gd name="T79" fmla="*/ 115 h 116"/>
                <a:gd name="T80" fmla="*/ 11 w 81"/>
                <a:gd name="T81" fmla="*/ 112 h 116"/>
                <a:gd name="T82" fmla="*/ 1 w 81"/>
                <a:gd name="T83"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16">
                  <a:moveTo>
                    <a:pt x="1" y="107"/>
                  </a:moveTo>
                  <a:lnTo>
                    <a:pt x="11" y="86"/>
                  </a:lnTo>
                  <a:lnTo>
                    <a:pt x="11" y="86"/>
                  </a:lnTo>
                  <a:lnTo>
                    <a:pt x="17" y="91"/>
                  </a:lnTo>
                  <a:lnTo>
                    <a:pt x="23" y="94"/>
                  </a:lnTo>
                  <a:lnTo>
                    <a:pt x="31" y="95"/>
                  </a:lnTo>
                  <a:lnTo>
                    <a:pt x="37" y="97"/>
                  </a:lnTo>
                  <a:lnTo>
                    <a:pt x="37" y="97"/>
                  </a:lnTo>
                  <a:lnTo>
                    <a:pt x="44" y="95"/>
                  </a:lnTo>
                  <a:lnTo>
                    <a:pt x="49" y="93"/>
                  </a:lnTo>
                  <a:lnTo>
                    <a:pt x="52" y="90"/>
                  </a:lnTo>
                  <a:lnTo>
                    <a:pt x="53" y="85"/>
                  </a:lnTo>
                  <a:lnTo>
                    <a:pt x="53" y="85"/>
                  </a:lnTo>
                  <a:lnTo>
                    <a:pt x="52" y="79"/>
                  </a:lnTo>
                  <a:lnTo>
                    <a:pt x="48" y="74"/>
                  </a:lnTo>
                  <a:lnTo>
                    <a:pt x="48" y="74"/>
                  </a:lnTo>
                  <a:lnTo>
                    <a:pt x="41" y="70"/>
                  </a:lnTo>
                  <a:lnTo>
                    <a:pt x="31" y="65"/>
                  </a:lnTo>
                  <a:lnTo>
                    <a:pt x="31" y="65"/>
                  </a:lnTo>
                  <a:lnTo>
                    <a:pt x="17" y="58"/>
                  </a:lnTo>
                  <a:lnTo>
                    <a:pt x="12" y="54"/>
                  </a:lnTo>
                  <a:lnTo>
                    <a:pt x="8" y="50"/>
                  </a:lnTo>
                  <a:lnTo>
                    <a:pt x="5" y="45"/>
                  </a:lnTo>
                  <a:lnTo>
                    <a:pt x="3" y="41"/>
                  </a:lnTo>
                  <a:lnTo>
                    <a:pt x="1" y="36"/>
                  </a:lnTo>
                  <a:lnTo>
                    <a:pt x="0" y="30"/>
                  </a:lnTo>
                  <a:lnTo>
                    <a:pt x="0" y="30"/>
                  </a:lnTo>
                  <a:lnTo>
                    <a:pt x="1" y="24"/>
                  </a:lnTo>
                  <a:lnTo>
                    <a:pt x="4" y="17"/>
                  </a:lnTo>
                  <a:lnTo>
                    <a:pt x="7" y="12"/>
                  </a:lnTo>
                  <a:lnTo>
                    <a:pt x="12" y="8"/>
                  </a:lnTo>
                  <a:lnTo>
                    <a:pt x="12" y="8"/>
                  </a:lnTo>
                  <a:lnTo>
                    <a:pt x="17" y="4"/>
                  </a:lnTo>
                  <a:lnTo>
                    <a:pt x="25" y="1"/>
                  </a:lnTo>
                  <a:lnTo>
                    <a:pt x="32" y="0"/>
                  </a:lnTo>
                  <a:lnTo>
                    <a:pt x="41" y="0"/>
                  </a:lnTo>
                  <a:lnTo>
                    <a:pt x="41" y="0"/>
                  </a:lnTo>
                  <a:lnTo>
                    <a:pt x="49" y="0"/>
                  </a:lnTo>
                  <a:lnTo>
                    <a:pt x="58" y="1"/>
                  </a:lnTo>
                  <a:lnTo>
                    <a:pt x="66" y="4"/>
                  </a:lnTo>
                  <a:lnTo>
                    <a:pt x="74" y="8"/>
                  </a:lnTo>
                  <a:lnTo>
                    <a:pt x="66" y="28"/>
                  </a:lnTo>
                  <a:lnTo>
                    <a:pt x="66" y="28"/>
                  </a:lnTo>
                  <a:lnTo>
                    <a:pt x="61" y="25"/>
                  </a:lnTo>
                  <a:lnTo>
                    <a:pt x="56" y="22"/>
                  </a:lnTo>
                  <a:lnTo>
                    <a:pt x="49" y="21"/>
                  </a:lnTo>
                  <a:lnTo>
                    <a:pt x="42" y="20"/>
                  </a:lnTo>
                  <a:lnTo>
                    <a:pt x="42" y="20"/>
                  </a:lnTo>
                  <a:lnTo>
                    <a:pt x="36" y="21"/>
                  </a:lnTo>
                  <a:lnTo>
                    <a:pt x="32" y="24"/>
                  </a:lnTo>
                  <a:lnTo>
                    <a:pt x="29" y="26"/>
                  </a:lnTo>
                  <a:lnTo>
                    <a:pt x="28" y="32"/>
                  </a:lnTo>
                  <a:lnTo>
                    <a:pt x="28" y="32"/>
                  </a:lnTo>
                  <a:lnTo>
                    <a:pt x="29" y="36"/>
                  </a:lnTo>
                  <a:lnTo>
                    <a:pt x="33" y="40"/>
                  </a:lnTo>
                  <a:lnTo>
                    <a:pt x="33" y="40"/>
                  </a:lnTo>
                  <a:lnTo>
                    <a:pt x="40" y="44"/>
                  </a:lnTo>
                  <a:lnTo>
                    <a:pt x="52" y="49"/>
                  </a:lnTo>
                  <a:lnTo>
                    <a:pt x="52" y="49"/>
                  </a:lnTo>
                  <a:lnTo>
                    <a:pt x="65" y="56"/>
                  </a:lnTo>
                  <a:lnTo>
                    <a:pt x="70" y="59"/>
                  </a:lnTo>
                  <a:lnTo>
                    <a:pt x="74" y="63"/>
                  </a:lnTo>
                  <a:lnTo>
                    <a:pt x="74" y="63"/>
                  </a:lnTo>
                  <a:lnTo>
                    <a:pt x="77" y="67"/>
                  </a:lnTo>
                  <a:lnTo>
                    <a:pt x="78" y="73"/>
                  </a:lnTo>
                  <a:lnTo>
                    <a:pt x="79" y="78"/>
                  </a:lnTo>
                  <a:lnTo>
                    <a:pt x="81" y="83"/>
                  </a:lnTo>
                  <a:lnTo>
                    <a:pt x="81" y="83"/>
                  </a:lnTo>
                  <a:lnTo>
                    <a:pt x="79" y="91"/>
                  </a:lnTo>
                  <a:lnTo>
                    <a:pt x="77" y="98"/>
                  </a:lnTo>
                  <a:lnTo>
                    <a:pt x="74" y="103"/>
                  </a:lnTo>
                  <a:lnTo>
                    <a:pt x="69" y="108"/>
                  </a:lnTo>
                  <a:lnTo>
                    <a:pt x="69" y="108"/>
                  </a:lnTo>
                  <a:lnTo>
                    <a:pt x="62" y="112"/>
                  </a:lnTo>
                  <a:lnTo>
                    <a:pt x="54" y="115"/>
                  </a:lnTo>
                  <a:lnTo>
                    <a:pt x="46" y="116"/>
                  </a:lnTo>
                  <a:lnTo>
                    <a:pt x="37" y="116"/>
                  </a:lnTo>
                  <a:lnTo>
                    <a:pt x="37" y="116"/>
                  </a:lnTo>
                  <a:lnTo>
                    <a:pt x="27" y="116"/>
                  </a:lnTo>
                  <a:lnTo>
                    <a:pt x="19" y="115"/>
                  </a:lnTo>
                  <a:lnTo>
                    <a:pt x="19" y="115"/>
                  </a:lnTo>
                  <a:lnTo>
                    <a:pt x="11" y="112"/>
                  </a:lnTo>
                  <a:lnTo>
                    <a:pt x="1" y="107"/>
                  </a:lnTo>
                  <a:lnTo>
                    <a:pt x="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8AC1D97D-A484-4BF0-A4FF-B9F6E40A3344}"/>
                </a:ext>
              </a:extLst>
            </p:cNvPr>
            <p:cNvSpPr>
              <a:spLocks noEditPoints="1"/>
            </p:cNvSpPr>
            <p:nvPr/>
          </p:nvSpPr>
          <p:spPr bwMode="auto">
            <a:xfrm>
              <a:off x="10418401" y="2696439"/>
              <a:ext cx="279842" cy="300571"/>
            </a:xfrm>
            <a:custGeom>
              <a:avLst/>
              <a:gdLst>
                <a:gd name="T0" fmla="*/ 0 w 108"/>
                <a:gd name="T1" fmla="*/ 58 h 116"/>
                <a:gd name="T2" fmla="*/ 4 w 108"/>
                <a:gd name="T3" fmla="*/ 34 h 116"/>
                <a:gd name="T4" fmla="*/ 15 w 108"/>
                <a:gd name="T5" fmla="*/ 16 h 116"/>
                <a:gd name="T6" fmla="*/ 24 w 108"/>
                <a:gd name="T7" fmla="*/ 8 h 116"/>
                <a:gd name="T8" fmla="*/ 42 w 108"/>
                <a:gd name="T9" fmla="*/ 0 h 116"/>
                <a:gd name="T10" fmla="*/ 54 w 108"/>
                <a:gd name="T11" fmla="*/ 0 h 116"/>
                <a:gd name="T12" fmla="*/ 78 w 108"/>
                <a:gd name="T13" fmla="*/ 3 h 116"/>
                <a:gd name="T14" fmla="*/ 95 w 108"/>
                <a:gd name="T15" fmla="*/ 15 h 116"/>
                <a:gd name="T16" fmla="*/ 101 w 108"/>
                <a:gd name="T17" fmla="*/ 24 h 116"/>
                <a:gd name="T18" fmla="*/ 108 w 108"/>
                <a:gd name="T19" fmla="*/ 45 h 116"/>
                <a:gd name="T20" fmla="*/ 108 w 108"/>
                <a:gd name="T21" fmla="*/ 58 h 116"/>
                <a:gd name="T22" fmla="*/ 106 w 108"/>
                <a:gd name="T23" fmla="*/ 82 h 116"/>
                <a:gd name="T24" fmla="*/ 94 w 108"/>
                <a:gd name="T25" fmla="*/ 100 h 116"/>
                <a:gd name="T26" fmla="*/ 86 w 108"/>
                <a:gd name="T27" fmla="*/ 108 h 116"/>
                <a:gd name="T28" fmla="*/ 66 w 108"/>
                <a:gd name="T29" fmla="*/ 116 h 116"/>
                <a:gd name="T30" fmla="*/ 54 w 108"/>
                <a:gd name="T31" fmla="*/ 116 h 116"/>
                <a:gd name="T32" fmla="*/ 32 w 108"/>
                <a:gd name="T33" fmla="*/ 112 h 116"/>
                <a:gd name="T34" fmla="*/ 15 w 108"/>
                <a:gd name="T35" fmla="*/ 100 h 116"/>
                <a:gd name="T36" fmla="*/ 8 w 108"/>
                <a:gd name="T37" fmla="*/ 93 h 116"/>
                <a:gd name="T38" fmla="*/ 1 w 108"/>
                <a:gd name="T39" fmla="*/ 70 h 116"/>
                <a:gd name="T40" fmla="*/ 0 w 108"/>
                <a:gd name="T41" fmla="*/ 58 h 116"/>
                <a:gd name="T42" fmla="*/ 28 w 108"/>
                <a:gd name="T43" fmla="*/ 58 h 116"/>
                <a:gd name="T44" fmla="*/ 29 w 108"/>
                <a:gd name="T45" fmla="*/ 74 h 116"/>
                <a:gd name="T46" fmla="*/ 34 w 108"/>
                <a:gd name="T47" fmla="*/ 86 h 116"/>
                <a:gd name="T48" fmla="*/ 42 w 108"/>
                <a:gd name="T49" fmla="*/ 93 h 116"/>
                <a:gd name="T50" fmla="*/ 54 w 108"/>
                <a:gd name="T51" fmla="*/ 95 h 116"/>
                <a:gd name="T52" fmla="*/ 61 w 108"/>
                <a:gd name="T53" fmla="*/ 95 h 116"/>
                <a:gd name="T54" fmla="*/ 70 w 108"/>
                <a:gd name="T55" fmla="*/ 90 h 116"/>
                <a:gd name="T56" fmla="*/ 74 w 108"/>
                <a:gd name="T57" fmla="*/ 86 h 116"/>
                <a:gd name="T58" fmla="*/ 79 w 108"/>
                <a:gd name="T59" fmla="*/ 74 h 116"/>
                <a:gd name="T60" fmla="*/ 82 w 108"/>
                <a:gd name="T61" fmla="*/ 58 h 116"/>
                <a:gd name="T62" fmla="*/ 81 w 108"/>
                <a:gd name="T63" fmla="*/ 49 h 116"/>
                <a:gd name="T64" fmla="*/ 78 w 108"/>
                <a:gd name="T65" fmla="*/ 36 h 116"/>
                <a:gd name="T66" fmla="*/ 71 w 108"/>
                <a:gd name="T67" fmla="*/ 26 h 116"/>
                <a:gd name="T68" fmla="*/ 61 w 108"/>
                <a:gd name="T69" fmla="*/ 21 h 116"/>
                <a:gd name="T70" fmla="*/ 54 w 108"/>
                <a:gd name="T71" fmla="*/ 21 h 116"/>
                <a:gd name="T72" fmla="*/ 44 w 108"/>
                <a:gd name="T73" fmla="*/ 24 h 116"/>
                <a:gd name="T74" fmla="*/ 34 w 108"/>
                <a:gd name="T75" fmla="*/ 30 h 116"/>
                <a:gd name="T76" fmla="*/ 32 w 108"/>
                <a:gd name="T77" fmla="*/ 36 h 116"/>
                <a:gd name="T78" fmla="*/ 28 w 108"/>
                <a:gd name="T79" fmla="*/ 50 h 116"/>
                <a:gd name="T80" fmla="*/ 28 w 108"/>
                <a:gd name="T8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6">
                  <a:moveTo>
                    <a:pt x="0" y="58"/>
                  </a:moveTo>
                  <a:lnTo>
                    <a:pt x="0" y="58"/>
                  </a:lnTo>
                  <a:lnTo>
                    <a:pt x="1" y="45"/>
                  </a:lnTo>
                  <a:lnTo>
                    <a:pt x="4" y="34"/>
                  </a:lnTo>
                  <a:lnTo>
                    <a:pt x="8" y="24"/>
                  </a:lnTo>
                  <a:lnTo>
                    <a:pt x="15" y="16"/>
                  </a:lnTo>
                  <a:lnTo>
                    <a:pt x="15" y="16"/>
                  </a:lnTo>
                  <a:lnTo>
                    <a:pt x="24" y="8"/>
                  </a:lnTo>
                  <a:lnTo>
                    <a:pt x="33" y="4"/>
                  </a:lnTo>
                  <a:lnTo>
                    <a:pt x="42" y="0"/>
                  </a:lnTo>
                  <a:lnTo>
                    <a:pt x="54" y="0"/>
                  </a:lnTo>
                  <a:lnTo>
                    <a:pt x="54" y="0"/>
                  </a:lnTo>
                  <a:lnTo>
                    <a:pt x="67" y="0"/>
                  </a:lnTo>
                  <a:lnTo>
                    <a:pt x="78" y="3"/>
                  </a:lnTo>
                  <a:lnTo>
                    <a:pt x="87" y="8"/>
                  </a:lnTo>
                  <a:lnTo>
                    <a:pt x="95" y="15"/>
                  </a:lnTo>
                  <a:lnTo>
                    <a:pt x="95" y="15"/>
                  </a:lnTo>
                  <a:lnTo>
                    <a:pt x="101" y="24"/>
                  </a:lnTo>
                  <a:lnTo>
                    <a:pt x="106" y="33"/>
                  </a:lnTo>
                  <a:lnTo>
                    <a:pt x="108" y="45"/>
                  </a:lnTo>
                  <a:lnTo>
                    <a:pt x="108" y="58"/>
                  </a:lnTo>
                  <a:lnTo>
                    <a:pt x="108" y="58"/>
                  </a:lnTo>
                  <a:lnTo>
                    <a:pt x="108" y="71"/>
                  </a:lnTo>
                  <a:lnTo>
                    <a:pt x="106" y="82"/>
                  </a:lnTo>
                  <a:lnTo>
                    <a:pt x="101" y="93"/>
                  </a:lnTo>
                  <a:lnTo>
                    <a:pt x="94" y="100"/>
                  </a:lnTo>
                  <a:lnTo>
                    <a:pt x="94" y="100"/>
                  </a:lnTo>
                  <a:lnTo>
                    <a:pt x="86" y="108"/>
                  </a:lnTo>
                  <a:lnTo>
                    <a:pt x="77" y="112"/>
                  </a:lnTo>
                  <a:lnTo>
                    <a:pt x="66" y="116"/>
                  </a:lnTo>
                  <a:lnTo>
                    <a:pt x="54" y="116"/>
                  </a:lnTo>
                  <a:lnTo>
                    <a:pt x="54" y="116"/>
                  </a:lnTo>
                  <a:lnTo>
                    <a:pt x="42" y="116"/>
                  </a:lnTo>
                  <a:lnTo>
                    <a:pt x="32" y="112"/>
                  </a:lnTo>
                  <a:lnTo>
                    <a:pt x="23" y="108"/>
                  </a:lnTo>
                  <a:lnTo>
                    <a:pt x="15" y="100"/>
                  </a:lnTo>
                  <a:lnTo>
                    <a:pt x="15" y="100"/>
                  </a:lnTo>
                  <a:lnTo>
                    <a:pt x="8" y="93"/>
                  </a:lnTo>
                  <a:lnTo>
                    <a:pt x="4" y="82"/>
                  </a:lnTo>
                  <a:lnTo>
                    <a:pt x="1" y="70"/>
                  </a:lnTo>
                  <a:lnTo>
                    <a:pt x="0" y="58"/>
                  </a:lnTo>
                  <a:lnTo>
                    <a:pt x="0" y="58"/>
                  </a:lnTo>
                  <a:close/>
                  <a:moveTo>
                    <a:pt x="28" y="58"/>
                  </a:moveTo>
                  <a:lnTo>
                    <a:pt x="28" y="58"/>
                  </a:lnTo>
                  <a:lnTo>
                    <a:pt x="28" y="66"/>
                  </a:lnTo>
                  <a:lnTo>
                    <a:pt x="29" y="74"/>
                  </a:lnTo>
                  <a:lnTo>
                    <a:pt x="32" y="81"/>
                  </a:lnTo>
                  <a:lnTo>
                    <a:pt x="34" y="86"/>
                  </a:lnTo>
                  <a:lnTo>
                    <a:pt x="38" y="90"/>
                  </a:lnTo>
                  <a:lnTo>
                    <a:pt x="42" y="93"/>
                  </a:lnTo>
                  <a:lnTo>
                    <a:pt x="49" y="95"/>
                  </a:lnTo>
                  <a:lnTo>
                    <a:pt x="54" y="95"/>
                  </a:lnTo>
                  <a:lnTo>
                    <a:pt x="54" y="95"/>
                  </a:lnTo>
                  <a:lnTo>
                    <a:pt x="61" y="95"/>
                  </a:lnTo>
                  <a:lnTo>
                    <a:pt x="66" y="93"/>
                  </a:lnTo>
                  <a:lnTo>
                    <a:pt x="70" y="90"/>
                  </a:lnTo>
                  <a:lnTo>
                    <a:pt x="74" y="86"/>
                  </a:lnTo>
                  <a:lnTo>
                    <a:pt x="74" y="86"/>
                  </a:lnTo>
                  <a:lnTo>
                    <a:pt x="78" y="81"/>
                  </a:lnTo>
                  <a:lnTo>
                    <a:pt x="79" y="74"/>
                  </a:lnTo>
                  <a:lnTo>
                    <a:pt x="81" y="66"/>
                  </a:lnTo>
                  <a:lnTo>
                    <a:pt x="82" y="58"/>
                  </a:lnTo>
                  <a:lnTo>
                    <a:pt x="82" y="58"/>
                  </a:lnTo>
                  <a:lnTo>
                    <a:pt x="81" y="49"/>
                  </a:lnTo>
                  <a:lnTo>
                    <a:pt x="79" y="42"/>
                  </a:lnTo>
                  <a:lnTo>
                    <a:pt x="78" y="36"/>
                  </a:lnTo>
                  <a:lnTo>
                    <a:pt x="75" y="30"/>
                  </a:lnTo>
                  <a:lnTo>
                    <a:pt x="71" y="26"/>
                  </a:lnTo>
                  <a:lnTo>
                    <a:pt x="66" y="24"/>
                  </a:lnTo>
                  <a:lnTo>
                    <a:pt x="61" y="21"/>
                  </a:lnTo>
                  <a:lnTo>
                    <a:pt x="54" y="21"/>
                  </a:lnTo>
                  <a:lnTo>
                    <a:pt x="54" y="21"/>
                  </a:lnTo>
                  <a:lnTo>
                    <a:pt x="49" y="21"/>
                  </a:lnTo>
                  <a:lnTo>
                    <a:pt x="44" y="24"/>
                  </a:lnTo>
                  <a:lnTo>
                    <a:pt x="38" y="26"/>
                  </a:lnTo>
                  <a:lnTo>
                    <a:pt x="34" y="30"/>
                  </a:lnTo>
                  <a:lnTo>
                    <a:pt x="34" y="30"/>
                  </a:lnTo>
                  <a:lnTo>
                    <a:pt x="32" y="36"/>
                  </a:lnTo>
                  <a:lnTo>
                    <a:pt x="29" y="42"/>
                  </a:lnTo>
                  <a:lnTo>
                    <a:pt x="28" y="50"/>
                  </a:lnTo>
                  <a:lnTo>
                    <a:pt x="28" y="58"/>
                  </a:lnTo>
                  <a:lnTo>
                    <a:pt x="2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2">
              <a:extLst>
                <a:ext uri="{FF2B5EF4-FFF2-40B4-BE49-F238E27FC236}">
                  <a16:creationId xmlns:a16="http://schemas.microsoft.com/office/drawing/2014/main" id="{0FCDF5DF-5A5A-4A3F-B06B-A64C9DD06BEA}"/>
                </a:ext>
              </a:extLst>
            </p:cNvPr>
            <p:cNvSpPr>
              <a:spLocks/>
            </p:cNvSpPr>
            <p:nvPr/>
          </p:nvSpPr>
          <p:spPr bwMode="auto">
            <a:xfrm>
              <a:off x="10724155" y="2699030"/>
              <a:ext cx="430128" cy="297980"/>
            </a:xfrm>
            <a:custGeom>
              <a:avLst/>
              <a:gdLst>
                <a:gd name="T0" fmla="*/ 124 w 166"/>
                <a:gd name="T1" fmla="*/ 115 h 115"/>
                <a:gd name="T2" fmla="*/ 114 w 166"/>
                <a:gd name="T3" fmla="*/ 115 h 115"/>
                <a:gd name="T4" fmla="*/ 83 w 166"/>
                <a:gd name="T5" fmla="*/ 47 h 115"/>
                <a:gd name="T6" fmla="*/ 51 w 166"/>
                <a:gd name="T7" fmla="*/ 115 h 115"/>
                <a:gd name="T8" fmla="*/ 42 w 166"/>
                <a:gd name="T9" fmla="*/ 115 h 115"/>
                <a:gd name="T10" fmla="*/ 0 w 166"/>
                <a:gd name="T11" fmla="*/ 0 h 115"/>
                <a:gd name="T12" fmla="*/ 28 w 166"/>
                <a:gd name="T13" fmla="*/ 0 h 115"/>
                <a:gd name="T14" fmla="*/ 50 w 166"/>
                <a:gd name="T15" fmla="*/ 68 h 115"/>
                <a:gd name="T16" fmla="*/ 78 w 166"/>
                <a:gd name="T17" fmla="*/ 0 h 115"/>
                <a:gd name="T18" fmla="*/ 87 w 166"/>
                <a:gd name="T19" fmla="*/ 0 h 115"/>
                <a:gd name="T20" fmla="*/ 116 w 166"/>
                <a:gd name="T21" fmla="*/ 69 h 115"/>
                <a:gd name="T22" fmla="*/ 140 w 166"/>
                <a:gd name="T23" fmla="*/ 0 h 115"/>
                <a:gd name="T24" fmla="*/ 166 w 166"/>
                <a:gd name="T25" fmla="*/ 0 h 115"/>
                <a:gd name="T26" fmla="*/ 124 w 166"/>
                <a:gd name="T2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15">
                  <a:moveTo>
                    <a:pt x="124" y="115"/>
                  </a:moveTo>
                  <a:lnTo>
                    <a:pt x="114" y="115"/>
                  </a:lnTo>
                  <a:lnTo>
                    <a:pt x="83" y="47"/>
                  </a:lnTo>
                  <a:lnTo>
                    <a:pt x="51" y="115"/>
                  </a:lnTo>
                  <a:lnTo>
                    <a:pt x="42" y="115"/>
                  </a:lnTo>
                  <a:lnTo>
                    <a:pt x="0" y="0"/>
                  </a:lnTo>
                  <a:lnTo>
                    <a:pt x="28" y="0"/>
                  </a:lnTo>
                  <a:lnTo>
                    <a:pt x="50" y="68"/>
                  </a:lnTo>
                  <a:lnTo>
                    <a:pt x="78" y="0"/>
                  </a:lnTo>
                  <a:lnTo>
                    <a:pt x="87" y="0"/>
                  </a:lnTo>
                  <a:lnTo>
                    <a:pt x="116" y="69"/>
                  </a:lnTo>
                  <a:lnTo>
                    <a:pt x="140" y="0"/>
                  </a:lnTo>
                  <a:lnTo>
                    <a:pt x="166" y="0"/>
                  </a:lnTo>
                  <a:lnTo>
                    <a:pt x="124"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3">
              <a:extLst>
                <a:ext uri="{FF2B5EF4-FFF2-40B4-BE49-F238E27FC236}">
                  <a16:creationId xmlns:a16="http://schemas.microsoft.com/office/drawing/2014/main" id="{987E9F0D-D73B-4A77-8B66-480A9053371F}"/>
                </a:ext>
              </a:extLst>
            </p:cNvPr>
            <p:cNvSpPr>
              <a:spLocks/>
            </p:cNvSpPr>
            <p:nvPr/>
          </p:nvSpPr>
          <p:spPr bwMode="auto">
            <a:xfrm>
              <a:off x="11162056" y="2699030"/>
              <a:ext cx="295389" cy="411990"/>
            </a:xfrm>
            <a:custGeom>
              <a:avLst/>
              <a:gdLst>
                <a:gd name="T0" fmla="*/ 64 w 114"/>
                <a:gd name="T1" fmla="*/ 133 h 159"/>
                <a:gd name="T2" fmla="*/ 64 w 114"/>
                <a:gd name="T3" fmla="*/ 133 h 159"/>
                <a:gd name="T4" fmla="*/ 61 w 114"/>
                <a:gd name="T5" fmla="*/ 138 h 159"/>
                <a:gd name="T6" fmla="*/ 57 w 114"/>
                <a:gd name="T7" fmla="*/ 143 h 159"/>
                <a:gd name="T8" fmla="*/ 52 w 114"/>
                <a:gd name="T9" fmla="*/ 147 h 159"/>
                <a:gd name="T10" fmla="*/ 45 w 114"/>
                <a:gd name="T11" fmla="*/ 151 h 159"/>
                <a:gd name="T12" fmla="*/ 45 w 114"/>
                <a:gd name="T13" fmla="*/ 151 h 159"/>
                <a:gd name="T14" fmla="*/ 38 w 114"/>
                <a:gd name="T15" fmla="*/ 154 h 159"/>
                <a:gd name="T16" fmla="*/ 30 w 114"/>
                <a:gd name="T17" fmla="*/ 156 h 159"/>
                <a:gd name="T18" fmla="*/ 21 w 114"/>
                <a:gd name="T19" fmla="*/ 158 h 159"/>
                <a:gd name="T20" fmla="*/ 13 w 114"/>
                <a:gd name="T21" fmla="*/ 159 h 159"/>
                <a:gd name="T22" fmla="*/ 13 w 114"/>
                <a:gd name="T23" fmla="*/ 135 h 159"/>
                <a:gd name="T24" fmla="*/ 13 w 114"/>
                <a:gd name="T25" fmla="*/ 135 h 159"/>
                <a:gd name="T26" fmla="*/ 27 w 114"/>
                <a:gd name="T27" fmla="*/ 134 h 159"/>
                <a:gd name="T28" fmla="*/ 36 w 114"/>
                <a:gd name="T29" fmla="*/ 131 h 159"/>
                <a:gd name="T30" fmla="*/ 40 w 114"/>
                <a:gd name="T31" fmla="*/ 129 h 159"/>
                <a:gd name="T32" fmla="*/ 41 w 114"/>
                <a:gd name="T33" fmla="*/ 126 h 159"/>
                <a:gd name="T34" fmla="*/ 42 w 114"/>
                <a:gd name="T35" fmla="*/ 123 h 159"/>
                <a:gd name="T36" fmla="*/ 44 w 114"/>
                <a:gd name="T37" fmla="*/ 119 h 159"/>
                <a:gd name="T38" fmla="*/ 44 w 114"/>
                <a:gd name="T39" fmla="*/ 119 h 159"/>
                <a:gd name="T40" fmla="*/ 42 w 114"/>
                <a:gd name="T41" fmla="*/ 114 h 159"/>
                <a:gd name="T42" fmla="*/ 41 w 114"/>
                <a:gd name="T43" fmla="*/ 106 h 159"/>
                <a:gd name="T44" fmla="*/ 34 w 114"/>
                <a:gd name="T45" fmla="*/ 89 h 159"/>
                <a:gd name="T46" fmla="*/ 0 w 114"/>
                <a:gd name="T47" fmla="*/ 0 h 159"/>
                <a:gd name="T48" fmla="*/ 27 w 114"/>
                <a:gd name="T49" fmla="*/ 0 h 159"/>
                <a:gd name="T50" fmla="*/ 58 w 114"/>
                <a:gd name="T51" fmla="*/ 78 h 159"/>
                <a:gd name="T52" fmla="*/ 86 w 114"/>
                <a:gd name="T53" fmla="*/ 0 h 159"/>
                <a:gd name="T54" fmla="*/ 114 w 114"/>
                <a:gd name="T55" fmla="*/ 0 h 159"/>
                <a:gd name="T56" fmla="*/ 64 w 114"/>
                <a:gd name="T57" fmla="*/ 13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4" h="159">
                  <a:moveTo>
                    <a:pt x="64" y="133"/>
                  </a:moveTo>
                  <a:lnTo>
                    <a:pt x="64" y="133"/>
                  </a:lnTo>
                  <a:lnTo>
                    <a:pt x="61" y="138"/>
                  </a:lnTo>
                  <a:lnTo>
                    <a:pt x="57" y="143"/>
                  </a:lnTo>
                  <a:lnTo>
                    <a:pt x="52" y="147"/>
                  </a:lnTo>
                  <a:lnTo>
                    <a:pt x="45" y="151"/>
                  </a:lnTo>
                  <a:lnTo>
                    <a:pt x="45" y="151"/>
                  </a:lnTo>
                  <a:lnTo>
                    <a:pt x="38" y="154"/>
                  </a:lnTo>
                  <a:lnTo>
                    <a:pt x="30" y="156"/>
                  </a:lnTo>
                  <a:lnTo>
                    <a:pt x="21" y="158"/>
                  </a:lnTo>
                  <a:lnTo>
                    <a:pt x="13" y="159"/>
                  </a:lnTo>
                  <a:lnTo>
                    <a:pt x="13" y="135"/>
                  </a:lnTo>
                  <a:lnTo>
                    <a:pt x="13" y="135"/>
                  </a:lnTo>
                  <a:lnTo>
                    <a:pt x="27" y="134"/>
                  </a:lnTo>
                  <a:lnTo>
                    <a:pt x="36" y="131"/>
                  </a:lnTo>
                  <a:lnTo>
                    <a:pt x="40" y="129"/>
                  </a:lnTo>
                  <a:lnTo>
                    <a:pt x="41" y="126"/>
                  </a:lnTo>
                  <a:lnTo>
                    <a:pt x="42" y="123"/>
                  </a:lnTo>
                  <a:lnTo>
                    <a:pt x="44" y="119"/>
                  </a:lnTo>
                  <a:lnTo>
                    <a:pt x="44" y="119"/>
                  </a:lnTo>
                  <a:lnTo>
                    <a:pt x="42" y="114"/>
                  </a:lnTo>
                  <a:lnTo>
                    <a:pt x="41" y="106"/>
                  </a:lnTo>
                  <a:lnTo>
                    <a:pt x="34" y="89"/>
                  </a:lnTo>
                  <a:lnTo>
                    <a:pt x="0" y="0"/>
                  </a:lnTo>
                  <a:lnTo>
                    <a:pt x="27" y="0"/>
                  </a:lnTo>
                  <a:lnTo>
                    <a:pt x="58" y="78"/>
                  </a:lnTo>
                  <a:lnTo>
                    <a:pt x="86" y="0"/>
                  </a:lnTo>
                  <a:lnTo>
                    <a:pt x="114" y="0"/>
                  </a:lnTo>
                  <a:lnTo>
                    <a:pt x="6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4">
              <a:extLst>
                <a:ext uri="{FF2B5EF4-FFF2-40B4-BE49-F238E27FC236}">
                  <a16:creationId xmlns:a16="http://schemas.microsoft.com/office/drawing/2014/main" id="{4C9CC25C-ED0F-44A3-9EBF-10FA3D624A7A}"/>
                </a:ext>
              </a:extLst>
            </p:cNvPr>
            <p:cNvSpPr>
              <a:spLocks/>
            </p:cNvSpPr>
            <p:nvPr/>
          </p:nvSpPr>
          <p:spPr bwMode="auto">
            <a:xfrm>
              <a:off x="8741940" y="3375315"/>
              <a:ext cx="202108" cy="137330"/>
            </a:xfrm>
            <a:custGeom>
              <a:avLst/>
              <a:gdLst>
                <a:gd name="T0" fmla="*/ 58 w 78"/>
                <a:gd name="T1" fmla="*/ 53 h 53"/>
                <a:gd name="T2" fmla="*/ 54 w 78"/>
                <a:gd name="T3" fmla="*/ 53 h 53"/>
                <a:gd name="T4" fmla="*/ 40 w 78"/>
                <a:gd name="T5" fmla="*/ 21 h 53"/>
                <a:gd name="T6" fmla="*/ 25 w 78"/>
                <a:gd name="T7" fmla="*/ 53 h 53"/>
                <a:gd name="T8" fmla="*/ 20 w 78"/>
                <a:gd name="T9" fmla="*/ 53 h 53"/>
                <a:gd name="T10" fmla="*/ 0 w 78"/>
                <a:gd name="T11" fmla="*/ 0 h 53"/>
                <a:gd name="T12" fmla="*/ 13 w 78"/>
                <a:gd name="T13" fmla="*/ 0 h 53"/>
                <a:gd name="T14" fmla="*/ 24 w 78"/>
                <a:gd name="T15" fmla="*/ 30 h 53"/>
                <a:gd name="T16" fmla="*/ 37 w 78"/>
                <a:gd name="T17" fmla="*/ 0 h 53"/>
                <a:gd name="T18" fmla="*/ 41 w 78"/>
                <a:gd name="T19" fmla="*/ 0 h 53"/>
                <a:gd name="T20" fmla="*/ 54 w 78"/>
                <a:gd name="T21" fmla="*/ 32 h 53"/>
                <a:gd name="T22" fmla="*/ 66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4" y="53"/>
                  </a:lnTo>
                  <a:lnTo>
                    <a:pt x="40" y="21"/>
                  </a:lnTo>
                  <a:lnTo>
                    <a:pt x="25" y="53"/>
                  </a:lnTo>
                  <a:lnTo>
                    <a:pt x="20" y="53"/>
                  </a:lnTo>
                  <a:lnTo>
                    <a:pt x="0" y="0"/>
                  </a:lnTo>
                  <a:lnTo>
                    <a:pt x="13" y="0"/>
                  </a:lnTo>
                  <a:lnTo>
                    <a:pt x="24" y="30"/>
                  </a:lnTo>
                  <a:lnTo>
                    <a:pt x="37" y="0"/>
                  </a:lnTo>
                  <a:lnTo>
                    <a:pt x="41" y="0"/>
                  </a:lnTo>
                  <a:lnTo>
                    <a:pt x="54" y="32"/>
                  </a:lnTo>
                  <a:lnTo>
                    <a:pt x="66"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5">
              <a:extLst>
                <a:ext uri="{FF2B5EF4-FFF2-40B4-BE49-F238E27FC236}">
                  <a16:creationId xmlns:a16="http://schemas.microsoft.com/office/drawing/2014/main" id="{B6B7B2C2-23FB-4847-B222-FC6E246C88C4}"/>
                </a:ext>
              </a:extLst>
            </p:cNvPr>
            <p:cNvSpPr>
              <a:spLocks/>
            </p:cNvSpPr>
            <p:nvPr/>
          </p:nvSpPr>
          <p:spPr bwMode="auto">
            <a:xfrm>
              <a:off x="8949230" y="3375315"/>
              <a:ext cx="202108" cy="137330"/>
            </a:xfrm>
            <a:custGeom>
              <a:avLst/>
              <a:gdLst>
                <a:gd name="T0" fmla="*/ 58 w 78"/>
                <a:gd name="T1" fmla="*/ 53 h 53"/>
                <a:gd name="T2" fmla="*/ 52 w 78"/>
                <a:gd name="T3" fmla="*/ 53 h 53"/>
                <a:gd name="T4" fmla="*/ 38 w 78"/>
                <a:gd name="T5" fmla="*/ 21 h 53"/>
                <a:gd name="T6" fmla="*/ 23 w 78"/>
                <a:gd name="T7" fmla="*/ 53 h 53"/>
                <a:gd name="T8" fmla="*/ 19 w 78"/>
                <a:gd name="T9" fmla="*/ 53 h 53"/>
                <a:gd name="T10" fmla="*/ 0 w 78"/>
                <a:gd name="T11" fmla="*/ 0 h 53"/>
                <a:gd name="T12" fmla="*/ 13 w 78"/>
                <a:gd name="T13" fmla="*/ 0 h 53"/>
                <a:gd name="T14" fmla="*/ 23 w 78"/>
                <a:gd name="T15" fmla="*/ 30 h 53"/>
                <a:gd name="T16" fmla="*/ 35 w 78"/>
                <a:gd name="T17" fmla="*/ 0 h 53"/>
                <a:gd name="T18" fmla="*/ 41 w 78"/>
                <a:gd name="T19" fmla="*/ 0 h 53"/>
                <a:gd name="T20" fmla="*/ 54 w 78"/>
                <a:gd name="T21" fmla="*/ 32 h 53"/>
                <a:gd name="T22" fmla="*/ 64 w 78"/>
                <a:gd name="T23" fmla="*/ 0 h 53"/>
                <a:gd name="T24" fmla="*/ 78 w 78"/>
                <a:gd name="T25" fmla="*/ 0 h 53"/>
                <a:gd name="T26" fmla="*/ 58 w 78"/>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3">
                  <a:moveTo>
                    <a:pt x="58" y="53"/>
                  </a:moveTo>
                  <a:lnTo>
                    <a:pt x="52" y="53"/>
                  </a:lnTo>
                  <a:lnTo>
                    <a:pt x="38" y="21"/>
                  </a:lnTo>
                  <a:lnTo>
                    <a:pt x="23" y="53"/>
                  </a:lnTo>
                  <a:lnTo>
                    <a:pt x="19" y="53"/>
                  </a:lnTo>
                  <a:lnTo>
                    <a:pt x="0" y="0"/>
                  </a:lnTo>
                  <a:lnTo>
                    <a:pt x="13" y="0"/>
                  </a:lnTo>
                  <a:lnTo>
                    <a:pt x="23" y="30"/>
                  </a:lnTo>
                  <a:lnTo>
                    <a:pt x="35" y="0"/>
                  </a:lnTo>
                  <a:lnTo>
                    <a:pt x="41" y="0"/>
                  </a:lnTo>
                  <a:lnTo>
                    <a:pt x="54" y="32"/>
                  </a:lnTo>
                  <a:lnTo>
                    <a:pt x="64" y="0"/>
                  </a:lnTo>
                  <a:lnTo>
                    <a:pt x="78" y="0"/>
                  </a:ln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6">
              <a:extLst>
                <a:ext uri="{FF2B5EF4-FFF2-40B4-BE49-F238E27FC236}">
                  <a16:creationId xmlns:a16="http://schemas.microsoft.com/office/drawing/2014/main" id="{612DB77F-CFE2-4449-9110-B5D3C0FFA97C}"/>
                </a:ext>
              </a:extLst>
            </p:cNvPr>
            <p:cNvSpPr>
              <a:spLocks/>
            </p:cNvSpPr>
            <p:nvPr/>
          </p:nvSpPr>
          <p:spPr bwMode="auto">
            <a:xfrm>
              <a:off x="9153929" y="3375315"/>
              <a:ext cx="199517" cy="137330"/>
            </a:xfrm>
            <a:custGeom>
              <a:avLst/>
              <a:gdLst>
                <a:gd name="T0" fmla="*/ 57 w 77"/>
                <a:gd name="T1" fmla="*/ 53 h 53"/>
                <a:gd name="T2" fmla="*/ 53 w 77"/>
                <a:gd name="T3" fmla="*/ 53 h 53"/>
                <a:gd name="T4" fmla="*/ 38 w 77"/>
                <a:gd name="T5" fmla="*/ 21 h 53"/>
                <a:gd name="T6" fmla="*/ 24 w 77"/>
                <a:gd name="T7" fmla="*/ 53 h 53"/>
                <a:gd name="T8" fmla="*/ 20 w 77"/>
                <a:gd name="T9" fmla="*/ 53 h 53"/>
                <a:gd name="T10" fmla="*/ 0 w 77"/>
                <a:gd name="T11" fmla="*/ 0 h 53"/>
                <a:gd name="T12" fmla="*/ 12 w 77"/>
                <a:gd name="T13" fmla="*/ 0 h 53"/>
                <a:gd name="T14" fmla="*/ 22 w 77"/>
                <a:gd name="T15" fmla="*/ 30 h 53"/>
                <a:gd name="T16" fmla="*/ 36 w 77"/>
                <a:gd name="T17" fmla="*/ 0 h 53"/>
                <a:gd name="T18" fmla="*/ 40 w 77"/>
                <a:gd name="T19" fmla="*/ 0 h 53"/>
                <a:gd name="T20" fmla="*/ 53 w 77"/>
                <a:gd name="T21" fmla="*/ 32 h 53"/>
                <a:gd name="T22" fmla="*/ 65 w 77"/>
                <a:gd name="T23" fmla="*/ 0 h 53"/>
                <a:gd name="T24" fmla="*/ 77 w 77"/>
                <a:gd name="T25" fmla="*/ 0 h 53"/>
                <a:gd name="T26" fmla="*/ 57 w 77"/>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3">
                  <a:moveTo>
                    <a:pt x="57" y="53"/>
                  </a:moveTo>
                  <a:lnTo>
                    <a:pt x="53" y="53"/>
                  </a:lnTo>
                  <a:lnTo>
                    <a:pt x="38" y="21"/>
                  </a:lnTo>
                  <a:lnTo>
                    <a:pt x="24" y="53"/>
                  </a:lnTo>
                  <a:lnTo>
                    <a:pt x="20" y="53"/>
                  </a:lnTo>
                  <a:lnTo>
                    <a:pt x="0" y="0"/>
                  </a:lnTo>
                  <a:lnTo>
                    <a:pt x="12" y="0"/>
                  </a:lnTo>
                  <a:lnTo>
                    <a:pt x="22" y="30"/>
                  </a:lnTo>
                  <a:lnTo>
                    <a:pt x="36" y="0"/>
                  </a:lnTo>
                  <a:lnTo>
                    <a:pt x="40" y="0"/>
                  </a:lnTo>
                  <a:lnTo>
                    <a:pt x="53" y="32"/>
                  </a:lnTo>
                  <a:lnTo>
                    <a:pt x="65" y="0"/>
                  </a:lnTo>
                  <a:lnTo>
                    <a:pt x="77" y="0"/>
                  </a:lnTo>
                  <a:lnTo>
                    <a:pt x="5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7">
              <a:extLst>
                <a:ext uri="{FF2B5EF4-FFF2-40B4-BE49-F238E27FC236}">
                  <a16:creationId xmlns:a16="http://schemas.microsoft.com/office/drawing/2014/main" id="{AB190794-3112-4EC7-9D4B-DB22ADD27FFB}"/>
                </a:ext>
              </a:extLst>
            </p:cNvPr>
            <p:cNvSpPr>
              <a:spLocks/>
            </p:cNvSpPr>
            <p:nvPr/>
          </p:nvSpPr>
          <p:spPr bwMode="auto">
            <a:xfrm>
              <a:off x="9353446" y="3471186"/>
              <a:ext cx="44049" cy="44049"/>
            </a:xfrm>
            <a:custGeom>
              <a:avLst/>
              <a:gdLst>
                <a:gd name="T0" fmla="*/ 0 w 17"/>
                <a:gd name="T1" fmla="*/ 9 h 17"/>
                <a:gd name="T2" fmla="*/ 0 w 17"/>
                <a:gd name="T3" fmla="*/ 9 h 17"/>
                <a:gd name="T4" fmla="*/ 0 w 17"/>
                <a:gd name="T5" fmla="*/ 5 h 17"/>
                <a:gd name="T6" fmla="*/ 2 w 17"/>
                <a:gd name="T7" fmla="*/ 3 h 17"/>
                <a:gd name="T8" fmla="*/ 2 w 17"/>
                <a:gd name="T9" fmla="*/ 3 h 17"/>
                <a:gd name="T10" fmla="*/ 5 w 17"/>
                <a:gd name="T11" fmla="*/ 0 h 17"/>
                <a:gd name="T12" fmla="*/ 8 w 17"/>
                <a:gd name="T13" fmla="*/ 0 h 17"/>
                <a:gd name="T14" fmla="*/ 8 w 17"/>
                <a:gd name="T15" fmla="*/ 0 h 17"/>
                <a:gd name="T16" fmla="*/ 12 w 17"/>
                <a:gd name="T17" fmla="*/ 0 h 17"/>
                <a:gd name="T18" fmla="*/ 14 w 17"/>
                <a:gd name="T19" fmla="*/ 3 h 17"/>
                <a:gd name="T20" fmla="*/ 14 w 17"/>
                <a:gd name="T21" fmla="*/ 3 h 17"/>
                <a:gd name="T22" fmla="*/ 17 w 17"/>
                <a:gd name="T23" fmla="*/ 5 h 17"/>
                <a:gd name="T24" fmla="*/ 17 w 17"/>
                <a:gd name="T25" fmla="*/ 9 h 17"/>
                <a:gd name="T26" fmla="*/ 17 w 17"/>
                <a:gd name="T27" fmla="*/ 9 h 17"/>
                <a:gd name="T28" fmla="*/ 17 w 17"/>
                <a:gd name="T29" fmla="*/ 12 h 17"/>
                <a:gd name="T30" fmla="*/ 14 w 17"/>
                <a:gd name="T31" fmla="*/ 14 h 17"/>
                <a:gd name="T32" fmla="*/ 14 w 17"/>
                <a:gd name="T33" fmla="*/ 14 h 17"/>
                <a:gd name="T34" fmla="*/ 12 w 17"/>
                <a:gd name="T35" fmla="*/ 17 h 17"/>
                <a:gd name="T36" fmla="*/ 8 w 17"/>
                <a:gd name="T37" fmla="*/ 17 h 17"/>
                <a:gd name="T38" fmla="*/ 8 w 17"/>
                <a:gd name="T39" fmla="*/ 17 h 17"/>
                <a:gd name="T40" fmla="*/ 5 w 17"/>
                <a:gd name="T41" fmla="*/ 17 h 17"/>
                <a:gd name="T42" fmla="*/ 2 w 17"/>
                <a:gd name="T43" fmla="*/ 14 h 17"/>
                <a:gd name="T44" fmla="*/ 2 w 17"/>
                <a:gd name="T45" fmla="*/ 14 h 17"/>
                <a:gd name="T46" fmla="*/ 0 w 17"/>
                <a:gd name="T47" fmla="*/ 12 h 17"/>
                <a:gd name="T48" fmla="*/ 0 w 17"/>
                <a:gd name="T49" fmla="*/ 9 h 17"/>
                <a:gd name="T50" fmla="*/ 0 w 17"/>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7">
                  <a:moveTo>
                    <a:pt x="0" y="9"/>
                  </a:moveTo>
                  <a:lnTo>
                    <a:pt x="0" y="9"/>
                  </a:lnTo>
                  <a:lnTo>
                    <a:pt x="0" y="5"/>
                  </a:lnTo>
                  <a:lnTo>
                    <a:pt x="2" y="3"/>
                  </a:lnTo>
                  <a:lnTo>
                    <a:pt x="2" y="3"/>
                  </a:lnTo>
                  <a:lnTo>
                    <a:pt x="5" y="0"/>
                  </a:lnTo>
                  <a:lnTo>
                    <a:pt x="8" y="0"/>
                  </a:lnTo>
                  <a:lnTo>
                    <a:pt x="8" y="0"/>
                  </a:lnTo>
                  <a:lnTo>
                    <a:pt x="12" y="0"/>
                  </a:lnTo>
                  <a:lnTo>
                    <a:pt x="14" y="3"/>
                  </a:lnTo>
                  <a:lnTo>
                    <a:pt x="14" y="3"/>
                  </a:lnTo>
                  <a:lnTo>
                    <a:pt x="17" y="5"/>
                  </a:lnTo>
                  <a:lnTo>
                    <a:pt x="17" y="9"/>
                  </a:lnTo>
                  <a:lnTo>
                    <a:pt x="17" y="9"/>
                  </a:lnTo>
                  <a:lnTo>
                    <a:pt x="17" y="12"/>
                  </a:lnTo>
                  <a:lnTo>
                    <a:pt x="14" y="14"/>
                  </a:lnTo>
                  <a:lnTo>
                    <a:pt x="14" y="14"/>
                  </a:lnTo>
                  <a:lnTo>
                    <a:pt x="12" y="17"/>
                  </a:lnTo>
                  <a:lnTo>
                    <a:pt x="8" y="17"/>
                  </a:lnTo>
                  <a:lnTo>
                    <a:pt x="8" y="17"/>
                  </a:lnTo>
                  <a:lnTo>
                    <a:pt x="5" y="17"/>
                  </a:lnTo>
                  <a:lnTo>
                    <a:pt x="2" y="14"/>
                  </a:lnTo>
                  <a:lnTo>
                    <a:pt x="2" y="14"/>
                  </a:lnTo>
                  <a:lnTo>
                    <a:pt x="0"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8">
              <a:extLst>
                <a:ext uri="{FF2B5EF4-FFF2-40B4-BE49-F238E27FC236}">
                  <a16:creationId xmlns:a16="http://schemas.microsoft.com/office/drawing/2014/main" id="{3B4E80D0-34A9-4D56-A1F0-E08CC4109D3E}"/>
                </a:ext>
              </a:extLst>
            </p:cNvPr>
            <p:cNvSpPr>
              <a:spLocks/>
            </p:cNvSpPr>
            <p:nvPr/>
          </p:nvSpPr>
          <p:spPr bwMode="auto">
            <a:xfrm>
              <a:off x="9441545" y="3372723"/>
              <a:ext cx="93281" cy="139921"/>
            </a:xfrm>
            <a:custGeom>
              <a:avLst/>
              <a:gdLst>
                <a:gd name="T0" fmla="*/ 30 w 36"/>
                <a:gd name="T1" fmla="*/ 11 h 54"/>
                <a:gd name="T2" fmla="*/ 30 w 36"/>
                <a:gd name="T3" fmla="*/ 11 h 54"/>
                <a:gd name="T4" fmla="*/ 27 w 36"/>
                <a:gd name="T5" fmla="*/ 10 h 54"/>
                <a:gd name="T6" fmla="*/ 24 w 36"/>
                <a:gd name="T7" fmla="*/ 10 h 54"/>
                <a:gd name="T8" fmla="*/ 24 w 36"/>
                <a:gd name="T9" fmla="*/ 10 h 54"/>
                <a:gd name="T10" fmla="*/ 20 w 36"/>
                <a:gd name="T11" fmla="*/ 11 h 54"/>
                <a:gd name="T12" fmla="*/ 16 w 36"/>
                <a:gd name="T13" fmla="*/ 14 h 54"/>
                <a:gd name="T14" fmla="*/ 16 w 36"/>
                <a:gd name="T15" fmla="*/ 14 h 54"/>
                <a:gd name="T16" fmla="*/ 13 w 36"/>
                <a:gd name="T17" fmla="*/ 18 h 54"/>
                <a:gd name="T18" fmla="*/ 12 w 36"/>
                <a:gd name="T19" fmla="*/ 23 h 54"/>
                <a:gd name="T20" fmla="*/ 12 w 36"/>
                <a:gd name="T21" fmla="*/ 54 h 54"/>
                <a:gd name="T22" fmla="*/ 0 w 36"/>
                <a:gd name="T23" fmla="*/ 54 h 54"/>
                <a:gd name="T24" fmla="*/ 0 w 36"/>
                <a:gd name="T25" fmla="*/ 1 h 54"/>
                <a:gd name="T26" fmla="*/ 12 w 36"/>
                <a:gd name="T27" fmla="*/ 1 h 54"/>
                <a:gd name="T28" fmla="*/ 12 w 36"/>
                <a:gd name="T29" fmla="*/ 5 h 54"/>
                <a:gd name="T30" fmla="*/ 12 w 36"/>
                <a:gd name="T31" fmla="*/ 5 h 54"/>
                <a:gd name="T32" fmla="*/ 16 w 36"/>
                <a:gd name="T33" fmla="*/ 2 h 54"/>
                <a:gd name="T34" fmla="*/ 19 w 36"/>
                <a:gd name="T35" fmla="*/ 1 h 54"/>
                <a:gd name="T36" fmla="*/ 27 w 36"/>
                <a:gd name="T37" fmla="*/ 0 h 54"/>
                <a:gd name="T38" fmla="*/ 27 w 36"/>
                <a:gd name="T39" fmla="*/ 0 h 54"/>
                <a:gd name="T40" fmla="*/ 32 w 36"/>
                <a:gd name="T41" fmla="*/ 0 h 54"/>
                <a:gd name="T42" fmla="*/ 36 w 36"/>
                <a:gd name="T43" fmla="*/ 1 h 54"/>
                <a:gd name="T44" fmla="*/ 30 w 36"/>
                <a:gd name="T4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54">
                  <a:moveTo>
                    <a:pt x="30" y="11"/>
                  </a:moveTo>
                  <a:lnTo>
                    <a:pt x="30" y="11"/>
                  </a:lnTo>
                  <a:lnTo>
                    <a:pt x="27" y="10"/>
                  </a:lnTo>
                  <a:lnTo>
                    <a:pt x="24" y="10"/>
                  </a:lnTo>
                  <a:lnTo>
                    <a:pt x="24" y="10"/>
                  </a:lnTo>
                  <a:lnTo>
                    <a:pt x="20" y="11"/>
                  </a:lnTo>
                  <a:lnTo>
                    <a:pt x="16" y="14"/>
                  </a:lnTo>
                  <a:lnTo>
                    <a:pt x="16" y="14"/>
                  </a:lnTo>
                  <a:lnTo>
                    <a:pt x="13" y="18"/>
                  </a:lnTo>
                  <a:lnTo>
                    <a:pt x="12" y="23"/>
                  </a:lnTo>
                  <a:lnTo>
                    <a:pt x="12" y="54"/>
                  </a:lnTo>
                  <a:lnTo>
                    <a:pt x="0" y="54"/>
                  </a:lnTo>
                  <a:lnTo>
                    <a:pt x="0" y="1"/>
                  </a:lnTo>
                  <a:lnTo>
                    <a:pt x="12" y="1"/>
                  </a:lnTo>
                  <a:lnTo>
                    <a:pt x="12" y="5"/>
                  </a:lnTo>
                  <a:lnTo>
                    <a:pt x="12" y="5"/>
                  </a:lnTo>
                  <a:lnTo>
                    <a:pt x="16" y="2"/>
                  </a:lnTo>
                  <a:lnTo>
                    <a:pt x="19" y="1"/>
                  </a:lnTo>
                  <a:lnTo>
                    <a:pt x="27" y="0"/>
                  </a:lnTo>
                  <a:lnTo>
                    <a:pt x="27" y="0"/>
                  </a:lnTo>
                  <a:lnTo>
                    <a:pt x="32" y="0"/>
                  </a:lnTo>
                  <a:lnTo>
                    <a:pt x="36" y="1"/>
                  </a:lnTo>
                  <a:lnTo>
                    <a:pt x="3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9">
              <a:extLst>
                <a:ext uri="{FF2B5EF4-FFF2-40B4-BE49-F238E27FC236}">
                  <a16:creationId xmlns:a16="http://schemas.microsoft.com/office/drawing/2014/main" id="{0D69C196-F090-4A78-A7EA-9937C81ABB1B}"/>
                </a:ext>
              </a:extLst>
            </p:cNvPr>
            <p:cNvSpPr>
              <a:spLocks/>
            </p:cNvSpPr>
            <p:nvPr/>
          </p:nvSpPr>
          <p:spPr bwMode="auto">
            <a:xfrm>
              <a:off x="9540008" y="3315719"/>
              <a:ext cx="101054" cy="196926"/>
            </a:xfrm>
            <a:custGeom>
              <a:avLst/>
              <a:gdLst>
                <a:gd name="T0" fmla="*/ 35 w 39"/>
                <a:gd name="T1" fmla="*/ 12 h 76"/>
                <a:gd name="T2" fmla="*/ 35 w 39"/>
                <a:gd name="T3" fmla="*/ 12 h 76"/>
                <a:gd name="T4" fmla="*/ 28 w 39"/>
                <a:gd name="T5" fmla="*/ 11 h 76"/>
                <a:gd name="T6" fmla="*/ 28 w 39"/>
                <a:gd name="T7" fmla="*/ 11 h 76"/>
                <a:gd name="T8" fmla="*/ 26 w 39"/>
                <a:gd name="T9" fmla="*/ 12 h 76"/>
                <a:gd name="T10" fmla="*/ 23 w 39"/>
                <a:gd name="T11" fmla="*/ 14 h 76"/>
                <a:gd name="T12" fmla="*/ 23 w 39"/>
                <a:gd name="T13" fmla="*/ 14 h 76"/>
                <a:gd name="T14" fmla="*/ 20 w 39"/>
                <a:gd name="T15" fmla="*/ 18 h 76"/>
                <a:gd name="T16" fmla="*/ 20 w 39"/>
                <a:gd name="T17" fmla="*/ 22 h 76"/>
                <a:gd name="T18" fmla="*/ 20 w 39"/>
                <a:gd name="T19" fmla="*/ 22 h 76"/>
                <a:gd name="T20" fmla="*/ 20 w 39"/>
                <a:gd name="T21" fmla="*/ 23 h 76"/>
                <a:gd name="T22" fmla="*/ 31 w 39"/>
                <a:gd name="T23" fmla="*/ 23 h 76"/>
                <a:gd name="T24" fmla="*/ 31 w 39"/>
                <a:gd name="T25" fmla="*/ 32 h 76"/>
                <a:gd name="T26" fmla="*/ 20 w 39"/>
                <a:gd name="T27" fmla="*/ 32 h 76"/>
                <a:gd name="T28" fmla="*/ 20 w 39"/>
                <a:gd name="T29" fmla="*/ 76 h 76"/>
                <a:gd name="T30" fmla="*/ 8 w 39"/>
                <a:gd name="T31" fmla="*/ 76 h 76"/>
                <a:gd name="T32" fmla="*/ 8 w 39"/>
                <a:gd name="T33" fmla="*/ 32 h 76"/>
                <a:gd name="T34" fmla="*/ 0 w 39"/>
                <a:gd name="T35" fmla="*/ 32 h 76"/>
                <a:gd name="T36" fmla="*/ 0 w 39"/>
                <a:gd name="T37" fmla="*/ 23 h 76"/>
                <a:gd name="T38" fmla="*/ 8 w 39"/>
                <a:gd name="T39" fmla="*/ 23 h 76"/>
                <a:gd name="T40" fmla="*/ 8 w 39"/>
                <a:gd name="T41" fmla="*/ 23 h 76"/>
                <a:gd name="T42" fmla="*/ 10 w 39"/>
                <a:gd name="T43" fmla="*/ 14 h 76"/>
                <a:gd name="T44" fmla="*/ 14 w 39"/>
                <a:gd name="T45" fmla="*/ 7 h 76"/>
                <a:gd name="T46" fmla="*/ 14 w 39"/>
                <a:gd name="T47" fmla="*/ 7 h 76"/>
                <a:gd name="T48" fmla="*/ 16 w 39"/>
                <a:gd name="T49" fmla="*/ 4 h 76"/>
                <a:gd name="T50" fmla="*/ 20 w 39"/>
                <a:gd name="T51" fmla="*/ 3 h 76"/>
                <a:gd name="T52" fmla="*/ 23 w 39"/>
                <a:gd name="T53" fmla="*/ 2 h 76"/>
                <a:gd name="T54" fmla="*/ 27 w 39"/>
                <a:gd name="T55" fmla="*/ 0 h 76"/>
                <a:gd name="T56" fmla="*/ 27 w 39"/>
                <a:gd name="T57" fmla="*/ 0 h 76"/>
                <a:gd name="T58" fmla="*/ 39 w 39"/>
                <a:gd name="T59" fmla="*/ 3 h 76"/>
                <a:gd name="T60" fmla="*/ 35 w 39"/>
                <a:gd name="T6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76">
                  <a:moveTo>
                    <a:pt x="35" y="12"/>
                  </a:moveTo>
                  <a:lnTo>
                    <a:pt x="35" y="12"/>
                  </a:lnTo>
                  <a:lnTo>
                    <a:pt x="28" y="11"/>
                  </a:lnTo>
                  <a:lnTo>
                    <a:pt x="28" y="11"/>
                  </a:lnTo>
                  <a:lnTo>
                    <a:pt x="26" y="12"/>
                  </a:lnTo>
                  <a:lnTo>
                    <a:pt x="23" y="14"/>
                  </a:lnTo>
                  <a:lnTo>
                    <a:pt x="23" y="14"/>
                  </a:lnTo>
                  <a:lnTo>
                    <a:pt x="20" y="18"/>
                  </a:lnTo>
                  <a:lnTo>
                    <a:pt x="20" y="22"/>
                  </a:lnTo>
                  <a:lnTo>
                    <a:pt x="20" y="22"/>
                  </a:lnTo>
                  <a:lnTo>
                    <a:pt x="20" y="23"/>
                  </a:lnTo>
                  <a:lnTo>
                    <a:pt x="31" y="23"/>
                  </a:lnTo>
                  <a:lnTo>
                    <a:pt x="31" y="32"/>
                  </a:lnTo>
                  <a:lnTo>
                    <a:pt x="20" y="32"/>
                  </a:lnTo>
                  <a:lnTo>
                    <a:pt x="20" y="76"/>
                  </a:lnTo>
                  <a:lnTo>
                    <a:pt x="8" y="76"/>
                  </a:lnTo>
                  <a:lnTo>
                    <a:pt x="8" y="32"/>
                  </a:lnTo>
                  <a:lnTo>
                    <a:pt x="0" y="32"/>
                  </a:lnTo>
                  <a:lnTo>
                    <a:pt x="0" y="23"/>
                  </a:lnTo>
                  <a:lnTo>
                    <a:pt x="8" y="23"/>
                  </a:lnTo>
                  <a:lnTo>
                    <a:pt x="8" y="23"/>
                  </a:lnTo>
                  <a:lnTo>
                    <a:pt x="10" y="14"/>
                  </a:lnTo>
                  <a:lnTo>
                    <a:pt x="14" y="7"/>
                  </a:lnTo>
                  <a:lnTo>
                    <a:pt x="14" y="7"/>
                  </a:lnTo>
                  <a:lnTo>
                    <a:pt x="16" y="4"/>
                  </a:lnTo>
                  <a:lnTo>
                    <a:pt x="20" y="3"/>
                  </a:lnTo>
                  <a:lnTo>
                    <a:pt x="23" y="2"/>
                  </a:lnTo>
                  <a:lnTo>
                    <a:pt x="27" y="0"/>
                  </a:lnTo>
                  <a:lnTo>
                    <a:pt x="27" y="0"/>
                  </a:lnTo>
                  <a:lnTo>
                    <a:pt x="39" y="3"/>
                  </a:lnTo>
                  <a:lnTo>
                    <a:pt x="3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0">
              <a:extLst>
                <a:ext uri="{FF2B5EF4-FFF2-40B4-BE49-F238E27FC236}">
                  <a16:creationId xmlns:a16="http://schemas.microsoft.com/office/drawing/2014/main" id="{58BCA63A-2D65-44A7-A3DA-970929E9C691}"/>
                </a:ext>
              </a:extLst>
            </p:cNvPr>
            <p:cNvSpPr>
              <a:spLocks/>
            </p:cNvSpPr>
            <p:nvPr/>
          </p:nvSpPr>
          <p:spPr bwMode="auto">
            <a:xfrm>
              <a:off x="9654018" y="3471186"/>
              <a:ext cx="49231" cy="44049"/>
            </a:xfrm>
            <a:custGeom>
              <a:avLst/>
              <a:gdLst>
                <a:gd name="T0" fmla="*/ 0 w 19"/>
                <a:gd name="T1" fmla="*/ 9 h 17"/>
                <a:gd name="T2" fmla="*/ 0 w 19"/>
                <a:gd name="T3" fmla="*/ 9 h 17"/>
                <a:gd name="T4" fmla="*/ 1 w 19"/>
                <a:gd name="T5" fmla="*/ 5 h 17"/>
                <a:gd name="T6" fmla="*/ 3 w 19"/>
                <a:gd name="T7" fmla="*/ 3 h 17"/>
                <a:gd name="T8" fmla="*/ 3 w 19"/>
                <a:gd name="T9" fmla="*/ 3 h 17"/>
                <a:gd name="T10" fmla="*/ 5 w 19"/>
                <a:gd name="T11" fmla="*/ 0 h 17"/>
                <a:gd name="T12" fmla="*/ 9 w 19"/>
                <a:gd name="T13" fmla="*/ 0 h 17"/>
                <a:gd name="T14" fmla="*/ 9 w 19"/>
                <a:gd name="T15" fmla="*/ 0 h 17"/>
                <a:gd name="T16" fmla="*/ 12 w 19"/>
                <a:gd name="T17" fmla="*/ 0 h 17"/>
                <a:gd name="T18" fmla="*/ 16 w 19"/>
                <a:gd name="T19" fmla="*/ 3 h 17"/>
                <a:gd name="T20" fmla="*/ 16 w 19"/>
                <a:gd name="T21" fmla="*/ 3 h 17"/>
                <a:gd name="T22" fmla="*/ 17 w 19"/>
                <a:gd name="T23" fmla="*/ 5 h 17"/>
                <a:gd name="T24" fmla="*/ 19 w 19"/>
                <a:gd name="T25" fmla="*/ 9 h 17"/>
                <a:gd name="T26" fmla="*/ 19 w 19"/>
                <a:gd name="T27" fmla="*/ 9 h 17"/>
                <a:gd name="T28" fmla="*/ 17 w 19"/>
                <a:gd name="T29" fmla="*/ 12 h 17"/>
                <a:gd name="T30" fmla="*/ 16 w 19"/>
                <a:gd name="T31" fmla="*/ 14 h 17"/>
                <a:gd name="T32" fmla="*/ 16 w 19"/>
                <a:gd name="T33" fmla="*/ 14 h 17"/>
                <a:gd name="T34" fmla="*/ 12 w 19"/>
                <a:gd name="T35" fmla="*/ 17 h 17"/>
                <a:gd name="T36" fmla="*/ 9 w 19"/>
                <a:gd name="T37" fmla="*/ 17 h 17"/>
                <a:gd name="T38" fmla="*/ 9 w 19"/>
                <a:gd name="T39" fmla="*/ 17 h 17"/>
                <a:gd name="T40" fmla="*/ 5 w 19"/>
                <a:gd name="T41" fmla="*/ 17 h 17"/>
                <a:gd name="T42" fmla="*/ 3 w 19"/>
                <a:gd name="T43" fmla="*/ 14 h 17"/>
                <a:gd name="T44" fmla="*/ 3 w 19"/>
                <a:gd name="T45" fmla="*/ 14 h 17"/>
                <a:gd name="T46" fmla="*/ 1 w 19"/>
                <a:gd name="T47" fmla="*/ 12 h 17"/>
                <a:gd name="T48" fmla="*/ 0 w 19"/>
                <a:gd name="T49" fmla="*/ 9 h 17"/>
                <a:gd name="T50" fmla="*/ 0 w 1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7">
                  <a:moveTo>
                    <a:pt x="0" y="9"/>
                  </a:moveTo>
                  <a:lnTo>
                    <a:pt x="0" y="9"/>
                  </a:lnTo>
                  <a:lnTo>
                    <a:pt x="1" y="5"/>
                  </a:lnTo>
                  <a:lnTo>
                    <a:pt x="3" y="3"/>
                  </a:lnTo>
                  <a:lnTo>
                    <a:pt x="3" y="3"/>
                  </a:lnTo>
                  <a:lnTo>
                    <a:pt x="5" y="0"/>
                  </a:lnTo>
                  <a:lnTo>
                    <a:pt x="9" y="0"/>
                  </a:lnTo>
                  <a:lnTo>
                    <a:pt x="9" y="0"/>
                  </a:lnTo>
                  <a:lnTo>
                    <a:pt x="12" y="0"/>
                  </a:lnTo>
                  <a:lnTo>
                    <a:pt x="16" y="3"/>
                  </a:lnTo>
                  <a:lnTo>
                    <a:pt x="16" y="3"/>
                  </a:lnTo>
                  <a:lnTo>
                    <a:pt x="17" y="5"/>
                  </a:lnTo>
                  <a:lnTo>
                    <a:pt x="19" y="9"/>
                  </a:lnTo>
                  <a:lnTo>
                    <a:pt x="19" y="9"/>
                  </a:lnTo>
                  <a:lnTo>
                    <a:pt x="17" y="12"/>
                  </a:lnTo>
                  <a:lnTo>
                    <a:pt x="16" y="14"/>
                  </a:lnTo>
                  <a:lnTo>
                    <a:pt x="16" y="14"/>
                  </a:lnTo>
                  <a:lnTo>
                    <a:pt x="12"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31">
              <a:extLst>
                <a:ext uri="{FF2B5EF4-FFF2-40B4-BE49-F238E27FC236}">
                  <a16:creationId xmlns:a16="http://schemas.microsoft.com/office/drawing/2014/main" id="{B3F13D0A-F0F3-4358-9D23-5EA3A20C7878}"/>
                </a:ext>
              </a:extLst>
            </p:cNvPr>
            <p:cNvSpPr>
              <a:spLocks noEditPoints="1"/>
            </p:cNvSpPr>
            <p:nvPr/>
          </p:nvSpPr>
          <p:spPr bwMode="auto">
            <a:xfrm>
              <a:off x="9731752" y="3364950"/>
              <a:ext cx="124374" cy="199517"/>
            </a:xfrm>
            <a:custGeom>
              <a:avLst/>
              <a:gdLst>
                <a:gd name="T0" fmla="*/ 8 w 48"/>
                <a:gd name="T1" fmla="*/ 59 h 77"/>
                <a:gd name="T2" fmla="*/ 16 w 48"/>
                <a:gd name="T3" fmla="*/ 65 h 77"/>
                <a:gd name="T4" fmla="*/ 23 w 48"/>
                <a:gd name="T5" fmla="*/ 66 h 77"/>
                <a:gd name="T6" fmla="*/ 32 w 48"/>
                <a:gd name="T7" fmla="*/ 65 h 77"/>
                <a:gd name="T8" fmla="*/ 35 w 48"/>
                <a:gd name="T9" fmla="*/ 62 h 77"/>
                <a:gd name="T10" fmla="*/ 36 w 48"/>
                <a:gd name="T11" fmla="*/ 59 h 77"/>
                <a:gd name="T12" fmla="*/ 34 w 48"/>
                <a:gd name="T13" fmla="*/ 57 h 77"/>
                <a:gd name="T14" fmla="*/ 28 w 48"/>
                <a:gd name="T15" fmla="*/ 55 h 77"/>
                <a:gd name="T16" fmla="*/ 22 w 48"/>
                <a:gd name="T17" fmla="*/ 55 h 77"/>
                <a:gd name="T18" fmla="*/ 16 w 48"/>
                <a:gd name="T19" fmla="*/ 57 h 77"/>
                <a:gd name="T20" fmla="*/ 6 w 48"/>
                <a:gd name="T21" fmla="*/ 54 h 77"/>
                <a:gd name="T22" fmla="*/ 3 w 48"/>
                <a:gd name="T23" fmla="*/ 47 h 77"/>
                <a:gd name="T24" fmla="*/ 3 w 48"/>
                <a:gd name="T25" fmla="*/ 45 h 77"/>
                <a:gd name="T26" fmla="*/ 6 w 48"/>
                <a:gd name="T27" fmla="*/ 42 h 77"/>
                <a:gd name="T28" fmla="*/ 10 w 48"/>
                <a:gd name="T29" fmla="*/ 38 h 77"/>
                <a:gd name="T30" fmla="*/ 3 w 48"/>
                <a:gd name="T31" fmla="*/ 32 h 77"/>
                <a:gd name="T32" fmla="*/ 0 w 48"/>
                <a:gd name="T33" fmla="*/ 22 h 77"/>
                <a:gd name="T34" fmla="*/ 2 w 48"/>
                <a:gd name="T35" fmla="*/ 18 h 77"/>
                <a:gd name="T36" fmla="*/ 4 w 48"/>
                <a:gd name="T37" fmla="*/ 10 h 77"/>
                <a:gd name="T38" fmla="*/ 7 w 48"/>
                <a:gd name="T39" fmla="*/ 8 h 77"/>
                <a:gd name="T40" fmla="*/ 23 w 48"/>
                <a:gd name="T41" fmla="*/ 3 h 77"/>
                <a:gd name="T42" fmla="*/ 30 w 48"/>
                <a:gd name="T43" fmla="*/ 3 h 77"/>
                <a:gd name="T44" fmla="*/ 39 w 48"/>
                <a:gd name="T45" fmla="*/ 0 h 77"/>
                <a:gd name="T46" fmla="*/ 41 w 48"/>
                <a:gd name="T47" fmla="*/ 12 h 77"/>
                <a:gd name="T48" fmla="*/ 44 w 48"/>
                <a:gd name="T49" fmla="*/ 17 h 77"/>
                <a:gd name="T50" fmla="*/ 45 w 48"/>
                <a:gd name="T51" fmla="*/ 22 h 77"/>
                <a:gd name="T52" fmla="*/ 41 w 48"/>
                <a:gd name="T53" fmla="*/ 34 h 77"/>
                <a:gd name="T54" fmla="*/ 39 w 48"/>
                <a:gd name="T55" fmla="*/ 37 h 77"/>
                <a:gd name="T56" fmla="*/ 26 w 48"/>
                <a:gd name="T57" fmla="*/ 42 h 77"/>
                <a:gd name="T58" fmla="*/ 22 w 48"/>
                <a:gd name="T59" fmla="*/ 42 h 77"/>
                <a:gd name="T60" fmla="*/ 20 w 48"/>
                <a:gd name="T61" fmla="*/ 42 h 77"/>
                <a:gd name="T62" fmla="*/ 18 w 48"/>
                <a:gd name="T63" fmla="*/ 42 h 77"/>
                <a:gd name="T64" fmla="*/ 15 w 48"/>
                <a:gd name="T65" fmla="*/ 45 h 77"/>
                <a:gd name="T66" fmla="*/ 16 w 48"/>
                <a:gd name="T67" fmla="*/ 46 h 77"/>
                <a:gd name="T68" fmla="*/ 19 w 48"/>
                <a:gd name="T69" fmla="*/ 46 h 77"/>
                <a:gd name="T70" fmla="*/ 23 w 48"/>
                <a:gd name="T71" fmla="*/ 46 h 77"/>
                <a:gd name="T72" fmla="*/ 30 w 48"/>
                <a:gd name="T73" fmla="*/ 45 h 77"/>
                <a:gd name="T74" fmla="*/ 43 w 48"/>
                <a:gd name="T75" fmla="*/ 49 h 77"/>
                <a:gd name="T76" fmla="*/ 48 w 48"/>
                <a:gd name="T77" fmla="*/ 59 h 77"/>
                <a:gd name="T78" fmla="*/ 47 w 48"/>
                <a:gd name="T79" fmla="*/ 63 h 77"/>
                <a:gd name="T80" fmla="*/ 44 w 48"/>
                <a:gd name="T81" fmla="*/ 70 h 77"/>
                <a:gd name="T82" fmla="*/ 40 w 48"/>
                <a:gd name="T83" fmla="*/ 73 h 77"/>
                <a:gd name="T84" fmla="*/ 23 w 48"/>
                <a:gd name="T85" fmla="*/ 77 h 77"/>
                <a:gd name="T86" fmla="*/ 18 w 48"/>
                <a:gd name="T87" fmla="*/ 77 h 77"/>
                <a:gd name="T88" fmla="*/ 6 w 48"/>
                <a:gd name="T89" fmla="*/ 73 h 77"/>
                <a:gd name="T90" fmla="*/ 2 w 48"/>
                <a:gd name="T91" fmla="*/ 70 h 77"/>
                <a:gd name="T92" fmla="*/ 14 w 48"/>
                <a:gd name="T93" fmla="*/ 22 h 77"/>
                <a:gd name="T94" fmla="*/ 16 w 48"/>
                <a:gd name="T95" fmla="*/ 29 h 77"/>
                <a:gd name="T96" fmla="*/ 19 w 48"/>
                <a:gd name="T97" fmla="*/ 32 h 77"/>
                <a:gd name="T98" fmla="*/ 23 w 48"/>
                <a:gd name="T99" fmla="*/ 33 h 77"/>
                <a:gd name="T100" fmla="*/ 30 w 48"/>
                <a:gd name="T101" fmla="*/ 29 h 77"/>
                <a:gd name="T102" fmla="*/ 32 w 48"/>
                <a:gd name="T103" fmla="*/ 26 h 77"/>
                <a:gd name="T104" fmla="*/ 32 w 48"/>
                <a:gd name="T105" fmla="*/ 22 h 77"/>
                <a:gd name="T106" fmla="*/ 30 w 48"/>
                <a:gd name="T107" fmla="*/ 16 h 77"/>
                <a:gd name="T108" fmla="*/ 27 w 48"/>
                <a:gd name="T109" fmla="*/ 13 h 77"/>
                <a:gd name="T110" fmla="*/ 23 w 48"/>
                <a:gd name="T111" fmla="*/ 13 h 77"/>
                <a:gd name="T112" fmla="*/ 16 w 48"/>
                <a:gd name="T113" fmla="*/ 16 h 77"/>
                <a:gd name="T114" fmla="*/ 14 w 48"/>
                <a:gd name="T115" fmla="*/ 18 h 77"/>
                <a:gd name="T116" fmla="*/ 14 w 48"/>
                <a:gd name="T117"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 h="77">
                  <a:moveTo>
                    <a:pt x="2" y="70"/>
                  </a:moveTo>
                  <a:lnTo>
                    <a:pt x="8" y="59"/>
                  </a:lnTo>
                  <a:lnTo>
                    <a:pt x="8" y="59"/>
                  </a:lnTo>
                  <a:lnTo>
                    <a:pt x="16" y="65"/>
                  </a:lnTo>
                  <a:lnTo>
                    <a:pt x="23" y="66"/>
                  </a:lnTo>
                  <a:lnTo>
                    <a:pt x="23" y="66"/>
                  </a:lnTo>
                  <a:lnTo>
                    <a:pt x="28" y="66"/>
                  </a:lnTo>
                  <a:lnTo>
                    <a:pt x="32" y="65"/>
                  </a:lnTo>
                  <a:lnTo>
                    <a:pt x="32" y="65"/>
                  </a:lnTo>
                  <a:lnTo>
                    <a:pt x="35" y="62"/>
                  </a:lnTo>
                  <a:lnTo>
                    <a:pt x="36" y="59"/>
                  </a:lnTo>
                  <a:lnTo>
                    <a:pt x="36" y="59"/>
                  </a:lnTo>
                  <a:lnTo>
                    <a:pt x="35" y="58"/>
                  </a:lnTo>
                  <a:lnTo>
                    <a:pt x="34" y="57"/>
                  </a:lnTo>
                  <a:lnTo>
                    <a:pt x="28" y="55"/>
                  </a:lnTo>
                  <a:lnTo>
                    <a:pt x="28" y="55"/>
                  </a:lnTo>
                  <a:lnTo>
                    <a:pt x="22" y="55"/>
                  </a:lnTo>
                  <a:lnTo>
                    <a:pt x="22" y="55"/>
                  </a:lnTo>
                  <a:lnTo>
                    <a:pt x="16" y="57"/>
                  </a:lnTo>
                  <a:lnTo>
                    <a:pt x="16" y="57"/>
                  </a:lnTo>
                  <a:lnTo>
                    <a:pt x="10" y="55"/>
                  </a:lnTo>
                  <a:lnTo>
                    <a:pt x="6" y="54"/>
                  </a:lnTo>
                  <a:lnTo>
                    <a:pt x="4" y="51"/>
                  </a:lnTo>
                  <a:lnTo>
                    <a:pt x="3" y="47"/>
                  </a:lnTo>
                  <a:lnTo>
                    <a:pt x="3" y="47"/>
                  </a:lnTo>
                  <a:lnTo>
                    <a:pt x="3" y="45"/>
                  </a:lnTo>
                  <a:lnTo>
                    <a:pt x="6" y="42"/>
                  </a:lnTo>
                  <a:lnTo>
                    <a:pt x="6" y="42"/>
                  </a:lnTo>
                  <a:lnTo>
                    <a:pt x="10" y="38"/>
                  </a:lnTo>
                  <a:lnTo>
                    <a:pt x="10" y="38"/>
                  </a:lnTo>
                  <a:lnTo>
                    <a:pt x="6" y="36"/>
                  </a:lnTo>
                  <a:lnTo>
                    <a:pt x="3" y="32"/>
                  </a:lnTo>
                  <a:lnTo>
                    <a:pt x="2" y="28"/>
                  </a:lnTo>
                  <a:lnTo>
                    <a:pt x="0" y="22"/>
                  </a:lnTo>
                  <a:lnTo>
                    <a:pt x="0" y="22"/>
                  </a:lnTo>
                  <a:lnTo>
                    <a:pt x="2" y="18"/>
                  </a:lnTo>
                  <a:lnTo>
                    <a:pt x="3" y="14"/>
                  </a:lnTo>
                  <a:lnTo>
                    <a:pt x="4" y="10"/>
                  </a:lnTo>
                  <a:lnTo>
                    <a:pt x="7" y="8"/>
                  </a:lnTo>
                  <a:lnTo>
                    <a:pt x="7" y="8"/>
                  </a:lnTo>
                  <a:lnTo>
                    <a:pt x="14" y="4"/>
                  </a:lnTo>
                  <a:lnTo>
                    <a:pt x="23" y="3"/>
                  </a:lnTo>
                  <a:lnTo>
                    <a:pt x="23" y="3"/>
                  </a:lnTo>
                  <a:lnTo>
                    <a:pt x="30" y="3"/>
                  </a:lnTo>
                  <a:lnTo>
                    <a:pt x="35" y="5"/>
                  </a:lnTo>
                  <a:lnTo>
                    <a:pt x="39" y="0"/>
                  </a:lnTo>
                  <a:lnTo>
                    <a:pt x="48" y="8"/>
                  </a:lnTo>
                  <a:lnTo>
                    <a:pt x="41" y="12"/>
                  </a:lnTo>
                  <a:lnTo>
                    <a:pt x="41" y="12"/>
                  </a:lnTo>
                  <a:lnTo>
                    <a:pt x="44" y="17"/>
                  </a:lnTo>
                  <a:lnTo>
                    <a:pt x="45" y="22"/>
                  </a:lnTo>
                  <a:lnTo>
                    <a:pt x="45" y="22"/>
                  </a:lnTo>
                  <a:lnTo>
                    <a:pt x="43" y="30"/>
                  </a:lnTo>
                  <a:lnTo>
                    <a:pt x="41" y="34"/>
                  </a:lnTo>
                  <a:lnTo>
                    <a:pt x="39" y="37"/>
                  </a:lnTo>
                  <a:lnTo>
                    <a:pt x="39" y="37"/>
                  </a:lnTo>
                  <a:lnTo>
                    <a:pt x="34" y="41"/>
                  </a:lnTo>
                  <a:lnTo>
                    <a:pt x="26" y="42"/>
                  </a:lnTo>
                  <a:lnTo>
                    <a:pt x="26" y="42"/>
                  </a:lnTo>
                  <a:lnTo>
                    <a:pt x="22" y="42"/>
                  </a:lnTo>
                  <a:lnTo>
                    <a:pt x="20" y="42"/>
                  </a:lnTo>
                  <a:lnTo>
                    <a:pt x="20" y="42"/>
                  </a:lnTo>
                  <a:lnTo>
                    <a:pt x="18" y="42"/>
                  </a:lnTo>
                  <a:lnTo>
                    <a:pt x="18" y="42"/>
                  </a:lnTo>
                  <a:lnTo>
                    <a:pt x="15" y="44"/>
                  </a:lnTo>
                  <a:lnTo>
                    <a:pt x="15" y="45"/>
                  </a:lnTo>
                  <a:lnTo>
                    <a:pt x="15" y="45"/>
                  </a:lnTo>
                  <a:lnTo>
                    <a:pt x="16" y="46"/>
                  </a:lnTo>
                  <a:lnTo>
                    <a:pt x="19" y="46"/>
                  </a:lnTo>
                  <a:lnTo>
                    <a:pt x="19" y="46"/>
                  </a:lnTo>
                  <a:lnTo>
                    <a:pt x="23" y="46"/>
                  </a:lnTo>
                  <a:lnTo>
                    <a:pt x="23" y="46"/>
                  </a:lnTo>
                  <a:lnTo>
                    <a:pt x="30" y="45"/>
                  </a:lnTo>
                  <a:lnTo>
                    <a:pt x="30" y="45"/>
                  </a:lnTo>
                  <a:lnTo>
                    <a:pt x="38" y="46"/>
                  </a:lnTo>
                  <a:lnTo>
                    <a:pt x="43" y="49"/>
                  </a:lnTo>
                  <a:lnTo>
                    <a:pt x="47" y="53"/>
                  </a:lnTo>
                  <a:lnTo>
                    <a:pt x="48" y="59"/>
                  </a:lnTo>
                  <a:lnTo>
                    <a:pt x="48" y="59"/>
                  </a:lnTo>
                  <a:lnTo>
                    <a:pt x="47" y="63"/>
                  </a:lnTo>
                  <a:lnTo>
                    <a:pt x="45" y="67"/>
                  </a:lnTo>
                  <a:lnTo>
                    <a:pt x="44" y="70"/>
                  </a:lnTo>
                  <a:lnTo>
                    <a:pt x="40" y="73"/>
                  </a:lnTo>
                  <a:lnTo>
                    <a:pt x="40" y="73"/>
                  </a:lnTo>
                  <a:lnTo>
                    <a:pt x="32" y="75"/>
                  </a:lnTo>
                  <a:lnTo>
                    <a:pt x="23" y="77"/>
                  </a:lnTo>
                  <a:lnTo>
                    <a:pt x="23" y="77"/>
                  </a:lnTo>
                  <a:lnTo>
                    <a:pt x="18" y="77"/>
                  </a:lnTo>
                  <a:lnTo>
                    <a:pt x="11" y="75"/>
                  </a:lnTo>
                  <a:lnTo>
                    <a:pt x="6" y="73"/>
                  </a:lnTo>
                  <a:lnTo>
                    <a:pt x="2" y="70"/>
                  </a:lnTo>
                  <a:lnTo>
                    <a:pt x="2" y="70"/>
                  </a:lnTo>
                  <a:close/>
                  <a:moveTo>
                    <a:pt x="14" y="22"/>
                  </a:moveTo>
                  <a:lnTo>
                    <a:pt x="14" y="22"/>
                  </a:lnTo>
                  <a:lnTo>
                    <a:pt x="14" y="26"/>
                  </a:lnTo>
                  <a:lnTo>
                    <a:pt x="16" y="29"/>
                  </a:lnTo>
                  <a:lnTo>
                    <a:pt x="16" y="29"/>
                  </a:lnTo>
                  <a:lnTo>
                    <a:pt x="19" y="32"/>
                  </a:lnTo>
                  <a:lnTo>
                    <a:pt x="23" y="33"/>
                  </a:lnTo>
                  <a:lnTo>
                    <a:pt x="23" y="33"/>
                  </a:lnTo>
                  <a:lnTo>
                    <a:pt x="27" y="32"/>
                  </a:lnTo>
                  <a:lnTo>
                    <a:pt x="30" y="29"/>
                  </a:lnTo>
                  <a:lnTo>
                    <a:pt x="30" y="29"/>
                  </a:lnTo>
                  <a:lnTo>
                    <a:pt x="32" y="26"/>
                  </a:lnTo>
                  <a:lnTo>
                    <a:pt x="32" y="22"/>
                  </a:lnTo>
                  <a:lnTo>
                    <a:pt x="32" y="22"/>
                  </a:lnTo>
                  <a:lnTo>
                    <a:pt x="31" y="18"/>
                  </a:lnTo>
                  <a:lnTo>
                    <a:pt x="30" y="16"/>
                  </a:lnTo>
                  <a:lnTo>
                    <a:pt x="30" y="16"/>
                  </a:lnTo>
                  <a:lnTo>
                    <a:pt x="27" y="13"/>
                  </a:lnTo>
                  <a:lnTo>
                    <a:pt x="23" y="13"/>
                  </a:lnTo>
                  <a:lnTo>
                    <a:pt x="23" y="13"/>
                  </a:lnTo>
                  <a:lnTo>
                    <a:pt x="19" y="13"/>
                  </a:lnTo>
                  <a:lnTo>
                    <a:pt x="16" y="16"/>
                  </a:lnTo>
                  <a:lnTo>
                    <a:pt x="16" y="16"/>
                  </a:lnTo>
                  <a:lnTo>
                    <a:pt x="14" y="18"/>
                  </a:lnTo>
                  <a:lnTo>
                    <a:pt x="14" y="22"/>
                  </a:lnTo>
                  <a:lnTo>
                    <a:pt x="1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32">
              <a:extLst>
                <a:ext uri="{FF2B5EF4-FFF2-40B4-BE49-F238E27FC236}">
                  <a16:creationId xmlns:a16="http://schemas.microsoft.com/office/drawing/2014/main" id="{F88B06DE-6952-4851-94ED-977374EBE90C}"/>
                </a:ext>
              </a:extLst>
            </p:cNvPr>
            <p:cNvSpPr>
              <a:spLocks noEditPoints="1"/>
            </p:cNvSpPr>
            <p:nvPr/>
          </p:nvSpPr>
          <p:spPr bwMode="auto">
            <a:xfrm>
              <a:off x="9866490" y="3372723"/>
              <a:ext cx="129557" cy="139921"/>
            </a:xfrm>
            <a:custGeom>
              <a:avLst/>
              <a:gdLst>
                <a:gd name="T0" fmla="*/ 0 w 50"/>
                <a:gd name="T1" fmla="*/ 27 h 54"/>
                <a:gd name="T2" fmla="*/ 1 w 50"/>
                <a:gd name="T3" fmla="*/ 15 h 54"/>
                <a:gd name="T4" fmla="*/ 7 w 50"/>
                <a:gd name="T5" fmla="*/ 7 h 54"/>
                <a:gd name="T6" fmla="*/ 11 w 50"/>
                <a:gd name="T7" fmla="*/ 3 h 54"/>
                <a:gd name="T8" fmla="*/ 20 w 50"/>
                <a:gd name="T9" fmla="*/ 0 h 54"/>
                <a:gd name="T10" fmla="*/ 25 w 50"/>
                <a:gd name="T11" fmla="*/ 0 h 54"/>
                <a:gd name="T12" fmla="*/ 36 w 50"/>
                <a:gd name="T13" fmla="*/ 1 h 54"/>
                <a:gd name="T14" fmla="*/ 44 w 50"/>
                <a:gd name="T15" fmla="*/ 7 h 54"/>
                <a:gd name="T16" fmla="*/ 48 w 50"/>
                <a:gd name="T17" fmla="*/ 11 h 54"/>
                <a:gd name="T18" fmla="*/ 50 w 50"/>
                <a:gd name="T19" fmla="*/ 21 h 54"/>
                <a:gd name="T20" fmla="*/ 50 w 50"/>
                <a:gd name="T21" fmla="*/ 27 h 54"/>
                <a:gd name="T22" fmla="*/ 49 w 50"/>
                <a:gd name="T23" fmla="*/ 38 h 54"/>
                <a:gd name="T24" fmla="*/ 44 w 50"/>
                <a:gd name="T25" fmla="*/ 47 h 54"/>
                <a:gd name="T26" fmla="*/ 40 w 50"/>
                <a:gd name="T27" fmla="*/ 50 h 54"/>
                <a:gd name="T28" fmla="*/ 30 w 50"/>
                <a:gd name="T29" fmla="*/ 54 h 54"/>
                <a:gd name="T30" fmla="*/ 25 w 50"/>
                <a:gd name="T31" fmla="*/ 54 h 54"/>
                <a:gd name="T32" fmla="*/ 15 w 50"/>
                <a:gd name="T33" fmla="*/ 52 h 54"/>
                <a:gd name="T34" fmla="*/ 7 w 50"/>
                <a:gd name="T35" fmla="*/ 47 h 54"/>
                <a:gd name="T36" fmla="*/ 4 w 50"/>
                <a:gd name="T37" fmla="*/ 43 h 54"/>
                <a:gd name="T38" fmla="*/ 0 w 50"/>
                <a:gd name="T39" fmla="*/ 33 h 54"/>
                <a:gd name="T40" fmla="*/ 0 w 50"/>
                <a:gd name="T41" fmla="*/ 27 h 54"/>
                <a:gd name="T42" fmla="*/ 13 w 50"/>
                <a:gd name="T43" fmla="*/ 27 h 54"/>
                <a:gd name="T44" fmla="*/ 16 w 50"/>
                <a:gd name="T45" fmla="*/ 39 h 54"/>
                <a:gd name="T46" fmla="*/ 25 w 50"/>
                <a:gd name="T47" fmla="*/ 44 h 54"/>
                <a:gd name="T48" fmla="*/ 30 w 50"/>
                <a:gd name="T49" fmla="*/ 43 h 54"/>
                <a:gd name="T50" fmla="*/ 34 w 50"/>
                <a:gd name="T51" fmla="*/ 39 h 54"/>
                <a:gd name="T52" fmla="*/ 38 w 50"/>
                <a:gd name="T53" fmla="*/ 27 h 54"/>
                <a:gd name="T54" fmla="*/ 37 w 50"/>
                <a:gd name="T55" fmla="*/ 19 h 54"/>
                <a:gd name="T56" fmla="*/ 30 w 50"/>
                <a:gd name="T57" fmla="*/ 10 h 54"/>
                <a:gd name="T58" fmla="*/ 25 w 50"/>
                <a:gd name="T59" fmla="*/ 10 h 54"/>
                <a:gd name="T60" fmla="*/ 16 w 50"/>
                <a:gd name="T61" fmla="*/ 14 h 54"/>
                <a:gd name="T62" fmla="*/ 13 w 50"/>
                <a:gd name="T63" fmla="*/ 19 h 54"/>
                <a:gd name="T64" fmla="*/ 13 w 50"/>
                <a:gd name="T65"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54">
                  <a:moveTo>
                    <a:pt x="0" y="27"/>
                  </a:moveTo>
                  <a:lnTo>
                    <a:pt x="0" y="27"/>
                  </a:lnTo>
                  <a:lnTo>
                    <a:pt x="0" y="21"/>
                  </a:lnTo>
                  <a:lnTo>
                    <a:pt x="1" y="15"/>
                  </a:lnTo>
                  <a:lnTo>
                    <a:pt x="4" y="11"/>
                  </a:lnTo>
                  <a:lnTo>
                    <a:pt x="7" y="7"/>
                  </a:lnTo>
                  <a:lnTo>
                    <a:pt x="7" y="7"/>
                  </a:lnTo>
                  <a:lnTo>
                    <a:pt x="11" y="3"/>
                  </a:lnTo>
                  <a:lnTo>
                    <a:pt x="15" y="1"/>
                  </a:lnTo>
                  <a:lnTo>
                    <a:pt x="20" y="0"/>
                  </a:lnTo>
                  <a:lnTo>
                    <a:pt x="25" y="0"/>
                  </a:lnTo>
                  <a:lnTo>
                    <a:pt x="25" y="0"/>
                  </a:lnTo>
                  <a:lnTo>
                    <a:pt x="32" y="0"/>
                  </a:lnTo>
                  <a:lnTo>
                    <a:pt x="36" y="1"/>
                  </a:lnTo>
                  <a:lnTo>
                    <a:pt x="41" y="3"/>
                  </a:lnTo>
                  <a:lnTo>
                    <a:pt x="44" y="7"/>
                  </a:lnTo>
                  <a:lnTo>
                    <a:pt x="44" y="7"/>
                  </a:lnTo>
                  <a:lnTo>
                    <a:pt x="48" y="11"/>
                  </a:lnTo>
                  <a:lnTo>
                    <a:pt x="49" y="15"/>
                  </a:lnTo>
                  <a:lnTo>
                    <a:pt x="50" y="21"/>
                  </a:lnTo>
                  <a:lnTo>
                    <a:pt x="50" y="27"/>
                  </a:lnTo>
                  <a:lnTo>
                    <a:pt x="50" y="27"/>
                  </a:lnTo>
                  <a:lnTo>
                    <a:pt x="50" y="33"/>
                  </a:lnTo>
                  <a:lnTo>
                    <a:pt x="49" y="38"/>
                  </a:lnTo>
                  <a:lnTo>
                    <a:pt x="46" y="43"/>
                  </a:lnTo>
                  <a:lnTo>
                    <a:pt x="44" y="47"/>
                  </a:lnTo>
                  <a:lnTo>
                    <a:pt x="44" y="47"/>
                  </a:lnTo>
                  <a:lnTo>
                    <a:pt x="40" y="50"/>
                  </a:lnTo>
                  <a:lnTo>
                    <a:pt x="36" y="52"/>
                  </a:lnTo>
                  <a:lnTo>
                    <a:pt x="30" y="54"/>
                  </a:lnTo>
                  <a:lnTo>
                    <a:pt x="25" y="54"/>
                  </a:lnTo>
                  <a:lnTo>
                    <a:pt x="25" y="54"/>
                  </a:lnTo>
                  <a:lnTo>
                    <a:pt x="20" y="54"/>
                  </a:lnTo>
                  <a:lnTo>
                    <a:pt x="15" y="52"/>
                  </a:lnTo>
                  <a:lnTo>
                    <a:pt x="11" y="50"/>
                  </a:lnTo>
                  <a:lnTo>
                    <a:pt x="7" y="47"/>
                  </a:lnTo>
                  <a:lnTo>
                    <a:pt x="7" y="47"/>
                  </a:lnTo>
                  <a:lnTo>
                    <a:pt x="4" y="43"/>
                  </a:lnTo>
                  <a:lnTo>
                    <a:pt x="1" y="38"/>
                  </a:lnTo>
                  <a:lnTo>
                    <a:pt x="0" y="33"/>
                  </a:lnTo>
                  <a:lnTo>
                    <a:pt x="0" y="27"/>
                  </a:lnTo>
                  <a:lnTo>
                    <a:pt x="0" y="27"/>
                  </a:lnTo>
                  <a:close/>
                  <a:moveTo>
                    <a:pt x="13" y="27"/>
                  </a:moveTo>
                  <a:lnTo>
                    <a:pt x="13" y="27"/>
                  </a:lnTo>
                  <a:lnTo>
                    <a:pt x="13" y="34"/>
                  </a:lnTo>
                  <a:lnTo>
                    <a:pt x="16" y="39"/>
                  </a:lnTo>
                  <a:lnTo>
                    <a:pt x="20" y="43"/>
                  </a:lnTo>
                  <a:lnTo>
                    <a:pt x="25" y="44"/>
                  </a:lnTo>
                  <a:lnTo>
                    <a:pt x="25" y="44"/>
                  </a:lnTo>
                  <a:lnTo>
                    <a:pt x="30" y="43"/>
                  </a:lnTo>
                  <a:lnTo>
                    <a:pt x="34" y="39"/>
                  </a:lnTo>
                  <a:lnTo>
                    <a:pt x="34" y="39"/>
                  </a:lnTo>
                  <a:lnTo>
                    <a:pt x="37" y="34"/>
                  </a:lnTo>
                  <a:lnTo>
                    <a:pt x="38" y="27"/>
                  </a:lnTo>
                  <a:lnTo>
                    <a:pt x="38" y="27"/>
                  </a:lnTo>
                  <a:lnTo>
                    <a:pt x="37" y="19"/>
                  </a:lnTo>
                  <a:lnTo>
                    <a:pt x="34" y="14"/>
                  </a:lnTo>
                  <a:lnTo>
                    <a:pt x="30" y="10"/>
                  </a:lnTo>
                  <a:lnTo>
                    <a:pt x="25" y="10"/>
                  </a:lnTo>
                  <a:lnTo>
                    <a:pt x="25" y="10"/>
                  </a:lnTo>
                  <a:lnTo>
                    <a:pt x="20" y="10"/>
                  </a:lnTo>
                  <a:lnTo>
                    <a:pt x="16" y="14"/>
                  </a:lnTo>
                  <a:lnTo>
                    <a:pt x="16" y="14"/>
                  </a:lnTo>
                  <a:lnTo>
                    <a:pt x="13" y="19"/>
                  </a:lnTo>
                  <a:lnTo>
                    <a:pt x="1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3">
              <a:extLst>
                <a:ext uri="{FF2B5EF4-FFF2-40B4-BE49-F238E27FC236}">
                  <a16:creationId xmlns:a16="http://schemas.microsoft.com/office/drawing/2014/main" id="{80823ED6-8D1A-4288-B486-54ED8BCDB39B}"/>
                </a:ext>
              </a:extLst>
            </p:cNvPr>
            <p:cNvSpPr>
              <a:spLocks/>
            </p:cNvSpPr>
            <p:nvPr/>
          </p:nvSpPr>
          <p:spPr bwMode="auto">
            <a:xfrm>
              <a:off x="10006412" y="3375315"/>
              <a:ext cx="137330" cy="137330"/>
            </a:xfrm>
            <a:custGeom>
              <a:avLst/>
              <a:gdLst>
                <a:gd name="T0" fmla="*/ 28 w 53"/>
                <a:gd name="T1" fmla="*/ 53 h 53"/>
                <a:gd name="T2" fmla="*/ 24 w 53"/>
                <a:gd name="T3" fmla="*/ 53 h 53"/>
                <a:gd name="T4" fmla="*/ 0 w 53"/>
                <a:gd name="T5" fmla="*/ 0 h 53"/>
                <a:gd name="T6" fmla="*/ 14 w 53"/>
                <a:gd name="T7" fmla="*/ 0 h 53"/>
                <a:gd name="T8" fmla="*/ 27 w 53"/>
                <a:gd name="T9" fmla="*/ 32 h 53"/>
                <a:gd name="T10" fmla="*/ 40 w 53"/>
                <a:gd name="T11" fmla="*/ 0 h 53"/>
                <a:gd name="T12" fmla="*/ 53 w 53"/>
                <a:gd name="T13" fmla="*/ 0 h 53"/>
                <a:gd name="T14" fmla="*/ 28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28" y="53"/>
                  </a:moveTo>
                  <a:lnTo>
                    <a:pt x="24" y="53"/>
                  </a:lnTo>
                  <a:lnTo>
                    <a:pt x="0" y="0"/>
                  </a:lnTo>
                  <a:lnTo>
                    <a:pt x="14" y="0"/>
                  </a:lnTo>
                  <a:lnTo>
                    <a:pt x="27" y="32"/>
                  </a:lnTo>
                  <a:lnTo>
                    <a:pt x="40" y="0"/>
                  </a:lnTo>
                  <a:lnTo>
                    <a:pt x="53" y="0"/>
                  </a:lnTo>
                  <a:lnTo>
                    <a:pt x="2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34">
              <a:extLst>
                <a:ext uri="{FF2B5EF4-FFF2-40B4-BE49-F238E27FC236}">
                  <a16:creationId xmlns:a16="http://schemas.microsoft.com/office/drawing/2014/main" id="{884032E5-55D4-4E94-9AA5-91A4B8AD2198}"/>
                </a:ext>
              </a:extLst>
            </p:cNvPr>
            <p:cNvSpPr>
              <a:spLocks/>
            </p:cNvSpPr>
            <p:nvPr/>
          </p:nvSpPr>
          <p:spPr bwMode="auto">
            <a:xfrm>
              <a:off x="10130786" y="3471186"/>
              <a:ext cx="46640" cy="44049"/>
            </a:xfrm>
            <a:custGeom>
              <a:avLst/>
              <a:gdLst>
                <a:gd name="T0" fmla="*/ 0 w 18"/>
                <a:gd name="T1" fmla="*/ 9 h 17"/>
                <a:gd name="T2" fmla="*/ 0 w 18"/>
                <a:gd name="T3" fmla="*/ 9 h 17"/>
                <a:gd name="T4" fmla="*/ 1 w 18"/>
                <a:gd name="T5" fmla="*/ 5 h 17"/>
                <a:gd name="T6" fmla="*/ 3 w 18"/>
                <a:gd name="T7" fmla="*/ 3 h 17"/>
                <a:gd name="T8" fmla="*/ 3 w 18"/>
                <a:gd name="T9" fmla="*/ 3 h 17"/>
                <a:gd name="T10" fmla="*/ 5 w 18"/>
                <a:gd name="T11" fmla="*/ 0 h 17"/>
                <a:gd name="T12" fmla="*/ 9 w 18"/>
                <a:gd name="T13" fmla="*/ 0 h 17"/>
                <a:gd name="T14" fmla="*/ 9 w 18"/>
                <a:gd name="T15" fmla="*/ 0 h 17"/>
                <a:gd name="T16" fmla="*/ 13 w 18"/>
                <a:gd name="T17" fmla="*/ 0 h 17"/>
                <a:gd name="T18" fmla="*/ 16 w 18"/>
                <a:gd name="T19" fmla="*/ 3 h 17"/>
                <a:gd name="T20" fmla="*/ 16 w 18"/>
                <a:gd name="T21" fmla="*/ 3 h 17"/>
                <a:gd name="T22" fmla="*/ 17 w 18"/>
                <a:gd name="T23" fmla="*/ 5 h 17"/>
                <a:gd name="T24" fmla="*/ 18 w 18"/>
                <a:gd name="T25" fmla="*/ 9 h 17"/>
                <a:gd name="T26" fmla="*/ 18 w 18"/>
                <a:gd name="T27" fmla="*/ 9 h 17"/>
                <a:gd name="T28" fmla="*/ 17 w 18"/>
                <a:gd name="T29" fmla="*/ 12 h 17"/>
                <a:gd name="T30" fmla="*/ 16 w 18"/>
                <a:gd name="T31" fmla="*/ 14 h 17"/>
                <a:gd name="T32" fmla="*/ 16 w 18"/>
                <a:gd name="T33" fmla="*/ 14 h 17"/>
                <a:gd name="T34" fmla="*/ 13 w 18"/>
                <a:gd name="T35" fmla="*/ 17 h 17"/>
                <a:gd name="T36" fmla="*/ 9 w 18"/>
                <a:gd name="T37" fmla="*/ 17 h 17"/>
                <a:gd name="T38" fmla="*/ 9 w 18"/>
                <a:gd name="T39" fmla="*/ 17 h 17"/>
                <a:gd name="T40" fmla="*/ 5 w 18"/>
                <a:gd name="T41" fmla="*/ 17 h 17"/>
                <a:gd name="T42" fmla="*/ 3 w 18"/>
                <a:gd name="T43" fmla="*/ 14 h 17"/>
                <a:gd name="T44" fmla="*/ 3 w 18"/>
                <a:gd name="T45" fmla="*/ 14 h 17"/>
                <a:gd name="T46" fmla="*/ 1 w 18"/>
                <a:gd name="T47" fmla="*/ 12 h 17"/>
                <a:gd name="T48" fmla="*/ 0 w 18"/>
                <a:gd name="T49" fmla="*/ 9 h 17"/>
                <a:gd name="T50" fmla="*/ 0 w 18"/>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17">
                  <a:moveTo>
                    <a:pt x="0" y="9"/>
                  </a:moveTo>
                  <a:lnTo>
                    <a:pt x="0" y="9"/>
                  </a:lnTo>
                  <a:lnTo>
                    <a:pt x="1" y="5"/>
                  </a:lnTo>
                  <a:lnTo>
                    <a:pt x="3" y="3"/>
                  </a:lnTo>
                  <a:lnTo>
                    <a:pt x="3" y="3"/>
                  </a:lnTo>
                  <a:lnTo>
                    <a:pt x="5" y="0"/>
                  </a:lnTo>
                  <a:lnTo>
                    <a:pt x="9" y="0"/>
                  </a:lnTo>
                  <a:lnTo>
                    <a:pt x="9" y="0"/>
                  </a:lnTo>
                  <a:lnTo>
                    <a:pt x="13" y="0"/>
                  </a:lnTo>
                  <a:lnTo>
                    <a:pt x="16" y="3"/>
                  </a:lnTo>
                  <a:lnTo>
                    <a:pt x="16" y="3"/>
                  </a:lnTo>
                  <a:lnTo>
                    <a:pt x="17" y="5"/>
                  </a:lnTo>
                  <a:lnTo>
                    <a:pt x="18" y="9"/>
                  </a:lnTo>
                  <a:lnTo>
                    <a:pt x="18" y="9"/>
                  </a:lnTo>
                  <a:lnTo>
                    <a:pt x="17" y="12"/>
                  </a:lnTo>
                  <a:lnTo>
                    <a:pt x="16" y="14"/>
                  </a:lnTo>
                  <a:lnTo>
                    <a:pt x="16" y="14"/>
                  </a:lnTo>
                  <a:lnTo>
                    <a:pt x="13" y="17"/>
                  </a:lnTo>
                  <a:lnTo>
                    <a:pt x="9" y="17"/>
                  </a:lnTo>
                  <a:lnTo>
                    <a:pt x="9" y="17"/>
                  </a:lnTo>
                  <a:lnTo>
                    <a:pt x="5" y="17"/>
                  </a:lnTo>
                  <a:lnTo>
                    <a:pt x="3" y="14"/>
                  </a:lnTo>
                  <a:lnTo>
                    <a:pt x="3" y="14"/>
                  </a:lnTo>
                  <a:lnTo>
                    <a:pt x="1" y="12"/>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35">
              <a:extLst>
                <a:ext uri="{FF2B5EF4-FFF2-40B4-BE49-F238E27FC236}">
                  <a16:creationId xmlns:a16="http://schemas.microsoft.com/office/drawing/2014/main" id="{BF4A429F-8065-4DC1-9740-1C01457D3A71}"/>
                </a:ext>
              </a:extLst>
            </p:cNvPr>
            <p:cNvSpPr>
              <a:spLocks noEditPoints="1"/>
            </p:cNvSpPr>
            <p:nvPr/>
          </p:nvSpPr>
          <p:spPr bwMode="auto">
            <a:xfrm>
              <a:off x="10218884" y="3372723"/>
              <a:ext cx="126965" cy="191744"/>
            </a:xfrm>
            <a:custGeom>
              <a:avLst/>
              <a:gdLst>
                <a:gd name="T0" fmla="*/ 12 w 49"/>
                <a:gd name="T1" fmla="*/ 52 h 74"/>
                <a:gd name="T2" fmla="*/ 12 w 49"/>
                <a:gd name="T3" fmla="*/ 74 h 74"/>
                <a:gd name="T4" fmla="*/ 0 w 49"/>
                <a:gd name="T5" fmla="*/ 74 h 74"/>
                <a:gd name="T6" fmla="*/ 0 w 49"/>
                <a:gd name="T7" fmla="*/ 1 h 74"/>
                <a:gd name="T8" fmla="*/ 12 w 49"/>
                <a:gd name="T9" fmla="*/ 1 h 74"/>
                <a:gd name="T10" fmla="*/ 12 w 49"/>
                <a:gd name="T11" fmla="*/ 3 h 74"/>
                <a:gd name="T12" fmla="*/ 12 w 49"/>
                <a:gd name="T13" fmla="*/ 3 h 74"/>
                <a:gd name="T14" fmla="*/ 18 w 49"/>
                <a:gd name="T15" fmla="*/ 1 h 74"/>
                <a:gd name="T16" fmla="*/ 24 w 49"/>
                <a:gd name="T17" fmla="*/ 0 h 74"/>
                <a:gd name="T18" fmla="*/ 24 w 49"/>
                <a:gd name="T19" fmla="*/ 0 h 74"/>
                <a:gd name="T20" fmla="*/ 29 w 49"/>
                <a:gd name="T21" fmla="*/ 0 h 74"/>
                <a:gd name="T22" fmla="*/ 35 w 49"/>
                <a:gd name="T23" fmla="*/ 1 h 74"/>
                <a:gd name="T24" fmla="*/ 39 w 49"/>
                <a:gd name="T25" fmla="*/ 3 h 74"/>
                <a:gd name="T26" fmla="*/ 43 w 49"/>
                <a:gd name="T27" fmla="*/ 6 h 74"/>
                <a:gd name="T28" fmla="*/ 45 w 49"/>
                <a:gd name="T29" fmla="*/ 10 h 74"/>
                <a:gd name="T30" fmla="*/ 48 w 49"/>
                <a:gd name="T31" fmla="*/ 15 h 74"/>
                <a:gd name="T32" fmla="*/ 49 w 49"/>
                <a:gd name="T33" fmla="*/ 21 h 74"/>
                <a:gd name="T34" fmla="*/ 49 w 49"/>
                <a:gd name="T35" fmla="*/ 27 h 74"/>
                <a:gd name="T36" fmla="*/ 49 w 49"/>
                <a:gd name="T37" fmla="*/ 27 h 74"/>
                <a:gd name="T38" fmla="*/ 49 w 49"/>
                <a:gd name="T39" fmla="*/ 34 h 74"/>
                <a:gd name="T40" fmla="*/ 48 w 49"/>
                <a:gd name="T41" fmla="*/ 39 h 74"/>
                <a:gd name="T42" fmla="*/ 45 w 49"/>
                <a:gd name="T43" fmla="*/ 43 h 74"/>
                <a:gd name="T44" fmla="*/ 43 w 49"/>
                <a:gd name="T45" fmla="*/ 47 h 74"/>
                <a:gd name="T46" fmla="*/ 43 w 49"/>
                <a:gd name="T47" fmla="*/ 47 h 74"/>
                <a:gd name="T48" fmla="*/ 39 w 49"/>
                <a:gd name="T49" fmla="*/ 50 h 74"/>
                <a:gd name="T50" fmla="*/ 33 w 49"/>
                <a:gd name="T51" fmla="*/ 52 h 74"/>
                <a:gd name="T52" fmla="*/ 29 w 49"/>
                <a:gd name="T53" fmla="*/ 54 h 74"/>
                <a:gd name="T54" fmla="*/ 23 w 49"/>
                <a:gd name="T55" fmla="*/ 54 h 74"/>
                <a:gd name="T56" fmla="*/ 23 w 49"/>
                <a:gd name="T57" fmla="*/ 54 h 74"/>
                <a:gd name="T58" fmla="*/ 18 w 49"/>
                <a:gd name="T59" fmla="*/ 54 h 74"/>
                <a:gd name="T60" fmla="*/ 12 w 49"/>
                <a:gd name="T61" fmla="*/ 52 h 74"/>
                <a:gd name="T62" fmla="*/ 12 w 49"/>
                <a:gd name="T63" fmla="*/ 52 h 74"/>
                <a:gd name="T64" fmla="*/ 12 w 49"/>
                <a:gd name="T65" fmla="*/ 13 h 74"/>
                <a:gd name="T66" fmla="*/ 12 w 49"/>
                <a:gd name="T67" fmla="*/ 41 h 74"/>
                <a:gd name="T68" fmla="*/ 12 w 49"/>
                <a:gd name="T69" fmla="*/ 41 h 74"/>
                <a:gd name="T70" fmla="*/ 16 w 49"/>
                <a:gd name="T71" fmla="*/ 43 h 74"/>
                <a:gd name="T72" fmla="*/ 20 w 49"/>
                <a:gd name="T73" fmla="*/ 43 h 74"/>
                <a:gd name="T74" fmla="*/ 20 w 49"/>
                <a:gd name="T75" fmla="*/ 43 h 74"/>
                <a:gd name="T76" fmla="*/ 28 w 49"/>
                <a:gd name="T77" fmla="*/ 43 h 74"/>
                <a:gd name="T78" fmla="*/ 32 w 49"/>
                <a:gd name="T79" fmla="*/ 39 h 74"/>
                <a:gd name="T80" fmla="*/ 32 w 49"/>
                <a:gd name="T81" fmla="*/ 39 h 74"/>
                <a:gd name="T82" fmla="*/ 35 w 49"/>
                <a:gd name="T83" fmla="*/ 34 h 74"/>
                <a:gd name="T84" fmla="*/ 36 w 49"/>
                <a:gd name="T85" fmla="*/ 27 h 74"/>
                <a:gd name="T86" fmla="*/ 36 w 49"/>
                <a:gd name="T87" fmla="*/ 27 h 74"/>
                <a:gd name="T88" fmla="*/ 35 w 49"/>
                <a:gd name="T89" fmla="*/ 19 h 74"/>
                <a:gd name="T90" fmla="*/ 32 w 49"/>
                <a:gd name="T91" fmla="*/ 14 h 74"/>
                <a:gd name="T92" fmla="*/ 32 w 49"/>
                <a:gd name="T93" fmla="*/ 14 h 74"/>
                <a:gd name="T94" fmla="*/ 28 w 49"/>
                <a:gd name="T95" fmla="*/ 11 h 74"/>
                <a:gd name="T96" fmla="*/ 20 w 49"/>
                <a:gd name="T97" fmla="*/ 10 h 74"/>
                <a:gd name="T98" fmla="*/ 20 w 49"/>
                <a:gd name="T99" fmla="*/ 10 h 74"/>
                <a:gd name="T100" fmla="*/ 16 w 49"/>
                <a:gd name="T101" fmla="*/ 11 h 74"/>
                <a:gd name="T102" fmla="*/ 12 w 49"/>
                <a:gd name="T103" fmla="*/ 13 h 74"/>
                <a:gd name="T104" fmla="*/ 12 w 49"/>
                <a:gd name="T105"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 h="74">
                  <a:moveTo>
                    <a:pt x="12" y="52"/>
                  </a:moveTo>
                  <a:lnTo>
                    <a:pt x="12" y="74"/>
                  </a:lnTo>
                  <a:lnTo>
                    <a:pt x="0" y="74"/>
                  </a:lnTo>
                  <a:lnTo>
                    <a:pt x="0" y="1"/>
                  </a:lnTo>
                  <a:lnTo>
                    <a:pt x="12" y="1"/>
                  </a:lnTo>
                  <a:lnTo>
                    <a:pt x="12" y="3"/>
                  </a:lnTo>
                  <a:lnTo>
                    <a:pt x="12" y="3"/>
                  </a:lnTo>
                  <a:lnTo>
                    <a:pt x="18" y="1"/>
                  </a:lnTo>
                  <a:lnTo>
                    <a:pt x="24" y="0"/>
                  </a:lnTo>
                  <a:lnTo>
                    <a:pt x="24" y="0"/>
                  </a:lnTo>
                  <a:lnTo>
                    <a:pt x="29" y="0"/>
                  </a:lnTo>
                  <a:lnTo>
                    <a:pt x="35" y="1"/>
                  </a:lnTo>
                  <a:lnTo>
                    <a:pt x="39" y="3"/>
                  </a:lnTo>
                  <a:lnTo>
                    <a:pt x="43" y="6"/>
                  </a:lnTo>
                  <a:lnTo>
                    <a:pt x="45" y="10"/>
                  </a:lnTo>
                  <a:lnTo>
                    <a:pt x="48" y="15"/>
                  </a:lnTo>
                  <a:lnTo>
                    <a:pt x="49" y="21"/>
                  </a:lnTo>
                  <a:lnTo>
                    <a:pt x="49" y="27"/>
                  </a:lnTo>
                  <a:lnTo>
                    <a:pt x="49" y="27"/>
                  </a:lnTo>
                  <a:lnTo>
                    <a:pt x="49" y="34"/>
                  </a:lnTo>
                  <a:lnTo>
                    <a:pt x="48" y="39"/>
                  </a:lnTo>
                  <a:lnTo>
                    <a:pt x="45" y="43"/>
                  </a:lnTo>
                  <a:lnTo>
                    <a:pt x="43" y="47"/>
                  </a:lnTo>
                  <a:lnTo>
                    <a:pt x="43" y="47"/>
                  </a:lnTo>
                  <a:lnTo>
                    <a:pt x="39" y="50"/>
                  </a:lnTo>
                  <a:lnTo>
                    <a:pt x="33" y="52"/>
                  </a:lnTo>
                  <a:lnTo>
                    <a:pt x="29" y="54"/>
                  </a:lnTo>
                  <a:lnTo>
                    <a:pt x="23" y="54"/>
                  </a:lnTo>
                  <a:lnTo>
                    <a:pt x="23" y="54"/>
                  </a:lnTo>
                  <a:lnTo>
                    <a:pt x="18" y="54"/>
                  </a:lnTo>
                  <a:lnTo>
                    <a:pt x="12" y="52"/>
                  </a:lnTo>
                  <a:lnTo>
                    <a:pt x="12" y="52"/>
                  </a:lnTo>
                  <a:close/>
                  <a:moveTo>
                    <a:pt x="12" y="13"/>
                  </a:moveTo>
                  <a:lnTo>
                    <a:pt x="12" y="41"/>
                  </a:lnTo>
                  <a:lnTo>
                    <a:pt x="12" y="41"/>
                  </a:lnTo>
                  <a:lnTo>
                    <a:pt x="16" y="43"/>
                  </a:lnTo>
                  <a:lnTo>
                    <a:pt x="20" y="43"/>
                  </a:lnTo>
                  <a:lnTo>
                    <a:pt x="20" y="43"/>
                  </a:lnTo>
                  <a:lnTo>
                    <a:pt x="28" y="43"/>
                  </a:lnTo>
                  <a:lnTo>
                    <a:pt x="32" y="39"/>
                  </a:lnTo>
                  <a:lnTo>
                    <a:pt x="32" y="39"/>
                  </a:lnTo>
                  <a:lnTo>
                    <a:pt x="35" y="34"/>
                  </a:lnTo>
                  <a:lnTo>
                    <a:pt x="36" y="27"/>
                  </a:lnTo>
                  <a:lnTo>
                    <a:pt x="36" y="27"/>
                  </a:lnTo>
                  <a:lnTo>
                    <a:pt x="35" y="19"/>
                  </a:lnTo>
                  <a:lnTo>
                    <a:pt x="32" y="14"/>
                  </a:lnTo>
                  <a:lnTo>
                    <a:pt x="32" y="14"/>
                  </a:lnTo>
                  <a:lnTo>
                    <a:pt x="28" y="11"/>
                  </a:lnTo>
                  <a:lnTo>
                    <a:pt x="20" y="10"/>
                  </a:lnTo>
                  <a:lnTo>
                    <a:pt x="20" y="10"/>
                  </a:lnTo>
                  <a:lnTo>
                    <a:pt x="16" y="11"/>
                  </a:lnTo>
                  <a:lnTo>
                    <a:pt x="12" y="13"/>
                  </a:lnTo>
                  <a:lnTo>
                    <a:pt x="1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36">
              <a:extLst>
                <a:ext uri="{FF2B5EF4-FFF2-40B4-BE49-F238E27FC236}">
                  <a16:creationId xmlns:a16="http://schemas.microsoft.com/office/drawing/2014/main" id="{E2C0FF1C-50CC-41C2-929F-BC4D8250324A}"/>
                </a:ext>
              </a:extLst>
            </p:cNvPr>
            <p:cNvSpPr>
              <a:spLocks/>
            </p:cNvSpPr>
            <p:nvPr/>
          </p:nvSpPr>
          <p:spPr bwMode="auto">
            <a:xfrm>
              <a:off x="10379534" y="3315719"/>
              <a:ext cx="46640" cy="196926"/>
            </a:xfrm>
            <a:custGeom>
              <a:avLst/>
              <a:gdLst>
                <a:gd name="T0" fmla="*/ 0 w 18"/>
                <a:gd name="T1" fmla="*/ 3 h 76"/>
                <a:gd name="T2" fmla="*/ 12 w 18"/>
                <a:gd name="T3" fmla="*/ 0 h 76"/>
                <a:gd name="T4" fmla="*/ 12 w 18"/>
                <a:gd name="T5" fmla="*/ 59 h 76"/>
                <a:gd name="T6" fmla="*/ 12 w 18"/>
                <a:gd name="T7" fmla="*/ 59 h 76"/>
                <a:gd name="T8" fmla="*/ 12 w 18"/>
                <a:gd name="T9" fmla="*/ 64 h 76"/>
                <a:gd name="T10" fmla="*/ 14 w 18"/>
                <a:gd name="T11" fmla="*/ 66 h 76"/>
                <a:gd name="T12" fmla="*/ 15 w 18"/>
                <a:gd name="T13" fmla="*/ 69 h 76"/>
                <a:gd name="T14" fmla="*/ 18 w 18"/>
                <a:gd name="T15" fmla="*/ 70 h 76"/>
                <a:gd name="T16" fmla="*/ 18 w 18"/>
                <a:gd name="T17" fmla="*/ 70 h 76"/>
                <a:gd name="T18" fmla="*/ 16 w 18"/>
                <a:gd name="T19" fmla="*/ 73 h 76"/>
                <a:gd name="T20" fmla="*/ 14 w 18"/>
                <a:gd name="T21" fmla="*/ 74 h 76"/>
                <a:gd name="T22" fmla="*/ 8 w 18"/>
                <a:gd name="T23" fmla="*/ 76 h 76"/>
                <a:gd name="T24" fmla="*/ 8 w 18"/>
                <a:gd name="T25" fmla="*/ 76 h 76"/>
                <a:gd name="T26" fmla="*/ 4 w 18"/>
                <a:gd name="T27" fmla="*/ 76 h 76"/>
                <a:gd name="T28" fmla="*/ 2 w 18"/>
                <a:gd name="T29" fmla="*/ 73 h 76"/>
                <a:gd name="T30" fmla="*/ 0 w 18"/>
                <a:gd name="T31" fmla="*/ 69 h 76"/>
                <a:gd name="T32" fmla="*/ 0 w 18"/>
                <a:gd name="T33" fmla="*/ 65 h 76"/>
                <a:gd name="T34" fmla="*/ 0 w 18"/>
                <a:gd name="T35"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76">
                  <a:moveTo>
                    <a:pt x="0" y="3"/>
                  </a:moveTo>
                  <a:lnTo>
                    <a:pt x="12" y="0"/>
                  </a:lnTo>
                  <a:lnTo>
                    <a:pt x="12" y="59"/>
                  </a:lnTo>
                  <a:lnTo>
                    <a:pt x="12" y="59"/>
                  </a:lnTo>
                  <a:lnTo>
                    <a:pt x="12" y="64"/>
                  </a:lnTo>
                  <a:lnTo>
                    <a:pt x="14" y="66"/>
                  </a:lnTo>
                  <a:lnTo>
                    <a:pt x="15" y="69"/>
                  </a:lnTo>
                  <a:lnTo>
                    <a:pt x="18" y="70"/>
                  </a:lnTo>
                  <a:lnTo>
                    <a:pt x="18" y="70"/>
                  </a:lnTo>
                  <a:lnTo>
                    <a:pt x="16" y="73"/>
                  </a:lnTo>
                  <a:lnTo>
                    <a:pt x="14" y="74"/>
                  </a:lnTo>
                  <a:lnTo>
                    <a:pt x="8" y="76"/>
                  </a:lnTo>
                  <a:lnTo>
                    <a:pt x="8" y="76"/>
                  </a:lnTo>
                  <a:lnTo>
                    <a:pt x="4" y="76"/>
                  </a:lnTo>
                  <a:lnTo>
                    <a:pt x="2" y="73"/>
                  </a:lnTo>
                  <a:lnTo>
                    <a:pt x="0" y="69"/>
                  </a:lnTo>
                  <a:lnTo>
                    <a:pt x="0" y="65"/>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1899" tIns="15950" rIns="31899" bIns="15950" numCol="1" anchor="t" anchorCtr="0" compatLnSpc="1">
              <a:prstTxWarp prst="textNoShape">
                <a:avLst/>
              </a:prstTxWarp>
            </a:bodyPr>
            <a:lstStyle/>
            <a:p>
              <a:pPr marL="0" marR="0" lvl="0" indent="0" algn="l" defTabSz="274366" rtl="0" eaLnBrk="1" fontAlgn="auto" latinLnBrk="0" hangingPunct="1">
                <a:lnSpc>
                  <a:spcPct val="100000"/>
                </a:lnSpc>
                <a:spcBef>
                  <a:spcPts val="0"/>
                </a:spcBef>
                <a:spcAft>
                  <a:spcPts val="0"/>
                </a:spcAft>
                <a:buClrTx/>
                <a:buSzTx/>
                <a:buFontTx/>
                <a:buNone/>
                <a:tabLst/>
                <a:defRPr/>
              </a:pPr>
              <a:endParaRPr kumimoji="0" lang="pl-PL" sz="62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pole tekstowe 3"/>
          <p:cNvSpPr txBox="1"/>
          <p:nvPr/>
        </p:nvSpPr>
        <p:spPr>
          <a:xfrm>
            <a:off x="6702552" y="5248656"/>
            <a:ext cx="385876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Roboto"/>
                <a:ea typeface="+mn-ea"/>
                <a:cs typeface="+mn-cs"/>
              </a:rPr>
              <a:t> </a:t>
            </a:r>
          </a:p>
        </p:txBody>
      </p:sp>
      <p:grpSp>
        <p:nvGrpSpPr>
          <p:cNvPr id="46" name="Grupa 45"/>
          <p:cNvGrpSpPr/>
          <p:nvPr/>
        </p:nvGrpSpPr>
        <p:grpSpPr>
          <a:xfrm>
            <a:off x="6133281" y="4845004"/>
            <a:ext cx="3607423" cy="1303835"/>
            <a:chOff x="4582170" y="4517476"/>
            <a:chExt cx="4789472" cy="1503231"/>
          </a:xfrm>
        </p:grpSpPr>
        <p:sp>
          <p:nvSpPr>
            <p:cNvPr id="47" name="Prostokąt 46"/>
            <p:cNvSpPr/>
            <p:nvPr/>
          </p:nvSpPr>
          <p:spPr>
            <a:xfrm>
              <a:off x="5006025" y="4517476"/>
              <a:ext cx="2834011" cy="359281"/>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pl-PL" sz="1425"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www.rf.gov.pl</a:t>
              </a:r>
            </a:p>
          </p:txBody>
        </p:sp>
        <p:sp>
          <p:nvSpPr>
            <p:cNvPr id="48" name="Prostokąt 47"/>
            <p:cNvSpPr/>
            <p:nvPr/>
          </p:nvSpPr>
          <p:spPr>
            <a:xfrm>
              <a:off x="5006025" y="5130953"/>
              <a:ext cx="2834011" cy="359281"/>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pl-PL" sz="1425"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biuro@rf.gov.pl</a:t>
              </a:r>
            </a:p>
          </p:txBody>
        </p:sp>
        <p:sp>
          <p:nvSpPr>
            <p:cNvPr id="49" name="Prostokąt 48"/>
            <p:cNvSpPr/>
            <p:nvPr/>
          </p:nvSpPr>
          <p:spPr>
            <a:xfrm>
              <a:off x="5006025" y="5657346"/>
              <a:ext cx="4365617" cy="359281"/>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pl-PL" sz="1425"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facebook.com/</a:t>
              </a:r>
              <a:r>
                <a:rPr kumimoji="0" lang="pl-PL" sz="1425" b="0" i="0" u="none" strike="noStrike" kern="1200" cap="none" spc="0" normalizeH="0" baseline="0" noProof="0" dirty="0" err="1">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RzecznikFinansowy</a:t>
              </a:r>
              <a:endParaRPr kumimoji="0" lang="pl-PL" sz="1425"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50" name="Obraz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9324" y="5683582"/>
              <a:ext cx="161820" cy="337125"/>
            </a:xfrm>
            <a:prstGeom prst="rect">
              <a:avLst/>
            </a:prstGeom>
          </p:spPr>
        </p:pic>
        <p:pic>
          <p:nvPicPr>
            <p:cNvPr id="51" name="Obraz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2170" y="5123900"/>
              <a:ext cx="312796" cy="305522"/>
            </a:xfrm>
            <a:prstGeom prst="rect">
              <a:avLst/>
            </a:prstGeom>
          </p:spPr>
        </p:pic>
        <p:pic>
          <p:nvPicPr>
            <p:cNvPr id="52" name="Obraz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2170" y="4582662"/>
              <a:ext cx="316590" cy="312682"/>
            </a:xfrm>
            <a:prstGeom prst="rect">
              <a:avLst/>
            </a:prstGeom>
          </p:spPr>
        </p:pic>
      </p:grpSp>
    </p:spTree>
    <p:extLst>
      <p:ext uri="{BB962C8B-B14F-4D97-AF65-F5344CB8AC3E}">
        <p14:creationId xmlns:p14="http://schemas.microsoft.com/office/powerpoint/2010/main" val="86123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B2120E16-C574-88BA-1540-C8A49946EAF7}"/>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0893AF6A-8992-9778-FB25-AC8568AE8237}"/>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7E1CF7ED-92B5-A30C-1C0B-F99FF36DB0F8}"/>
              </a:ext>
            </a:extLst>
          </p:cNvPr>
          <p:cNvSpPr/>
          <p:nvPr/>
        </p:nvSpPr>
        <p:spPr>
          <a:xfrm>
            <a:off x="784631" y="1310592"/>
            <a:ext cx="10047787" cy="4511491"/>
          </a:xfrm>
          <a:prstGeom prst="rect">
            <a:avLst/>
          </a:prstGeom>
        </p:spPr>
        <p:txBody>
          <a:bodyPr wrap="square" lIns="91440" tIns="45720" rIns="91440" bIns="45720" anchor="t">
            <a:spAutoFit/>
          </a:bodyPr>
          <a:lstStyle/>
          <a:p>
            <a:pPr algn="l" fontAlgn="base">
              <a:lnSpc>
                <a:spcPct val="150000"/>
              </a:lnSpc>
              <a:buNone/>
            </a:pPr>
            <a:r>
              <a:rPr lang="pl-PL" sz="2000" b="1" i="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Zarządcami dróg są:</a:t>
            </a:r>
          </a:p>
          <a:p>
            <a:pPr algn="l" fontAlgn="base">
              <a:lnSpc>
                <a:spcPct val="150000"/>
              </a:lnSpc>
              <a:buClr>
                <a:srgbClr val="0D7EC2"/>
              </a:buClr>
              <a:buFont typeface="Arial" panose="020B0604020202020204" pitchFamily="34" charset="0"/>
              <a:buChar char="•"/>
            </a:pPr>
            <a:r>
              <a:rPr lang="pl-PL" sz="2000" b="0" i="0" dirty="0">
                <a:solidFill>
                  <a:srgbClr val="1B1B1B"/>
                </a:solidFill>
                <a:effectLst/>
                <a:latin typeface="Roboto Condensed" panose="02000000000000000000" pitchFamily="2" charset="0"/>
                <a:ea typeface="Roboto Condensed" panose="02000000000000000000" pitchFamily="2" charset="0"/>
                <a:cs typeface="Roboto Condensed" panose="02000000000000000000" pitchFamily="2" charset="0"/>
              </a:rPr>
              <a:t> dla dróg krajowych – Generalny Dyrektor Dróg Krajowych i Autostrad,</a:t>
            </a:r>
          </a:p>
          <a:p>
            <a:pPr algn="l" fontAlgn="base">
              <a:lnSpc>
                <a:spcPct val="150000"/>
              </a:lnSpc>
              <a:buClr>
                <a:srgbClr val="0D7EC2"/>
              </a:buClr>
              <a:buFont typeface="Arial" panose="020B0604020202020204" pitchFamily="34" charset="0"/>
              <a:buChar char="•"/>
            </a:pPr>
            <a:r>
              <a:rPr lang="pl-PL" sz="2000" b="0" i="0" dirty="0">
                <a:solidFill>
                  <a:srgbClr val="1B1B1B"/>
                </a:solidFill>
                <a:effectLst/>
                <a:latin typeface="Roboto Condensed" panose="02000000000000000000" pitchFamily="2" charset="0"/>
                <a:ea typeface="Roboto Condensed" panose="02000000000000000000" pitchFamily="2" charset="0"/>
                <a:cs typeface="Roboto Condensed" panose="02000000000000000000" pitchFamily="2" charset="0"/>
              </a:rPr>
              <a:t> dla dróg wojewódzkich – zarząd województwa,</a:t>
            </a:r>
          </a:p>
          <a:p>
            <a:pPr algn="l" fontAlgn="base">
              <a:lnSpc>
                <a:spcPct val="150000"/>
              </a:lnSpc>
              <a:buClr>
                <a:srgbClr val="0D7EC2"/>
              </a:buClr>
              <a:buFont typeface="Arial" panose="020B0604020202020204" pitchFamily="34" charset="0"/>
              <a:buChar char="•"/>
            </a:pPr>
            <a:r>
              <a:rPr lang="pl-PL" sz="2000" b="0" i="0" dirty="0">
                <a:solidFill>
                  <a:srgbClr val="1B1B1B"/>
                </a:solidFill>
                <a:effectLst/>
                <a:latin typeface="Roboto Condensed" panose="02000000000000000000" pitchFamily="2" charset="0"/>
                <a:ea typeface="Roboto Condensed" panose="02000000000000000000" pitchFamily="2" charset="0"/>
                <a:cs typeface="Roboto Condensed" panose="02000000000000000000" pitchFamily="2" charset="0"/>
              </a:rPr>
              <a:t> dla dróg powiatowych – zarząd powiatu,</a:t>
            </a:r>
          </a:p>
          <a:p>
            <a:pPr algn="l" fontAlgn="base">
              <a:lnSpc>
                <a:spcPct val="150000"/>
              </a:lnSpc>
              <a:buClr>
                <a:srgbClr val="0D7EC2"/>
              </a:buClr>
              <a:buFont typeface="Arial" panose="020B0604020202020204" pitchFamily="34" charset="0"/>
              <a:buChar char="•"/>
            </a:pPr>
            <a:r>
              <a:rPr lang="pl-PL" sz="2000" b="0" i="0" dirty="0">
                <a:solidFill>
                  <a:srgbClr val="1B1B1B"/>
                </a:solidFill>
                <a:effectLst/>
                <a:latin typeface="Roboto Condensed" panose="02000000000000000000" pitchFamily="2" charset="0"/>
                <a:ea typeface="Roboto Condensed" panose="02000000000000000000" pitchFamily="2" charset="0"/>
                <a:cs typeface="Roboto Condensed" panose="02000000000000000000" pitchFamily="2" charset="0"/>
              </a:rPr>
              <a:t> dla dróg gminnych – wójt (burmistrz, prezydent miasta),</a:t>
            </a:r>
          </a:p>
          <a:p>
            <a:pPr algn="l" fontAlgn="base">
              <a:lnSpc>
                <a:spcPct val="150000"/>
              </a:lnSpc>
              <a:buClr>
                <a:srgbClr val="0D7EC2"/>
              </a:buClr>
              <a:buFont typeface="Arial" panose="020B0604020202020204" pitchFamily="34" charset="0"/>
              <a:buChar char="•"/>
            </a:pPr>
            <a:r>
              <a:rPr lang="pl-PL" sz="2000" b="0" i="0" dirty="0">
                <a:solidFill>
                  <a:srgbClr val="1B1B1B"/>
                </a:solidFill>
                <a:effectLst/>
                <a:latin typeface="Roboto Condensed" panose="02000000000000000000" pitchFamily="2" charset="0"/>
                <a:ea typeface="Roboto Condensed" panose="02000000000000000000" pitchFamily="2" charset="0"/>
                <a:cs typeface="Roboto Condensed" panose="02000000000000000000" pitchFamily="2" charset="0"/>
              </a:rPr>
              <a:t> w granicach miast na prawach powiatu zarządcą wszystkich dróg publicznych, z wyjątkiem autostrad i dróg ekspresowych, jest prezydent miasta,</a:t>
            </a:r>
          </a:p>
          <a:p>
            <a:pPr algn="l" fontAlgn="base">
              <a:lnSpc>
                <a:spcPct val="150000"/>
              </a:lnSpc>
              <a:buClr>
                <a:srgbClr val="0D7EC2"/>
              </a:buClr>
              <a:buFont typeface="Arial" panose="020B0604020202020204" pitchFamily="34" charset="0"/>
              <a:buChar char="•"/>
            </a:pPr>
            <a:r>
              <a:rPr lang="pl-PL" sz="2000" b="0" i="0" dirty="0">
                <a:solidFill>
                  <a:srgbClr val="1B1B1B"/>
                </a:solidFill>
                <a:effectLst/>
                <a:latin typeface="Roboto Condensed" panose="02000000000000000000" pitchFamily="2" charset="0"/>
                <a:ea typeface="Roboto Condensed" panose="02000000000000000000" pitchFamily="2" charset="0"/>
                <a:cs typeface="Roboto Condensed" panose="02000000000000000000" pitchFamily="2" charset="0"/>
              </a:rPr>
              <a:t> funkcje zarządcy dróg krajowych, z wyjątkiem autostrad i dróg ekspresowych, oraz dróg wojewódzkich, może pełnić zarząd związku metropolitalnego.</a:t>
            </a:r>
          </a:p>
          <a:p>
            <a:pPr algn="just">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0" name="Obraz 29">
            <a:extLst>
              <a:ext uri="{FF2B5EF4-FFF2-40B4-BE49-F238E27FC236}">
                <a16:creationId xmlns:a16="http://schemas.microsoft.com/office/drawing/2014/main" id="{5E572C4D-8EFC-3195-4AFF-8CD74F652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4869" y="348526"/>
            <a:ext cx="1824346" cy="598462"/>
          </a:xfrm>
          <a:prstGeom prst="rect">
            <a:avLst/>
          </a:prstGeom>
        </p:spPr>
      </p:pic>
      <p:sp>
        <p:nvSpPr>
          <p:cNvPr id="2" name="Prostokąt 1">
            <a:extLst>
              <a:ext uri="{FF2B5EF4-FFF2-40B4-BE49-F238E27FC236}">
                <a16:creationId xmlns:a16="http://schemas.microsoft.com/office/drawing/2014/main" id="{58708A27-4688-D564-8C99-62EFA7BB5780}"/>
              </a:ext>
            </a:extLst>
          </p:cNvPr>
          <p:cNvSpPr/>
          <p:nvPr/>
        </p:nvSpPr>
        <p:spPr>
          <a:xfrm>
            <a:off x="843846" y="401184"/>
            <a:ext cx="9383536" cy="400110"/>
          </a:xfrm>
          <a:prstGeom prst="rect">
            <a:avLst/>
          </a:prstGeom>
          <a:solidFill>
            <a:srgbClr val="0D7EC2"/>
          </a:solidFill>
          <a:ln w="12700">
            <a:solidFill>
              <a:srgbClr val="0F7EC2"/>
            </a:solidFill>
          </a:ln>
        </p:spPr>
        <p:txBody>
          <a:bodyPr wrap="square">
            <a:spAutoFit/>
          </a:bodyPr>
          <a:lstStyle/>
          <a:p>
            <a:pPr lvl="0" algn="ctr">
              <a:buClr>
                <a:srgbClr val="005987"/>
              </a:buClr>
            </a:pPr>
            <a:r>
              <a:rPr lang="pl-PL" sz="20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ZARZĄDCA DRÓG</a:t>
            </a:r>
          </a:p>
        </p:txBody>
      </p:sp>
      <p:sp>
        <p:nvSpPr>
          <p:cNvPr id="3" name="Prostokąt 2">
            <a:extLst>
              <a:ext uri="{FF2B5EF4-FFF2-40B4-BE49-F238E27FC236}">
                <a16:creationId xmlns:a16="http://schemas.microsoft.com/office/drawing/2014/main" id="{61BDB0CA-A098-2883-9DEE-5A9740D8E12A}"/>
              </a:ext>
            </a:extLst>
          </p:cNvPr>
          <p:cNvSpPr/>
          <p:nvPr/>
        </p:nvSpPr>
        <p:spPr>
          <a:xfrm>
            <a:off x="691953" y="401184"/>
            <a:ext cx="92678" cy="400110"/>
          </a:xfrm>
          <a:prstGeom prst="rect">
            <a:avLst/>
          </a:prstGeom>
          <a:solidFill>
            <a:srgbClr val="0F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val="4884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1D8F91DC-8E87-430C-83F6-4D98938AE6E1}"/>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235CCF05-908F-B6E3-8337-169FB71F980C}"/>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sp>
        <p:nvSpPr>
          <p:cNvPr id="56" name="Prostokąt 55">
            <a:extLst>
              <a:ext uri="{FF2B5EF4-FFF2-40B4-BE49-F238E27FC236}">
                <a16:creationId xmlns:a16="http://schemas.microsoft.com/office/drawing/2014/main" id="{7BB4D3C0-D0A2-9DF0-52C7-9EB7E76CE0ED}"/>
              </a:ext>
            </a:extLst>
          </p:cNvPr>
          <p:cNvSpPr/>
          <p:nvPr/>
        </p:nvSpPr>
        <p:spPr>
          <a:xfrm>
            <a:off x="672640" y="426896"/>
            <a:ext cx="10047787" cy="5722079"/>
          </a:xfrm>
          <a:prstGeom prst="rect">
            <a:avLst/>
          </a:prstGeom>
        </p:spPr>
        <p:txBody>
          <a:bodyPr wrap="square" lIns="91440" tIns="45720" rIns="91440" bIns="45720" anchor="t">
            <a:spAutoFit/>
          </a:bodyPr>
          <a:lstStyle/>
          <a:p>
            <a:pPr algn="just">
              <a:lnSpc>
                <a:spcPts val="2200"/>
              </a:lnSpc>
            </a:pPr>
            <a:r>
              <a:rPr lang="pl-PL" dirty="0">
                <a:latin typeface="Roboto Condensed" panose="02000000000000000000" pitchFamily="2" charset="0"/>
                <a:ea typeface="Roboto Condensed" panose="02000000000000000000" pitchFamily="2" charset="0"/>
                <a:cs typeface="Roboto Condensed" panose="02000000000000000000" pitchFamily="2" charset="0"/>
              </a:rPr>
              <a:t>Na </a:t>
            </a:r>
            <a:r>
              <a:rPr lang="pl-PL" b="1" dirty="0">
                <a:latin typeface="Roboto Condensed" panose="02000000000000000000" pitchFamily="2" charset="0"/>
                <a:ea typeface="Roboto Condensed" panose="02000000000000000000" pitchFamily="2" charset="0"/>
                <a:cs typeface="Roboto Condensed" panose="02000000000000000000" pitchFamily="2" charset="0"/>
              </a:rPr>
              <a:t>zarządcy ciąży ogólny obowiązek polegający na zapewnieniu bezpieczeństwa </a:t>
            </a:r>
            <a:r>
              <a:rPr lang="pl-PL" dirty="0">
                <a:latin typeface="Roboto Condensed" panose="02000000000000000000" pitchFamily="2" charset="0"/>
                <a:ea typeface="Roboto Condensed" panose="02000000000000000000" pitchFamily="2" charset="0"/>
                <a:cs typeface="Roboto Condensed" panose="02000000000000000000" pitchFamily="2" charset="0"/>
              </a:rPr>
              <a:t>użytkownikowi drogi publicznej. </a:t>
            </a:r>
            <a:r>
              <a:rPr lang="pl-PL" b="1" dirty="0">
                <a:latin typeface="Roboto Condensed" panose="02000000000000000000" pitchFamily="2" charset="0"/>
                <a:ea typeface="Roboto Condensed" panose="02000000000000000000" pitchFamily="2" charset="0"/>
                <a:cs typeface="Roboto Condensed" panose="02000000000000000000" pitchFamily="2" charset="0"/>
              </a:rPr>
              <a:t>Chodzi tu m.in. o zwykłą, systematyczną ocenę, w tym także obserwację obszaru pasa drogowego</a:t>
            </a:r>
            <a:r>
              <a:rPr lang="pl-PL" dirty="0">
                <a:latin typeface="Roboto Condensed" panose="02000000000000000000" pitchFamily="2" charset="0"/>
                <a:ea typeface="Roboto Condensed" panose="02000000000000000000" pitchFamily="2" charset="0"/>
                <a:cs typeface="Roboto Condensed" panose="02000000000000000000" pitchFamily="2" charset="0"/>
              </a:rPr>
              <a:t>. Przy takiej konstrukcji, aby odpowiedzieć na pytanie, czy zarządca drogi prawidłowo realizował obowiązek jej utrzymania </a:t>
            </a:r>
            <a:r>
              <a:rPr lang="pl-PL" b="1" dirty="0">
                <a:latin typeface="Roboto Condensed" panose="02000000000000000000" pitchFamily="2" charset="0"/>
                <a:ea typeface="Roboto Condensed" panose="02000000000000000000" pitchFamily="2" charset="0"/>
                <a:cs typeface="Roboto Condensed" panose="02000000000000000000" pitchFamily="2" charset="0"/>
              </a:rPr>
              <a:t>należy ocenić, czy opracowywał on odpowiedni system kontroli stanu dróg</a:t>
            </a:r>
            <a:r>
              <a:rPr lang="pl-PL" dirty="0">
                <a:latin typeface="Roboto Condensed" panose="02000000000000000000" pitchFamily="2" charset="0"/>
                <a:ea typeface="Roboto Condensed" panose="02000000000000000000" pitchFamily="2" charset="0"/>
                <a:cs typeface="Roboto Condensed" panose="02000000000000000000" pitchFamily="2" charset="0"/>
              </a:rPr>
              <a:t>. Jeżeli zaś uregulował to w sposób niewystarczający, to dlaczego, i jakie są tego konsekwencje prawne. (vide: wyrok Sądu Apelacyjnego w Szczecinie z dnia 11 czerwca 2014 r. (I </a:t>
            </a:r>
            <a:r>
              <a:rPr lang="pl-PL" dirty="0" err="1">
                <a:latin typeface="Roboto Condensed" panose="02000000000000000000" pitchFamily="2" charset="0"/>
                <a:ea typeface="Roboto Condensed" panose="02000000000000000000" pitchFamily="2" charset="0"/>
                <a:cs typeface="Roboto Condensed" panose="02000000000000000000" pitchFamily="2" charset="0"/>
              </a:rPr>
              <a:t>ACa</a:t>
            </a:r>
            <a:r>
              <a:rPr lang="pl-PL" dirty="0">
                <a:latin typeface="Roboto Condensed" panose="02000000000000000000" pitchFamily="2" charset="0"/>
                <a:ea typeface="Roboto Condensed" panose="02000000000000000000" pitchFamily="2" charset="0"/>
                <a:cs typeface="Roboto Condensed" panose="02000000000000000000" pitchFamily="2" charset="0"/>
              </a:rPr>
              <a:t> 183/14, LEX nr 1483833). </a:t>
            </a:r>
          </a:p>
          <a:p>
            <a:pPr algn="just">
              <a:lnSpc>
                <a:spcPts val="2200"/>
              </a:lnSpc>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ts val="2200"/>
              </a:lnSpc>
            </a:pPr>
            <a:r>
              <a:rPr lang="pl-PL" dirty="0">
                <a:latin typeface="Roboto Condensed" panose="02000000000000000000" pitchFamily="2" charset="0"/>
                <a:ea typeface="Roboto Condensed" panose="02000000000000000000" pitchFamily="2" charset="0"/>
                <a:cs typeface="Roboto Condensed" panose="02000000000000000000" pitchFamily="2" charset="0"/>
              </a:rPr>
              <a:t>Miarą wymaganej od zarządcy drogi staranności jest, m.in., </a:t>
            </a:r>
            <a:r>
              <a:rPr lang="pl-PL" b="1" dirty="0">
                <a:latin typeface="Roboto Condensed" panose="02000000000000000000" pitchFamily="2" charset="0"/>
                <a:ea typeface="Roboto Condensed" panose="02000000000000000000" pitchFamily="2" charset="0"/>
                <a:cs typeface="Roboto Condensed" panose="02000000000000000000" pitchFamily="2" charset="0"/>
              </a:rPr>
              <a:t>zorganizowanie przez niego pracy w sposób dający możliwość odpowiednio szybkiego stwierdzenia wystąpienia na drodze zagrożenia </a:t>
            </a:r>
            <a:r>
              <a:rPr lang="pl-PL" dirty="0">
                <a:latin typeface="Roboto Condensed" panose="02000000000000000000" pitchFamily="2" charset="0"/>
                <a:ea typeface="Roboto Condensed" panose="02000000000000000000" pitchFamily="2" charset="0"/>
                <a:cs typeface="Roboto Condensed" panose="02000000000000000000" pitchFamily="2" charset="0"/>
              </a:rPr>
              <a:t>bezpieczeństwa w ruchu </a:t>
            </a:r>
            <a:r>
              <a:rPr lang="pl-PL" b="1" dirty="0">
                <a:latin typeface="Roboto Condensed" panose="02000000000000000000" pitchFamily="2" charset="0"/>
                <a:ea typeface="Roboto Condensed" panose="02000000000000000000" pitchFamily="2" charset="0"/>
                <a:cs typeface="Roboto Condensed" panose="02000000000000000000" pitchFamily="2" charset="0"/>
              </a:rPr>
              <a:t>i podjęcia działań zmierzających do usunięcia tego zagrożenia </a:t>
            </a:r>
            <a:r>
              <a:rPr lang="pl-PL" dirty="0">
                <a:latin typeface="Roboto Condensed" panose="02000000000000000000" pitchFamily="2" charset="0"/>
                <a:ea typeface="Roboto Condensed" panose="02000000000000000000" pitchFamily="2" charset="0"/>
                <a:cs typeface="Roboto Condensed" panose="02000000000000000000" pitchFamily="2" charset="0"/>
              </a:rPr>
              <a:t>(wyrok SN z dnia 26 marca 2003 r., sygn. akt II CKN 1374/00, </a:t>
            </a:r>
            <a:r>
              <a:rPr lang="pl-PL" dirty="0" err="1">
                <a:latin typeface="Roboto Condensed" panose="02000000000000000000" pitchFamily="2" charset="0"/>
                <a:ea typeface="Roboto Condensed" panose="02000000000000000000" pitchFamily="2" charset="0"/>
                <a:cs typeface="Roboto Condensed" panose="02000000000000000000" pitchFamily="2" charset="0"/>
              </a:rPr>
              <a:t>niepubl</a:t>
            </a:r>
            <a:r>
              <a:rPr lang="pl-PL" dirty="0">
                <a:latin typeface="Roboto Condensed" panose="02000000000000000000" pitchFamily="2" charset="0"/>
                <a:ea typeface="Roboto Condensed" panose="02000000000000000000" pitchFamily="2" charset="0"/>
                <a:cs typeface="Roboto Condensed" panose="02000000000000000000" pitchFamily="2" charset="0"/>
              </a:rPr>
              <a:t>. wyrok SN z dnia 10 czerwca 2005 r., sygn. akt II CK 719/04, </a:t>
            </a:r>
            <a:r>
              <a:rPr lang="pl-PL" dirty="0" err="1">
                <a:latin typeface="Roboto Condensed" panose="02000000000000000000" pitchFamily="2" charset="0"/>
                <a:ea typeface="Roboto Condensed" panose="02000000000000000000" pitchFamily="2" charset="0"/>
                <a:cs typeface="Roboto Condensed" panose="02000000000000000000" pitchFamily="2" charset="0"/>
              </a:rPr>
              <a:t>niepubl</a:t>
            </a:r>
            <a:r>
              <a:rPr lang="pl-PL" dirty="0">
                <a:latin typeface="Roboto Condensed" panose="02000000000000000000" pitchFamily="2" charset="0"/>
                <a:ea typeface="Roboto Condensed" panose="02000000000000000000" pitchFamily="2" charset="0"/>
                <a:cs typeface="Roboto Condensed" panose="02000000000000000000" pitchFamily="2" charset="0"/>
              </a:rPr>
              <a:t>.).</a:t>
            </a:r>
          </a:p>
          <a:p>
            <a:pPr algn="just">
              <a:lnSpc>
                <a:spcPts val="2200"/>
              </a:lnSpc>
            </a:pP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lnSpc>
                <a:spcPts val="2200"/>
              </a:lnSpc>
            </a:pPr>
            <a:r>
              <a:rPr lang="pl-PL" b="1" dirty="0">
                <a:latin typeface="Roboto Condensed" panose="02000000000000000000" pitchFamily="2" charset="0"/>
                <a:ea typeface="Roboto Condensed" panose="02000000000000000000" pitchFamily="2" charset="0"/>
                <a:cs typeface="Roboto Condensed" panose="02000000000000000000" pitchFamily="2" charset="0"/>
              </a:rPr>
              <a:t>Nie można przyjąć</a:t>
            </a:r>
            <a:r>
              <a:rPr lang="pl-PL" dirty="0">
                <a:latin typeface="Roboto Condensed" panose="02000000000000000000" pitchFamily="2" charset="0"/>
                <a:ea typeface="Roboto Condensed" panose="02000000000000000000" pitchFamily="2" charset="0"/>
                <a:cs typeface="Roboto Condensed" panose="02000000000000000000" pitchFamily="2" charset="0"/>
              </a:rPr>
              <a:t>, że wystąpienie na drodze zdarzenia stwarzającego zagrożenie bezpieczeństwa jest zawsze wynikiem, a zarazem normalnym następstwem, zawinionego zaniechania podjęcia niezbędnych </a:t>
            </a:r>
            <a:br>
              <a:rPr lang="pl-PL" dirty="0">
                <a:latin typeface="Roboto Condensed" panose="02000000000000000000" pitchFamily="2" charset="0"/>
                <a:ea typeface="Roboto Condensed" panose="02000000000000000000" pitchFamily="2" charset="0"/>
                <a:cs typeface="Roboto Condensed" panose="02000000000000000000" pitchFamily="2" charset="0"/>
              </a:rPr>
            </a:br>
            <a:r>
              <a:rPr lang="pl-PL" dirty="0">
                <a:latin typeface="Roboto Condensed" panose="02000000000000000000" pitchFamily="2" charset="0"/>
                <a:ea typeface="Roboto Condensed" panose="02000000000000000000" pitchFamily="2" charset="0"/>
                <a:cs typeface="Roboto Condensed" panose="02000000000000000000" pitchFamily="2" charset="0"/>
              </a:rPr>
              <a:t>i możliwych w konkretnych okolicznościach działań przez zarządcę drogi publicznej. </a:t>
            </a:r>
            <a:r>
              <a:rPr lang="pl-PL" b="1" dirty="0">
                <a:latin typeface="Roboto Condensed" panose="02000000000000000000" pitchFamily="2" charset="0"/>
                <a:ea typeface="Roboto Condensed" panose="02000000000000000000" pitchFamily="2" charset="0"/>
                <a:cs typeface="Roboto Condensed" panose="02000000000000000000" pitchFamily="2" charset="0"/>
              </a:rPr>
              <a:t>Istotne jest bowiem rozważenie, czy, nawet przy hipotetycznym założeniu zapewnienia najlepszej organizacji pracy zarządcy drogi, byłby on w stanie, w konkretnym wypadku, dopełnić spoczywającego na nim obowiązku usunięcia zaistniałego zagrożenia</a:t>
            </a:r>
            <a:r>
              <a:rPr lang="pl-PL" dirty="0">
                <a:latin typeface="Roboto Condensed" panose="02000000000000000000" pitchFamily="2" charset="0"/>
                <a:ea typeface="Roboto Condensed" panose="02000000000000000000" pitchFamily="2" charset="0"/>
                <a:cs typeface="Roboto Condensed" panose="02000000000000000000" pitchFamily="2" charset="0"/>
              </a:rPr>
              <a:t> (por. SN w wyrokach z dnia 6 lipca 1999 r. sygn. akt III CKN 313/98 i z 6 grudnia 2005 r. III CK 317/05.).</a:t>
            </a:r>
          </a:p>
          <a:p>
            <a:pPr algn="just">
              <a:lnSpc>
                <a:spcPts val="2200"/>
              </a:lnSpc>
            </a:pPr>
            <a:endParaRPr lang="pl-PL" b="1" dirty="0">
              <a:solidFill>
                <a:srgbClr val="1F1D1E"/>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0" name="Obraz 29">
            <a:extLst>
              <a:ext uri="{FF2B5EF4-FFF2-40B4-BE49-F238E27FC236}">
                <a16:creationId xmlns:a16="http://schemas.microsoft.com/office/drawing/2014/main" id="{67FAEBDC-C8FA-977F-474A-03301C7A40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3469" y="171494"/>
            <a:ext cx="1557131" cy="510804"/>
          </a:xfrm>
          <a:prstGeom prst="rect">
            <a:avLst/>
          </a:prstGeom>
        </p:spPr>
      </p:pic>
    </p:spTree>
    <p:extLst>
      <p:ext uri="{BB962C8B-B14F-4D97-AF65-F5344CB8AC3E}">
        <p14:creationId xmlns:p14="http://schemas.microsoft.com/office/powerpoint/2010/main" val="12545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AAD1286C-5FB2-DAFF-861E-BC0A23FBBCE5}"/>
            </a:ext>
          </a:extLst>
        </p:cNvPr>
        <p:cNvGrpSpPr/>
        <p:nvPr/>
      </p:nvGrpSpPr>
      <p:grpSpPr>
        <a:xfrm>
          <a:off x="0" y="0"/>
          <a:ext cx="0" cy="0"/>
          <a:chOff x="0" y="0"/>
          <a:chExt cx="0" cy="0"/>
        </a:xfrm>
      </p:grpSpPr>
      <p:sp>
        <p:nvSpPr>
          <p:cNvPr id="54" name="Prostokąt 53">
            <a:extLst>
              <a:ext uri="{FF2B5EF4-FFF2-40B4-BE49-F238E27FC236}">
                <a16:creationId xmlns:a16="http://schemas.microsoft.com/office/drawing/2014/main" id="{803CBAE4-EA98-CC18-1C5C-F2435C3DFBBB}"/>
              </a:ext>
            </a:extLst>
          </p:cNvPr>
          <p:cNvSpPr/>
          <p:nvPr/>
        </p:nvSpPr>
        <p:spPr>
          <a:xfrm>
            <a:off x="6205521" y="1379721"/>
            <a:ext cx="4393827" cy="638636"/>
          </a:xfrm>
          <a:prstGeom prst="rect">
            <a:avLst/>
          </a:prstGeom>
        </p:spPr>
        <p:txBody>
          <a:bodyPr wrap="square">
            <a:spAutoFit/>
          </a:bodyPr>
          <a:lstStyle/>
          <a:p>
            <a:pPr algn="ctr">
              <a:lnSpc>
                <a:spcPts val="2200"/>
              </a:lnSpc>
            </a:pPr>
            <a:endParaRPr lang="pl-PL" sz="2000" b="1" dirty="0">
              <a:solidFill>
                <a:schemeClr val="tx2"/>
              </a:solidFill>
              <a:latin typeface="Arial" panose="020B0604020202020204" pitchFamily="34" charset="0"/>
              <a:cs typeface="Arial" panose="020B0604020202020204" pitchFamily="34" charset="0"/>
            </a:endParaRPr>
          </a:p>
          <a:p>
            <a:pPr algn="ctr">
              <a:lnSpc>
                <a:spcPts val="2200"/>
              </a:lnSpc>
            </a:pPr>
            <a:endParaRPr lang="pl-PL" dirty="0">
              <a:solidFill>
                <a:srgbClr val="1F1D1E"/>
              </a:solidFill>
              <a:latin typeface="Arial" panose="020B0604020202020204" pitchFamily="34" charset="0"/>
              <a:cs typeface="Arial" panose="020B0604020202020204" pitchFamily="34" charset="0"/>
            </a:endParaRPr>
          </a:p>
        </p:txBody>
      </p:sp>
      <p:pic>
        <p:nvPicPr>
          <p:cNvPr id="30" name="Obraz 29">
            <a:extLst>
              <a:ext uri="{FF2B5EF4-FFF2-40B4-BE49-F238E27FC236}">
                <a16:creationId xmlns:a16="http://schemas.microsoft.com/office/drawing/2014/main" id="{F2452A74-F6D9-0286-F1F6-0BEFF83845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4869" y="348526"/>
            <a:ext cx="1824346" cy="598462"/>
          </a:xfrm>
          <a:prstGeom prst="rect">
            <a:avLst/>
          </a:prstGeom>
        </p:spPr>
      </p:pic>
      <p:sp>
        <p:nvSpPr>
          <p:cNvPr id="4" name="pole tekstowe 3">
            <a:extLst>
              <a:ext uri="{FF2B5EF4-FFF2-40B4-BE49-F238E27FC236}">
                <a16:creationId xmlns:a16="http://schemas.microsoft.com/office/drawing/2014/main" id="{A1B54337-85D6-1016-2E16-E479EB87B901}"/>
              </a:ext>
            </a:extLst>
          </p:cNvPr>
          <p:cNvSpPr txBox="1"/>
          <p:nvPr/>
        </p:nvSpPr>
        <p:spPr>
          <a:xfrm>
            <a:off x="2420646" y="6124506"/>
            <a:ext cx="6121400" cy="307777"/>
          </a:xfrm>
          <a:prstGeom prst="rect">
            <a:avLst/>
          </a:prstGeom>
          <a:noFill/>
        </p:spPr>
        <p:txBody>
          <a:bodyPr wrap="square">
            <a:spAutoFit/>
          </a:bodyPr>
          <a:lstStyle/>
          <a:p>
            <a:pPr algn="ctr"/>
            <a:r>
              <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hlinkClick r:id="rId5"/>
              </a:rPr>
              <a:t>www.rf.gov.pl</a:t>
            </a:r>
            <a:endParaRPr lang="pl-PL" sz="14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pole tekstowe 2">
            <a:extLst>
              <a:ext uri="{FF2B5EF4-FFF2-40B4-BE49-F238E27FC236}">
                <a16:creationId xmlns:a16="http://schemas.microsoft.com/office/drawing/2014/main" id="{0B3DB8EB-522A-1539-98F5-717982A3ED9B}"/>
              </a:ext>
            </a:extLst>
          </p:cNvPr>
          <p:cNvSpPr txBox="1"/>
          <p:nvPr/>
        </p:nvSpPr>
        <p:spPr>
          <a:xfrm>
            <a:off x="1334565" y="1132777"/>
            <a:ext cx="9741911" cy="3815275"/>
          </a:xfrm>
          <a:prstGeom prst="rect">
            <a:avLst/>
          </a:prstGeom>
          <a:noFill/>
        </p:spPr>
        <p:txBody>
          <a:bodyPr wrap="square">
            <a:spAutoFit/>
          </a:bodyPr>
          <a:lstStyle/>
          <a:p>
            <a:pPr lvl="0" algn="just">
              <a:lnSpc>
                <a:spcPct val="107000"/>
              </a:lnSpc>
              <a:spcAft>
                <a:spcPts val="800"/>
              </a:spcAft>
              <a:buClr>
                <a:srgbClr val="FFFFFF"/>
              </a:buClr>
            </a:pPr>
            <a:r>
              <a:rPr lang="pl-PL" b="1" kern="100" dirty="0">
                <a:solidFill>
                  <a:srgbClr val="0070C0"/>
                </a:solidFill>
                <a:effectLst/>
                <a:latin typeface="Roboto Condensed" panose="02000000000000000000" pitchFamily="2" charset="0"/>
                <a:ea typeface="Roboto Condensed" panose="02000000000000000000" pitchFamily="2" charset="0"/>
                <a:cs typeface="Roboto Condensed" panose="02000000000000000000" pitchFamily="2" charset="0"/>
              </a:rPr>
              <a:t>WYROK SĄDU NAJWYŻSZEGO - IZBA CYWILNA Z DNIA 28 WRZEŚNIA 2001 R. III CKN 267/99</a:t>
            </a:r>
            <a:endParaRPr lang="pl-PL" dirty="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1" dirty="0">
                <a:latin typeface="Roboto Condensed" panose="02000000000000000000" pitchFamily="2" charset="0"/>
                <a:ea typeface="Roboto Condensed" panose="02000000000000000000" pitchFamily="2" charset="0"/>
                <a:cs typeface="Roboto Condensed" panose="02000000000000000000" pitchFamily="2" charset="0"/>
              </a:rPr>
              <a:t>Gdyby nawet przyjąć, że </a:t>
            </a:r>
            <a:r>
              <a:rPr lang="pl-PL" b="1" dirty="0" err="1">
                <a:latin typeface="Roboto Condensed" panose="02000000000000000000" pitchFamily="2" charset="0"/>
                <a:ea typeface="Roboto Condensed" panose="02000000000000000000" pitchFamily="2" charset="0"/>
                <a:cs typeface="Roboto Condensed" panose="02000000000000000000" pitchFamily="2" charset="0"/>
              </a:rPr>
              <a:t>współprzyczyną</a:t>
            </a:r>
            <a:r>
              <a:rPr lang="pl-PL" b="1" dirty="0">
                <a:latin typeface="Roboto Condensed" panose="02000000000000000000" pitchFamily="2" charset="0"/>
                <a:ea typeface="Roboto Condensed" panose="02000000000000000000" pitchFamily="2" charset="0"/>
                <a:cs typeface="Roboto Condensed" panose="02000000000000000000" pitchFamily="2" charset="0"/>
              </a:rPr>
              <a:t> sprawczą wypadku był zły stan drogi (oblodzenie), to sam ten fakt nie wystarczyłby jeszcze do przypisania odpowiedzialności zarządcy drogi. </a:t>
            </a:r>
          </a:p>
          <a:p>
            <a:pPr algn="just"/>
            <a:endParaRPr lang="pl-PL" b="1" dirty="0">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1" dirty="0">
                <a:latin typeface="Roboto Condensed" panose="02000000000000000000" pitchFamily="2" charset="0"/>
                <a:ea typeface="Roboto Condensed" panose="02000000000000000000" pitchFamily="2" charset="0"/>
                <a:cs typeface="Roboto Condensed" panose="02000000000000000000" pitchFamily="2" charset="0"/>
              </a:rPr>
              <a:t>Niezbędne</a:t>
            </a:r>
            <a:r>
              <a:rPr lang="pl-PL" dirty="0">
                <a:latin typeface="Roboto Condensed" panose="02000000000000000000" pitchFamily="2" charset="0"/>
                <a:ea typeface="Roboto Condensed" panose="02000000000000000000" pitchFamily="2" charset="0"/>
                <a:cs typeface="Roboto Condensed" panose="02000000000000000000" pitchFamily="2" charset="0"/>
              </a:rPr>
              <a:t> bowiem byłoby </a:t>
            </a:r>
            <a:r>
              <a:rPr lang="pl-PL" b="1" dirty="0">
                <a:latin typeface="Roboto Condensed" panose="02000000000000000000" pitchFamily="2" charset="0"/>
                <a:ea typeface="Roboto Condensed" panose="02000000000000000000" pitchFamily="2" charset="0"/>
                <a:cs typeface="Roboto Condensed" panose="02000000000000000000" pitchFamily="2" charset="0"/>
              </a:rPr>
              <a:t>wykazanie</a:t>
            </a:r>
            <a:r>
              <a:rPr lang="pl-PL" dirty="0">
                <a:latin typeface="Roboto Condensed" panose="02000000000000000000" pitchFamily="2" charset="0"/>
                <a:ea typeface="Roboto Condensed" panose="02000000000000000000" pitchFamily="2" charset="0"/>
                <a:cs typeface="Roboto Condensed" panose="02000000000000000000" pitchFamily="2" charset="0"/>
              </a:rPr>
              <a:t> przez powoda okoliczności wskazujących, że funkcjonariusze pozwanego zarządcy drogi </a:t>
            </a:r>
            <a:r>
              <a:rPr lang="pl-PL" b="1" dirty="0">
                <a:latin typeface="Roboto Condensed" panose="02000000000000000000" pitchFamily="2" charset="0"/>
                <a:ea typeface="Roboto Condensed" panose="02000000000000000000" pitchFamily="2" charset="0"/>
                <a:cs typeface="Roboto Condensed" panose="02000000000000000000" pitchFamily="2" charset="0"/>
              </a:rPr>
              <a:t>nie uczynili zadość obowiązkom utrzymania tej drogi </a:t>
            </a:r>
            <a:r>
              <a:rPr lang="pl-PL" dirty="0">
                <a:latin typeface="Roboto Condensed" panose="02000000000000000000" pitchFamily="2" charset="0"/>
                <a:ea typeface="Roboto Condensed" panose="02000000000000000000" pitchFamily="2" charset="0"/>
                <a:cs typeface="Roboto Condensed" panose="02000000000000000000" pitchFamily="2" charset="0"/>
              </a:rPr>
              <a:t>w sposób uniemożliwiający wypadek na skutek poślizgu. </a:t>
            </a:r>
            <a:r>
              <a:rPr lang="pl-PL" b="1" dirty="0">
                <a:latin typeface="Roboto Condensed" panose="02000000000000000000" pitchFamily="2" charset="0"/>
                <a:ea typeface="Roboto Condensed" panose="02000000000000000000" pitchFamily="2" charset="0"/>
                <a:cs typeface="Roboto Condensed" panose="02000000000000000000" pitchFamily="2" charset="0"/>
              </a:rPr>
              <a:t>Samo zaś stwierdzenie istnienia, po intensywnych opadach śniegu, niezabezpieczonego odcinka drogi nie uzasadnia domniemania, że tym obowiązkom funkcjonariusze nie uczynili zadość.</a:t>
            </a:r>
            <a:r>
              <a:rPr lang="pl-PL" dirty="0">
                <a:latin typeface="Roboto Condensed" panose="02000000000000000000" pitchFamily="2" charset="0"/>
                <a:ea typeface="Roboto Condensed" panose="02000000000000000000" pitchFamily="2" charset="0"/>
                <a:cs typeface="Roboto Condensed" panose="02000000000000000000" pitchFamily="2" charset="0"/>
              </a:rPr>
              <a:t> Dla przyjęcia takiego domniemania trzeba byłoby założyć, z przyczyn oczywistych bez racjonalnych podstaw, że w okresie ciężkich warunków atmosferycznych w porze zimowej (śnieżycy, zawiei) utrzymanie wszystkich dróg publicznych w stanie całkowitego bezpieczeństwa jest technicznie możliwe. </a:t>
            </a:r>
            <a:r>
              <a:rPr lang="pl-PL" b="1" dirty="0">
                <a:latin typeface="Roboto Condensed" panose="02000000000000000000" pitchFamily="2" charset="0"/>
                <a:ea typeface="Roboto Condensed" panose="02000000000000000000" pitchFamily="2" charset="0"/>
                <a:cs typeface="Roboto Condensed" panose="02000000000000000000" pitchFamily="2" charset="0"/>
              </a:rPr>
              <a:t>Sam fakt, że droga była oblodzona, nie wystarcza do tego, aby uzyskać odszkodowanie.</a:t>
            </a:r>
            <a:endParaRPr lang="pl-PL" sz="1400" b="1"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6" name="Grafika 5" descr="Młotek sędziowski kontur">
            <a:extLst>
              <a:ext uri="{FF2B5EF4-FFF2-40B4-BE49-F238E27FC236}">
                <a16:creationId xmlns:a16="http://schemas.microsoft.com/office/drawing/2014/main" id="{9E238C96-7485-C040-A427-CE2A017586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0885" y="1002881"/>
            <a:ext cx="753680" cy="753680"/>
          </a:xfrm>
          <a:prstGeom prst="rect">
            <a:avLst/>
          </a:prstGeom>
        </p:spPr>
      </p:pic>
    </p:spTree>
    <p:extLst>
      <p:ext uri="{BB962C8B-B14F-4D97-AF65-F5344CB8AC3E}">
        <p14:creationId xmlns:p14="http://schemas.microsoft.com/office/powerpoint/2010/main" val="376029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a:extLst>
            <a:ext uri="{FF2B5EF4-FFF2-40B4-BE49-F238E27FC236}">
              <a16:creationId xmlns:a16="http://schemas.microsoft.com/office/drawing/2014/main" id="{60AD87F9-4FDE-EB65-0AA0-93819968FE8C}"/>
            </a:ext>
          </a:extLst>
        </p:cNvPr>
        <p:cNvGrpSpPr/>
        <p:nvPr/>
      </p:nvGrpSpPr>
      <p:grpSpPr>
        <a:xfrm>
          <a:off x="0" y="0"/>
          <a:ext cx="0" cy="0"/>
          <a:chOff x="0" y="0"/>
          <a:chExt cx="0" cy="0"/>
        </a:xfrm>
      </p:grpSpPr>
      <p:sp>
        <p:nvSpPr>
          <p:cNvPr id="15" name="Prostokąt 14">
            <a:extLst>
              <a:ext uri="{FF2B5EF4-FFF2-40B4-BE49-F238E27FC236}">
                <a16:creationId xmlns:a16="http://schemas.microsoft.com/office/drawing/2014/main" id="{0CAA36CD-7CB2-DAFC-9E94-D2329128CFAD}"/>
              </a:ext>
            </a:extLst>
          </p:cNvPr>
          <p:cNvSpPr/>
          <p:nvPr/>
        </p:nvSpPr>
        <p:spPr>
          <a:xfrm>
            <a:off x="1397941" y="981158"/>
            <a:ext cx="8796353" cy="5429692"/>
          </a:xfrm>
          <a:prstGeom prst="rect">
            <a:avLst/>
          </a:prstGeom>
        </p:spPr>
        <p:txBody>
          <a:bodyPr wrap="square" lIns="91440" tIns="45720" rIns="91440" bIns="45720" anchor="t">
            <a:spAutoFit/>
          </a:bodyPr>
          <a:lstStyle/>
          <a:p>
            <a:pPr>
              <a:buNone/>
            </a:pPr>
            <a:br>
              <a:rPr lang="pl-PL" b="1" i="0" u="none" strike="noStrike" dirty="0">
                <a:solidFill>
                  <a:srgbClr val="0563C1"/>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br>
            <a:r>
              <a:rPr lang="pl-PL" b="1" i="0" u="sng"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IV CSK 152/18</a:t>
            </a:r>
            <a:r>
              <a:rPr lang="pl-PL" b="1" u="sng"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 Charakter zobowiązania Państwa związanego z utrzymywaniem bezpiecznego stanu drogi. Przyczynienie się do szkody. Podniesienie zarzutu przedawnienia dopiero </a:t>
            </a:r>
            <a:br>
              <a:rPr lang="pl-PL" b="1" u="sng"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br>
            <a:r>
              <a:rPr lang="pl-PL" b="1" u="sng" strike="noStrike"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hlinkClick r:id="rId4">
                  <a:extLst>
                    <a:ext uri="{A12FA001-AC4F-418D-AE19-62706E023703}">
                      <ahyp:hlinkClr xmlns:ahyp="http://schemas.microsoft.com/office/drawing/2018/hyperlinkcolor" val="tx"/>
                    </a:ext>
                  </a:extLst>
                </a:hlinkClick>
              </a:rPr>
              <a:t>w postępowaniu apelacyjnym. - Wyrok Sądu Najwyższego</a:t>
            </a:r>
            <a:r>
              <a:rPr lang="pl-PL" u="sng" strike="noStrike" dirty="0">
                <a:solidFill>
                  <a:srgbClr val="0D7EC2"/>
                </a:solidFill>
                <a:latin typeface="Roboto Condensed" panose="02000000000000000000" pitchFamily="2" charset="0"/>
                <a:ea typeface="Roboto Condensed" panose="02000000000000000000" pitchFamily="2" charset="0"/>
                <a:cs typeface="Roboto Condensed" panose="02000000000000000000" pitchFamily="2" charset="0"/>
              </a:rPr>
              <a:t> </a:t>
            </a:r>
            <a:r>
              <a:rPr lang="pl-PL" b="0" i="0" dirty="0">
                <a:solidFill>
                  <a:srgbClr val="0D7EC2"/>
                </a:solidFill>
                <a:effectLst/>
                <a:latin typeface="Roboto Condensed" panose="02000000000000000000" pitchFamily="2" charset="0"/>
                <a:ea typeface="Roboto Condensed" panose="02000000000000000000" pitchFamily="2" charset="0"/>
                <a:cs typeface="Roboto Condensed" panose="02000000000000000000" pitchFamily="2" charset="0"/>
              </a:rPr>
              <a:t>- </a:t>
            </a: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wyrok z dnia 22 lutego 2019 r.</a:t>
            </a:r>
          </a:p>
          <a:p>
            <a:pPr algn="just">
              <a:lnSpc>
                <a:spcPct val="105000"/>
              </a:lnSpc>
              <a:spcAft>
                <a:spcPts val="800"/>
              </a:spcAft>
              <a:buClr>
                <a:srgbClr val="5B9BD5"/>
              </a:buClr>
            </a:pPr>
            <a:endParaRPr lang="pl-PL" b="1" dirty="0">
              <a:solidFill>
                <a:schemeClr val="accent1"/>
              </a:solidFill>
              <a:latin typeface="Roboto Condensed" panose="02000000000000000000" pitchFamily="2" charset="0"/>
              <a:ea typeface="Roboto Condensed" panose="02000000000000000000" pitchFamily="2" charset="0"/>
              <a:cs typeface="Roboto Condensed" panose="02000000000000000000" pitchFamily="2" charset="0"/>
            </a:endParaRPr>
          </a:p>
          <a:p>
            <a:pPr algn="just">
              <a:buNone/>
            </a:pPr>
            <a:r>
              <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rPr>
              <a:t>TEZA | </a:t>
            </a:r>
            <a:r>
              <a:rPr lang="pl-PL" b="1" i="0" dirty="0">
                <a:solidFill>
                  <a:srgbClr val="77BF4F"/>
                </a:solidFill>
                <a:effectLst/>
                <a:latin typeface="Roboto Condensed" panose="02000000000000000000" pitchFamily="2" charset="0"/>
                <a:ea typeface="Roboto Condensed" panose="02000000000000000000" pitchFamily="2" charset="0"/>
                <a:cs typeface="Roboto Condensed" panose="02000000000000000000" pitchFamily="2" charset="0"/>
              </a:rPr>
              <a:t>aktualna</a:t>
            </a:r>
            <a:endParaRPr lang="pl-PL" b="0" i="0" dirty="0">
              <a:solidFill>
                <a:srgbClr val="333333"/>
              </a:solidFill>
              <a:effectLst/>
              <a:latin typeface="Roboto Condensed" panose="02000000000000000000" pitchFamily="2" charset="0"/>
              <a:ea typeface="Roboto Condensed" panose="02000000000000000000" pitchFamily="2" charset="0"/>
              <a:cs typeface="Roboto Condensed" panose="02000000000000000000" pitchFamily="2" charset="0"/>
            </a:endParaRPr>
          </a:p>
          <a:p>
            <a:pPr algn="just"/>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Odpowiedzialność zarządcy drogi </a:t>
            </a:r>
            <a:r>
              <a:rPr lang="pl-PL" b="1" i="0" u="sng" dirty="0">
                <a:effectLst/>
                <a:latin typeface="Roboto Condensed" panose="02000000000000000000" pitchFamily="2" charset="0"/>
                <a:ea typeface="Roboto Condensed" panose="02000000000000000000" pitchFamily="2" charset="0"/>
                <a:cs typeface="Roboto Condensed" panose="02000000000000000000" pitchFamily="2" charset="0"/>
              </a:rPr>
              <a:t>nie ma charakteru gwarancyjnego</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 nie ponosi on odpowiedzialności za każdą usterkę drogi</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 Obciąża go obowiązek dbania o bezpieczny stan drogi, jednakże </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nie można pomijać</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 że </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podjęcie odpowiednich działań zmierzających do realizacji tego obowiązku oczywiście możliwe było dopiero od chwili powzięcia wiadomości </a:t>
            </a:r>
            <a:b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o istnieniu zagrożenia. Jednakże </a:t>
            </a: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nie oznacza to, iż obowiązek taki konkretyzuje się dopiero </a:t>
            </a:r>
            <a:b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b="1" i="0" dirty="0">
                <a:effectLst/>
                <a:latin typeface="Roboto Condensed" panose="02000000000000000000" pitchFamily="2" charset="0"/>
                <a:ea typeface="Roboto Condensed" panose="02000000000000000000" pitchFamily="2" charset="0"/>
                <a:cs typeface="Roboto Condensed" panose="02000000000000000000" pitchFamily="2" charset="0"/>
              </a:rPr>
              <a:t>w razie zawiadomienia przez osoby trzecie </a:t>
            </a: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(użytkowników drogi, Policję, itd.) o istniejącym zagrożeniu. Praca zarządcy drogi powinna być tak zorganizowana, aby miał on możliwość odpowiednio szybkiego stwierdzenia wystąpienia na drodze zagrożenia bezpieczeństwa </a:t>
            </a:r>
            <a:b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br>
            <a:r>
              <a:rPr lang="pl-PL" b="0" i="0" dirty="0">
                <a:effectLst/>
                <a:latin typeface="Roboto Condensed" panose="02000000000000000000" pitchFamily="2" charset="0"/>
                <a:ea typeface="Roboto Condensed" panose="02000000000000000000" pitchFamily="2" charset="0"/>
                <a:cs typeface="Roboto Condensed" panose="02000000000000000000" pitchFamily="2" charset="0"/>
              </a:rPr>
              <a:t>w ruchu i podjęcia działań zmierzających do usunięcia tego zagrożenia.</a:t>
            </a:r>
          </a:p>
          <a:p>
            <a:pPr algn="just">
              <a:lnSpc>
                <a:spcPct val="105000"/>
              </a:lnSpc>
              <a:spcAft>
                <a:spcPts val="800"/>
              </a:spcAft>
              <a:buClr>
                <a:srgbClr val="5B9BD5"/>
              </a:buClr>
            </a:pPr>
            <a:endParaRPr lang="pl-PL" b="1" dirty="0">
              <a:solidFill>
                <a:schemeClr val="accent1"/>
              </a:solidFill>
              <a:latin typeface="Calibri" panose="020F0502020204030204" pitchFamily="34" charset="0"/>
              <a:ea typeface="Calibri" panose="020F0502020204030204" pitchFamily="34"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b="1" dirty="0">
              <a:solidFill>
                <a:schemeClr val="accent1"/>
              </a:solidFill>
              <a:latin typeface="Calibri" panose="020F0502020204030204" pitchFamily="34" charset="0"/>
              <a:ea typeface="Calibri" panose="020F0502020204030204" pitchFamily="34" charset="0"/>
            </a:endParaRPr>
          </a:p>
          <a:p>
            <a:pPr marL="342900" lvl="0" indent="-342900" algn="just">
              <a:lnSpc>
                <a:spcPct val="105000"/>
              </a:lnSpc>
              <a:spcAft>
                <a:spcPts val="800"/>
              </a:spcAft>
              <a:buClr>
                <a:schemeClr val="accent1"/>
              </a:buClr>
              <a:buFont typeface="Wingdings" panose="05000000000000000000" pitchFamily="2" charset="2"/>
              <a:buChar char="Ø"/>
              <a:tabLst>
                <a:tab pos="457200" algn="l"/>
              </a:tabLst>
            </a:pPr>
            <a:endParaRPr lang="pl-PL" sz="1800" b="1" dirty="0">
              <a:solidFill>
                <a:schemeClr val="accent1"/>
              </a:solidFill>
              <a:effectLst/>
              <a:latin typeface="Calibri" panose="020F0502020204030204" pitchFamily="34" charset="0"/>
              <a:ea typeface="Calibri" panose="020F0502020204030204" pitchFamily="34" charset="0"/>
            </a:endParaRPr>
          </a:p>
        </p:txBody>
      </p:sp>
      <p:pic>
        <p:nvPicPr>
          <p:cNvPr id="3" name="Obraz 2">
            <a:extLst>
              <a:ext uri="{FF2B5EF4-FFF2-40B4-BE49-F238E27FC236}">
                <a16:creationId xmlns:a16="http://schemas.microsoft.com/office/drawing/2014/main" id="{14B8BCEE-37EF-BE8F-6D7D-C1BDAFC267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8501" y="209486"/>
            <a:ext cx="1824347" cy="598463"/>
          </a:xfrm>
          <a:prstGeom prst="rect">
            <a:avLst/>
          </a:prstGeom>
        </p:spPr>
      </p:pic>
      <p:pic>
        <p:nvPicPr>
          <p:cNvPr id="2" name="Grafika 1" descr="Młotek sędziowski kontur">
            <a:extLst>
              <a:ext uri="{FF2B5EF4-FFF2-40B4-BE49-F238E27FC236}">
                <a16:creationId xmlns:a16="http://schemas.microsoft.com/office/drawing/2014/main" id="{BB433F25-7B80-6BA3-8F3D-6096037CF1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405" y="1302601"/>
            <a:ext cx="753680" cy="753680"/>
          </a:xfrm>
          <a:prstGeom prst="rect">
            <a:avLst/>
          </a:prstGeom>
        </p:spPr>
      </p:pic>
    </p:spTree>
    <p:extLst>
      <p:ext uri="{BB962C8B-B14F-4D97-AF65-F5344CB8AC3E}">
        <p14:creationId xmlns:p14="http://schemas.microsoft.com/office/powerpoint/2010/main" val="306109490"/>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46663</TotalTime>
  <Words>7216</Words>
  <Application>Microsoft Office PowerPoint</Application>
  <PresentationFormat>Panoramiczny</PresentationFormat>
  <Paragraphs>516</Paragraphs>
  <Slides>56</Slides>
  <Notes>54</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56</vt:i4>
      </vt:variant>
    </vt:vector>
  </HeadingPairs>
  <TitlesOfParts>
    <vt:vector size="68" baseType="lpstr">
      <vt:lpstr>Calibri Light</vt:lpstr>
      <vt:lpstr>Roboto regular</vt:lpstr>
      <vt:lpstr>Wingdings</vt:lpstr>
      <vt:lpstr>Arial</vt:lpstr>
      <vt:lpstr>-apple-system</vt:lpstr>
      <vt:lpstr>Calibri</vt:lpstr>
      <vt:lpstr>Roboto Condensed</vt:lpstr>
      <vt:lpstr>Roboto</vt:lpstr>
      <vt:lpstr>Open Sans</vt:lpstr>
      <vt:lpstr>Motyw pakietu Office</vt:lpstr>
      <vt:lpstr>1_Motyw pakietu Office</vt:lpstr>
      <vt:lpstr>2_Motyw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Kinga</dc:creator>
  <cp:lastModifiedBy>Marlena Dublas</cp:lastModifiedBy>
  <cp:revision>1095</cp:revision>
  <cp:lastPrinted>2025-04-01T05:30:40Z</cp:lastPrinted>
  <dcterms:created xsi:type="dcterms:W3CDTF">2016-09-21T13:32:33Z</dcterms:created>
  <dcterms:modified xsi:type="dcterms:W3CDTF">2025-04-24T06:59:22Z</dcterms:modified>
</cp:coreProperties>
</file>