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84" r:id="rId1"/>
    <p:sldMasterId id="2147483696" r:id="rId2"/>
    <p:sldMasterId id="2147483708" r:id="rId3"/>
  </p:sldMasterIdLst>
  <p:notesMasterIdLst>
    <p:notesMasterId r:id="rId36"/>
  </p:notesMasterIdLst>
  <p:handoutMasterIdLst>
    <p:handoutMasterId r:id="rId37"/>
  </p:handoutMasterIdLst>
  <p:sldIdLst>
    <p:sldId id="269" r:id="rId4"/>
    <p:sldId id="588" r:id="rId5"/>
    <p:sldId id="695" r:id="rId6"/>
    <p:sldId id="589" r:id="rId7"/>
    <p:sldId id="655" r:id="rId8"/>
    <p:sldId id="629" r:id="rId9"/>
    <p:sldId id="877" r:id="rId10"/>
    <p:sldId id="878" r:id="rId11"/>
    <p:sldId id="879" r:id="rId12"/>
    <p:sldId id="808" r:id="rId13"/>
    <p:sldId id="676" r:id="rId14"/>
    <p:sldId id="688" r:id="rId15"/>
    <p:sldId id="637" r:id="rId16"/>
    <p:sldId id="675" r:id="rId17"/>
    <p:sldId id="684" r:id="rId18"/>
    <p:sldId id="678" r:id="rId19"/>
    <p:sldId id="881" r:id="rId20"/>
    <p:sldId id="646" r:id="rId21"/>
    <p:sldId id="882" r:id="rId22"/>
    <p:sldId id="867" r:id="rId23"/>
    <p:sldId id="636" r:id="rId24"/>
    <p:sldId id="667" r:id="rId25"/>
    <p:sldId id="884" r:id="rId26"/>
    <p:sldId id="681" r:id="rId27"/>
    <p:sldId id="886" r:id="rId28"/>
    <p:sldId id="680" r:id="rId29"/>
    <p:sldId id="691" r:id="rId30"/>
    <p:sldId id="692" r:id="rId31"/>
    <p:sldId id="885" r:id="rId32"/>
    <p:sldId id="887" r:id="rId33"/>
    <p:sldId id="305" r:id="rId34"/>
    <p:sldId id="700" r:id="rId35"/>
  </p:sldIdLst>
  <p:sldSz cx="12192000" cy="6858000"/>
  <p:notesSz cx="6735763" cy="9866313"/>
  <p:embeddedFontLst>
    <p:embeddedFont>
      <p:font typeface="Roboto" panose="02000000000000000000" pitchFamily="2" charset="0"/>
      <p:regular r:id="rId38"/>
      <p:bold r:id="rId39"/>
      <p:italic r:id="rId40"/>
      <p:boldItalic r:id="rId41"/>
    </p:embeddedFont>
    <p:embeddedFont>
      <p:font typeface="Roboto Condensed" panose="02000000000000000000" pitchFamily="2" charset="0"/>
      <p:regular r:id="rId42"/>
      <p:bold r:id="rId43"/>
      <p:italic r:id="rId44"/>
      <p:boldItalic r:id="rId45"/>
    </p:embeddedFont>
    <p:embeddedFont>
      <p:font typeface="Roboto Condensed Light" panose="02000000000000000000" pitchFamily="2" charset="0"/>
      <p:regular r:id="rId46"/>
      <p:italic r:id="rId47"/>
    </p:embeddedFont>
    <p:embeddedFont>
      <p:font typeface="Roboto regular" panose="020B0604020202020204"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a Krzesińska" initials="K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EC2"/>
    <a:srgbClr val="0F7EC2"/>
    <a:srgbClr val="C04610"/>
    <a:srgbClr val="C2C2C2"/>
    <a:srgbClr val="F4F4F4"/>
    <a:srgbClr val="E4E4E4"/>
    <a:srgbClr val="E94143"/>
    <a:srgbClr val="0F7FC4"/>
    <a:srgbClr val="0F7EC3"/>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095" autoAdjust="0"/>
  </p:normalViewPr>
  <p:slideViewPr>
    <p:cSldViewPr snapToGrid="0">
      <p:cViewPr varScale="1">
        <p:scale>
          <a:sx n="75" d="100"/>
          <a:sy n="75" d="100"/>
        </p:scale>
        <p:origin x="326"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188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bert Kraj" userId="5d7aa7e1-be18-475d-9585-7cf0a0aa5c1a" providerId="ADAL" clId="{2D68048F-32C6-448D-8C93-9BEDC1AE795B}"/>
    <pc:docChg chg="undo redo custSel addSld delSld modSld">
      <pc:chgData name="Norbert Kraj" userId="5d7aa7e1-be18-475d-9585-7cf0a0aa5c1a" providerId="ADAL" clId="{2D68048F-32C6-448D-8C93-9BEDC1AE795B}" dt="2025-04-11T17:18:40.303" v="15307" actId="207"/>
      <pc:docMkLst>
        <pc:docMk/>
      </pc:docMkLst>
      <pc:sldChg chg="modSp mod">
        <pc:chgData name="Norbert Kraj" userId="5d7aa7e1-be18-475d-9585-7cf0a0aa5c1a" providerId="ADAL" clId="{2D68048F-32C6-448D-8C93-9BEDC1AE795B}" dt="2025-04-01T06:48:39.546" v="85" actId="20577"/>
        <pc:sldMkLst>
          <pc:docMk/>
          <pc:sldMk cId="787434964" sldId="269"/>
        </pc:sldMkLst>
        <pc:spChg chg="mod">
          <ac:chgData name="Norbert Kraj" userId="5d7aa7e1-be18-475d-9585-7cf0a0aa5c1a" providerId="ADAL" clId="{2D68048F-32C6-448D-8C93-9BEDC1AE795B}" dt="2025-04-01T06:48:39.546" v="85" actId="20577"/>
          <ac:spMkLst>
            <pc:docMk/>
            <pc:sldMk cId="787434964" sldId="269"/>
            <ac:spMk id="46" creationId="{AC3EA1FA-97D7-4E2A-BD26-865FAF925542}"/>
          </ac:spMkLst>
        </pc:spChg>
        <pc:spChg chg="mod">
          <ac:chgData name="Norbert Kraj" userId="5d7aa7e1-be18-475d-9585-7cf0a0aa5c1a" providerId="ADAL" clId="{2D68048F-32C6-448D-8C93-9BEDC1AE795B}" dt="2025-04-01T06:48:05.269" v="11" actId="20577"/>
          <ac:spMkLst>
            <pc:docMk/>
            <pc:sldMk cId="787434964" sldId="269"/>
            <ac:spMk id="49" creationId="{2628349F-1E3B-4929-A090-FBCCB533AF99}"/>
          </ac:spMkLst>
        </pc:spChg>
      </pc:sldChg>
      <pc:sldChg chg="delSp modSp mod">
        <pc:chgData name="Norbert Kraj" userId="5d7aa7e1-be18-475d-9585-7cf0a0aa5c1a" providerId="ADAL" clId="{2D68048F-32C6-448D-8C93-9BEDC1AE795B}" dt="2025-04-01T06:49:14.540" v="117" actId="20577"/>
        <pc:sldMkLst>
          <pc:docMk/>
          <pc:sldMk cId="955168499" sldId="588"/>
        </pc:sldMkLst>
        <pc:spChg chg="mod">
          <ac:chgData name="Norbert Kraj" userId="5d7aa7e1-be18-475d-9585-7cf0a0aa5c1a" providerId="ADAL" clId="{2D68048F-32C6-448D-8C93-9BEDC1AE795B}" dt="2025-04-01T06:49:14.540" v="117" actId="20577"/>
          <ac:spMkLst>
            <pc:docMk/>
            <pc:sldMk cId="955168499" sldId="588"/>
            <ac:spMk id="15" creationId="{98BDDCB3-EF20-4D81-2FF0-8CA66C5B5867}"/>
          </ac:spMkLst>
        </pc:spChg>
      </pc:sldChg>
      <pc:sldChg chg="delSp modSp mod">
        <pc:chgData name="Norbert Kraj" userId="5d7aa7e1-be18-475d-9585-7cf0a0aa5c1a" providerId="ADAL" clId="{2D68048F-32C6-448D-8C93-9BEDC1AE795B}" dt="2025-04-11T17:14:56.004" v="15280" actId="20577"/>
        <pc:sldMkLst>
          <pc:docMk/>
          <pc:sldMk cId="3256145608" sldId="589"/>
        </pc:sldMkLst>
        <pc:spChg chg="mod">
          <ac:chgData name="Norbert Kraj" userId="5d7aa7e1-be18-475d-9585-7cf0a0aa5c1a" providerId="ADAL" clId="{2D68048F-32C6-448D-8C93-9BEDC1AE795B}" dt="2025-04-11T17:14:56.004" v="15280" actId="20577"/>
          <ac:spMkLst>
            <pc:docMk/>
            <pc:sldMk cId="3256145608" sldId="589"/>
            <ac:spMk id="41" creationId="{8423D561-6341-4A9E-B657-BF6E7F6AB42F}"/>
          </ac:spMkLst>
        </pc:spChg>
      </pc:sldChg>
      <pc:sldChg chg="addSp delSp modSp mod">
        <pc:chgData name="Norbert Kraj" userId="5d7aa7e1-be18-475d-9585-7cf0a0aa5c1a" providerId="ADAL" clId="{2D68048F-32C6-448D-8C93-9BEDC1AE795B}" dt="2025-04-09T13:53:28.331" v="14825" actId="20577"/>
        <pc:sldMkLst>
          <pc:docMk/>
          <pc:sldMk cId="3011494857" sldId="629"/>
        </pc:sldMkLst>
        <pc:spChg chg="add mod">
          <ac:chgData name="Norbert Kraj" userId="5d7aa7e1-be18-475d-9585-7cf0a0aa5c1a" providerId="ADAL" clId="{2D68048F-32C6-448D-8C93-9BEDC1AE795B}" dt="2025-04-09T13:53:28.331" v="14825" actId="20577"/>
          <ac:spMkLst>
            <pc:docMk/>
            <pc:sldMk cId="3011494857" sldId="629"/>
            <ac:spMk id="5" creationId="{3EAB5198-DC13-0A3F-F907-DE89B2DBF79A}"/>
          </ac:spMkLst>
        </pc:spChg>
      </pc:sldChg>
      <pc:sldChg chg="addSp delSp modSp mod">
        <pc:chgData name="Norbert Kraj" userId="5d7aa7e1-be18-475d-9585-7cf0a0aa5c1a" providerId="ADAL" clId="{2D68048F-32C6-448D-8C93-9BEDC1AE795B}" dt="2025-04-11T16:58:15.273" v="15251" actId="20577"/>
        <pc:sldMkLst>
          <pc:docMk/>
          <pc:sldMk cId="378161693" sldId="636"/>
        </pc:sldMkLst>
        <pc:spChg chg="mod">
          <ac:chgData name="Norbert Kraj" userId="5d7aa7e1-be18-475d-9585-7cf0a0aa5c1a" providerId="ADAL" clId="{2D68048F-32C6-448D-8C93-9BEDC1AE795B}" dt="2025-04-04T09:48:23.409" v="9896"/>
          <ac:spMkLst>
            <pc:docMk/>
            <pc:sldMk cId="378161693" sldId="636"/>
            <ac:spMk id="16" creationId="{981F5EB7-E4D7-DDD1-2039-4BA301079D84}"/>
          </ac:spMkLst>
        </pc:spChg>
        <pc:spChg chg="add mod">
          <ac:chgData name="Norbert Kraj" userId="5d7aa7e1-be18-475d-9585-7cf0a0aa5c1a" providerId="ADAL" clId="{2D68048F-32C6-448D-8C93-9BEDC1AE795B}" dt="2025-04-11T16:58:15.273" v="15251" actId="20577"/>
          <ac:spMkLst>
            <pc:docMk/>
            <pc:sldMk cId="378161693" sldId="636"/>
            <ac:spMk id="19" creationId="{047A8AF1-C39C-97E8-6AEA-B532B7D26358}"/>
          </ac:spMkLst>
        </pc:spChg>
        <pc:spChg chg="add del mod">
          <ac:chgData name="Norbert Kraj" userId="5d7aa7e1-be18-475d-9585-7cf0a0aa5c1a" providerId="ADAL" clId="{2D68048F-32C6-448D-8C93-9BEDC1AE795B}" dt="2025-04-08T15:30:01.036" v="14542" actId="255"/>
          <ac:spMkLst>
            <pc:docMk/>
            <pc:sldMk cId="378161693" sldId="636"/>
            <ac:spMk id="29" creationId="{1CA686AF-3310-493D-B85C-BE045748C29C}"/>
          </ac:spMkLst>
        </pc:spChg>
        <pc:grpChg chg="add mod">
          <ac:chgData name="Norbert Kraj" userId="5d7aa7e1-be18-475d-9585-7cf0a0aa5c1a" providerId="ADAL" clId="{2D68048F-32C6-448D-8C93-9BEDC1AE795B}" dt="2025-04-08T15:30:19.030" v="14546" actId="14100"/>
          <ac:grpSpMkLst>
            <pc:docMk/>
            <pc:sldMk cId="378161693" sldId="636"/>
            <ac:grpSpMk id="15" creationId="{76E963F4-54A1-6026-3808-04E0BF874ADF}"/>
          </ac:grpSpMkLst>
        </pc:grpChg>
        <pc:grpChg chg="add del mod">
          <ac:chgData name="Norbert Kraj" userId="5d7aa7e1-be18-475d-9585-7cf0a0aa5c1a" providerId="ADAL" clId="{2D68048F-32C6-448D-8C93-9BEDC1AE795B}" dt="2025-04-08T15:30:04.399" v="14543" actId="14100"/>
          <ac:grpSpMkLst>
            <pc:docMk/>
            <pc:sldMk cId="378161693" sldId="636"/>
            <ac:grpSpMk id="27" creationId="{459061A7-4123-4EE0-B43A-6B2EAF182E36}"/>
          </ac:grpSpMkLst>
        </pc:grpChg>
        <pc:picChg chg="mod">
          <ac:chgData name="Norbert Kraj" userId="5d7aa7e1-be18-475d-9585-7cf0a0aa5c1a" providerId="ADAL" clId="{2D68048F-32C6-448D-8C93-9BEDC1AE795B}" dt="2025-04-04T09:48:23.409" v="9896"/>
          <ac:picMkLst>
            <pc:docMk/>
            <pc:sldMk cId="378161693" sldId="636"/>
            <ac:picMk id="17" creationId="{AC73F479-8E31-80AE-BD7C-00A992393945}"/>
          </ac:picMkLst>
        </pc:picChg>
      </pc:sldChg>
      <pc:sldChg chg="addSp delSp modSp mod">
        <pc:chgData name="Norbert Kraj" userId="5d7aa7e1-be18-475d-9585-7cf0a0aa5c1a" providerId="ADAL" clId="{2D68048F-32C6-448D-8C93-9BEDC1AE795B}" dt="2025-04-11T16:37:58.176" v="15153" actId="20577"/>
        <pc:sldMkLst>
          <pc:docMk/>
          <pc:sldMk cId="69673073" sldId="637"/>
        </pc:sldMkLst>
        <pc:spChg chg="mod">
          <ac:chgData name="Norbert Kraj" userId="5d7aa7e1-be18-475d-9585-7cf0a0aa5c1a" providerId="ADAL" clId="{2D68048F-32C6-448D-8C93-9BEDC1AE795B}" dt="2025-04-11T16:37:58.176" v="15153" actId="20577"/>
          <ac:spMkLst>
            <pc:docMk/>
            <pc:sldMk cId="69673073" sldId="637"/>
            <ac:spMk id="3" creationId="{00000000-0000-0000-0000-000000000000}"/>
          </ac:spMkLst>
        </pc:spChg>
        <pc:spChg chg="mod">
          <ac:chgData name="Norbert Kraj" userId="5d7aa7e1-be18-475d-9585-7cf0a0aa5c1a" providerId="ADAL" clId="{2D68048F-32C6-448D-8C93-9BEDC1AE795B}" dt="2025-04-08T15:10:36.445" v="14017" actId="255"/>
          <ac:spMkLst>
            <pc:docMk/>
            <pc:sldMk cId="69673073" sldId="637"/>
            <ac:spMk id="29" creationId="{1CA686AF-3310-493D-B85C-BE045748C29C}"/>
          </ac:spMkLst>
        </pc:spChg>
      </pc:sldChg>
      <pc:sldChg chg="del">
        <pc:chgData name="Norbert Kraj" userId="5d7aa7e1-be18-475d-9585-7cf0a0aa5c1a" providerId="ADAL" clId="{2D68048F-32C6-448D-8C93-9BEDC1AE795B}" dt="2025-04-04T08:48:02.240" v="7745" actId="2696"/>
        <pc:sldMkLst>
          <pc:docMk/>
          <pc:sldMk cId="578385353" sldId="640"/>
        </pc:sldMkLst>
      </pc:sldChg>
      <pc:sldChg chg="del">
        <pc:chgData name="Norbert Kraj" userId="5d7aa7e1-be18-475d-9585-7cf0a0aa5c1a" providerId="ADAL" clId="{2D68048F-32C6-448D-8C93-9BEDC1AE795B}" dt="2025-04-04T08:48:09.360" v="7746" actId="2696"/>
        <pc:sldMkLst>
          <pc:docMk/>
          <pc:sldMk cId="2764590718" sldId="641"/>
        </pc:sldMkLst>
      </pc:sldChg>
      <pc:sldChg chg="addSp delSp modSp mod">
        <pc:chgData name="Norbert Kraj" userId="5d7aa7e1-be18-475d-9585-7cf0a0aa5c1a" providerId="ADAL" clId="{2D68048F-32C6-448D-8C93-9BEDC1AE795B}" dt="2025-04-11T16:47:34.861" v="15171" actId="20577"/>
        <pc:sldMkLst>
          <pc:docMk/>
          <pc:sldMk cId="832814351" sldId="646"/>
        </pc:sldMkLst>
        <pc:spChg chg="add mod">
          <ac:chgData name="Norbert Kraj" userId="5d7aa7e1-be18-475d-9585-7cf0a0aa5c1a" providerId="ADAL" clId="{2D68048F-32C6-448D-8C93-9BEDC1AE795B}" dt="2025-04-11T16:47:34.861" v="15171" actId="20577"/>
          <ac:spMkLst>
            <pc:docMk/>
            <pc:sldMk cId="832814351" sldId="646"/>
            <ac:spMk id="6" creationId="{22CFA8E8-906C-1D28-1406-DE09911B7D05}"/>
          </ac:spMkLst>
        </pc:spChg>
        <pc:spChg chg="mod">
          <ac:chgData name="Norbert Kraj" userId="5d7aa7e1-be18-475d-9585-7cf0a0aa5c1a" providerId="ADAL" clId="{2D68048F-32C6-448D-8C93-9BEDC1AE795B}" dt="2025-04-08T15:19:06.131" v="14380" actId="255"/>
          <ac:spMkLst>
            <pc:docMk/>
            <pc:sldMk cId="832814351" sldId="646"/>
            <ac:spMk id="29" creationId="{1CA686AF-3310-493D-B85C-BE045748C29C}"/>
          </ac:spMkLst>
        </pc:spChg>
        <pc:grpChg chg="mod">
          <ac:chgData name="Norbert Kraj" userId="5d7aa7e1-be18-475d-9585-7cf0a0aa5c1a" providerId="ADAL" clId="{2D68048F-32C6-448D-8C93-9BEDC1AE795B}" dt="2025-04-08T15:19:12.567" v="14381" actId="14100"/>
          <ac:grpSpMkLst>
            <pc:docMk/>
            <pc:sldMk cId="832814351" sldId="646"/>
            <ac:grpSpMk id="27" creationId="{459061A7-4123-4EE0-B43A-6B2EAF182E36}"/>
          </ac:grpSpMkLst>
        </pc:grpChg>
        <pc:picChg chg="mod">
          <ac:chgData name="Norbert Kraj" userId="5d7aa7e1-be18-475d-9585-7cf0a0aa5c1a" providerId="ADAL" clId="{2D68048F-32C6-448D-8C93-9BEDC1AE795B}" dt="2025-04-08T15:19:17.689" v="14382" actId="1076"/>
          <ac:picMkLst>
            <pc:docMk/>
            <pc:sldMk cId="832814351" sldId="646"/>
            <ac:picMk id="31" creationId="{5DBAF9BF-0C7C-48FE-BBAE-D66D956DA978}"/>
          </ac:picMkLst>
        </pc:picChg>
      </pc:sldChg>
      <pc:sldChg chg="addSp delSp modSp mod">
        <pc:chgData name="Norbert Kraj" userId="5d7aa7e1-be18-475d-9585-7cf0a0aa5c1a" providerId="ADAL" clId="{2D68048F-32C6-448D-8C93-9BEDC1AE795B}" dt="2025-04-08T14:47:15.363" v="13707" actId="255"/>
        <pc:sldMkLst>
          <pc:docMk/>
          <pc:sldMk cId="3936927947" sldId="655"/>
        </pc:sldMkLst>
        <pc:spChg chg="add mod">
          <ac:chgData name="Norbert Kraj" userId="5d7aa7e1-be18-475d-9585-7cf0a0aa5c1a" providerId="ADAL" clId="{2D68048F-32C6-448D-8C93-9BEDC1AE795B}" dt="2025-04-08T14:46:18.525" v="13706" actId="20577"/>
          <ac:spMkLst>
            <pc:docMk/>
            <pc:sldMk cId="3936927947" sldId="655"/>
            <ac:spMk id="10" creationId="{DE44F543-9A34-2A4E-2691-E9F9737A0E23}"/>
          </ac:spMkLst>
        </pc:spChg>
        <pc:spChg chg="mod">
          <ac:chgData name="Norbert Kraj" userId="5d7aa7e1-be18-475d-9585-7cf0a0aa5c1a" providerId="ADAL" clId="{2D68048F-32C6-448D-8C93-9BEDC1AE795B}" dt="2025-04-02T13:07:55.346" v="921" actId="1076"/>
          <ac:spMkLst>
            <pc:docMk/>
            <pc:sldMk cId="3936927947" sldId="655"/>
            <ac:spMk id="17" creationId="{DBC39A93-2F1F-4510-AF3A-CA76E0B6D8F3}"/>
          </ac:spMkLst>
        </pc:spChg>
        <pc:spChg chg="mod">
          <ac:chgData name="Norbert Kraj" userId="5d7aa7e1-be18-475d-9585-7cf0a0aa5c1a" providerId="ADAL" clId="{2D68048F-32C6-448D-8C93-9BEDC1AE795B}" dt="2025-04-08T14:47:15.363" v="13707" actId="255"/>
          <ac:spMkLst>
            <pc:docMk/>
            <pc:sldMk cId="3936927947" sldId="655"/>
            <ac:spMk id="29" creationId="{1CA686AF-3310-493D-B85C-BE045748C29C}"/>
          </ac:spMkLst>
        </pc:spChg>
        <pc:spChg chg="mod">
          <ac:chgData name="Norbert Kraj" userId="5d7aa7e1-be18-475d-9585-7cf0a0aa5c1a" providerId="ADAL" clId="{2D68048F-32C6-448D-8C93-9BEDC1AE795B}" dt="2025-04-02T13:07:32.114" v="918" actId="1076"/>
          <ac:spMkLst>
            <pc:docMk/>
            <pc:sldMk cId="3936927947" sldId="655"/>
            <ac:spMk id="32" creationId="{D5448096-1A3E-4FE5-B163-FDD434EFC3B0}"/>
          </ac:spMkLst>
        </pc:spChg>
        <pc:grpChg chg="mod">
          <ac:chgData name="Norbert Kraj" userId="5d7aa7e1-be18-475d-9585-7cf0a0aa5c1a" providerId="ADAL" clId="{2D68048F-32C6-448D-8C93-9BEDC1AE795B}" dt="2025-04-02T13:08:01.826" v="922" actId="1076"/>
          <ac:grpSpMkLst>
            <pc:docMk/>
            <pc:sldMk cId="3936927947" sldId="655"/>
            <ac:grpSpMk id="27" creationId="{459061A7-4123-4EE0-B43A-6B2EAF182E36}"/>
          </ac:grpSpMkLst>
        </pc:grpChg>
      </pc:sldChg>
      <pc:sldChg chg="del">
        <pc:chgData name="Norbert Kraj" userId="5d7aa7e1-be18-475d-9585-7cf0a0aa5c1a" providerId="ADAL" clId="{2D68048F-32C6-448D-8C93-9BEDC1AE795B}" dt="2025-04-04T08:47:59.008" v="7744" actId="2696"/>
        <pc:sldMkLst>
          <pc:docMk/>
          <pc:sldMk cId="2864066926" sldId="658"/>
        </pc:sldMkLst>
      </pc:sldChg>
      <pc:sldChg chg="addSp delSp modSp mod">
        <pc:chgData name="Norbert Kraj" userId="5d7aa7e1-be18-475d-9585-7cf0a0aa5c1a" providerId="ADAL" clId="{2D68048F-32C6-448D-8C93-9BEDC1AE795B}" dt="2025-04-11T17:18:40.303" v="15307" actId="207"/>
        <pc:sldMkLst>
          <pc:docMk/>
          <pc:sldMk cId="2663110215" sldId="667"/>
        </pc:sldMkLst>
        <pc:spChg chg="add mod">
          <ac:chgData name="Norbert Kraj" userId="5d7aa7e1-be18-475d-9585-7cf0a0aa5c1a" providerId="ADAL" clId="{2D68048F-32C6-448D-8C93-9BEDC1AE795B}" dt="2025-04-11T17:18:40.303" v="15307" actId="207"/>
          <ac:spMkLst>
            <pc:docMk/>
            <pc:sldMk cId="2663110215" sldId="667"/>
            <ac:spMk id="12" creationId="{AC02FF38-32E7-5DE7-0665-5A97819C09AC}"/>
          </ac:spMkLst>
        </pc:spChg>
        <pc:spChg chg="mod">
          <ac:chgData name="Norbert Kraj" userId="5d7aa7e1-be18-475d-9585-7cf0a0aa5c1a" providerId="ADAL" clId="{2D68048F-32C6-448D-8C93-9BEDC1AE795B}" dt="2025-04-11T17:16:00.582" v="15299" actId="20577"/>
          <ac:spMkLst>
            <pc:docMk/>
            <pc:sldMk cId="2663110215" sldId="667"/>
            <ac:spMk id="29" creationId="{1CA686AF-3310-493D-B85C-BE045748C29C}"/>
          </ac:spMkLst>
        </pc:spChg>
        <pc:grpChg chg="mod">
          <ac:chgData name="Norbert Kraj" userId="5d7aa7e1-be18-475d-9585-7cf0a0aa5c1a" providerId="ADAL" clId="{2D68048F-32C6-448D-8C93-9BEDC1AE795B}" dt="2025-04-04T09:53:50.297" v="10128" actId="1076"/>
          <ac:grpSpMkLst>
            <pc:docMk/>
            <pc:sldMk cId="2663110215" sldId="667"/>
            <ac:grpSpMk id="27" creationId="{459061A7-4123-4EE0-B43A-6B2EAF182E36}"/>
          </ac:grpSpMkLst>
        </pc:grpChg>
      </pc:sldChg>
      <pc:sldChg chg="addSp delSp modSp mod">
        <pc:chgData name="Norbert Kraj" userId="5d7aa7e1-be18-475d-9585-7cf0a0aa5c1a" providerId="ADAL" clId="{2D68048F-32C6-448D-8C93-9BEDC1AE795B}" dt="2025-04-11T16:40:01.227" v="15155" actId="20577"/>
        <pc:sldMkLst>
          <pc:docMk/>
          <pc:sldMk cId="3329340904" sldId="675"/>
        </pc:sldMkLst>
        <pc:spChg chg="add mod">
          <ac:chgData name="Norbert Kraj" userId="5d7aa7e1-be18-475d-9585-7cf0a0aa5c1a" providerId="ADAL" clId="{2D68048F-32C6-448D-8C93-9BEDC1AE795B}" dt="2025-04-11T16:40:01.227" v="15155" actId="20577"/>
          <ac:spMkLst>
            <pc:docMk/>
            <pc:sldMk cId="3329340904" sldId="675"/>
            <ac:spMk id="6" creationId="{440D0526-9EF3-42E9-48D2-B0D75810D1EB}"/>
          </ac:spMkLst>
        </pc:spChg>
        <pc:spChg chg="mod">
          <ac:chgData name="Norbert Kraj" userId="5d7aa7e1-be18-475d-9585-7cf0a0aa5c1a" providerId="ADAL" clId="{2D68048F-32C6-448D-8C93-9BEDC1AE795B}" dt="2025-04-08T15:14:23.187" v="14223" actId="255"/>
          <ac:spMkLst>
            <pc:docMk/>
            <pc:sldMk cId="3329340904" sldId="675"/>
            <ac:spMk id="29" creationId="{1CA686AF-3310-493D-B85C-BE045748C29C}"/>
          </ac:spMkLst>
        </pc:spChg>
      </pc:sldChg>
      <pc:sldChg chg="delSp modSp mod">
        <pc:chgData name="Norbert Kraj" userId="5d7aa7e1-be18-475d-9585-7cf0a0aa5c1a" providerId="ADAL" clId="{2D68048F-32C6-448D-8C93-9BEDC1AE795B}" dt="2025-04-11T16:32:48.222" v="15152" actId="20577"/>
        <pc:sldMkLst>
          <pc:docMk/>
          <pc:sldMk cId="2028046847" sldId="676"/>
        </pc:sldMkLst>
        <pc:spChg chg="mod">
          <ac:chgData name="Norbert Kraj" userId="5d7aa7e1-be18-475d-9585-7cf0a0aa5c1a" providerId="ADAL" clId="{2D68048F-32C6-448D-8C93-9BEDC1AE795B}" dt="2025-04-11T16:32:48.222" v="15152" actId="20577"/>
          <ac:spMkLst>
            <pc:docMk/>
            <pc:sldMk cId="2028046847" sldId="676"/>
            <ac:spMk id="4" creationId="{00000000-0000-0000-0000-000000000000}"/>
          </ac:spMkLst>
        </pc:spChg>
        <pc:spChg chg="mod">
          <ac:chgData name="Norbert Kraj" userId="5d7aa7e1-be18-475d-9585-7cf0a0aa5c1a" providerId="ADAL" clId="{2D68048F-32C6-448D-8C93-9BEDC1AE795B}" dt="2025-04-09T13:59:19.055" v="14958" actId="20577"/>
          <ac:spMkLst>
            <pc:docMk/>
            <pc:sldMk cId="2028046847" sldId="676"/>
            <ac:spMk id="9" creationId="{00000000-0000-0000-0000-000000000000}"/>
          </ac:spMkLst>
        </pc:spChg>
        <pc:spChg chg="mod">
          <ac:chgData name="Norbert Kraj" userId="5d7aa7e1-be18-475d-9585-7cf0a0aa5c1a" providerId="ADAL" clId="{2D68048F-32C6-448D-8C93-9BEDC1AE795B}" dt="2025-04-08T15:04:12.200" v="13935" actId="255"/>
          <ac:spMkLst>
            <pc:docMk/>
            <pc:sldMk cId="2028046847" sldId="676"/>
            <ac:spMk id="29" creationId="{1CA686AF-3310-493D-B85C-BE045748C29C}"/>
          </ac:spMkLst>
        </pc:spChg>
        <pc:grpChg chg="mod">
          <ac:chgData name="Norbert Kraj" userId="5d7aa7e1-be18-475d-9585-7cf0a0aa5c1a" providerId="ADAL" clId="{2D68048F-32C6-448D-8C93-9BEDC1AE795B}" dt="2025-04-08T15:08:57.499" v="13973" actId="14100"/>
          <ac:grpSpMkLst>
            <pc:docMk/>
            <pc:sldMk cId="2028046847" sldId="676"/>
            <ac:grpSpMk id="27" creationId="{459061A7-4123-4EE0-B43A-6B2EAF182E36}"/>
          </ac:grpSpMkLst>
        </pc:grpChg>
      </pc:sldChg>
      <pc:sldChg chg="del">
        <pc:chgData name="Norbert Kraj" userId="5d7aa7e1-be18-475d-9585-7cf0a0aa5c1a" providerId="ADAL" clId="{2D68048F-32C6-448D-8C93-9BEDC1AE795B}" dt="2025-04-04T08:47:53.964" v="7743" actId="2696"/>
        <pc:sldMkLst>
          <pc:docMk/>
          <pc:sldMk cId="3767228044" sldId="677"/>
        </pc:sldMkLst>
      </pc:sldChg>
      <pc:sldChg chg="addSp delSp modSp mod">
        <pc:chgData name="Norbert Kraj" userId="5d7aa7e1-be18-475d-9585-7cf0a0aa5c1a" providerId="ADAL" clId="{2D68048F-32C6-448D-8C93-9BEDC1AE795B}" dt="2025-04-11T17:17:36.978" v="15302" actId="20577"/>
        <pc:sldMkLst>
          <pc:docMk/>
          <pc:sldMk cId="3093879185" sldId="678"/>
        </pc:sldMkLst>
        <pc:spChg chg="add mod">
          <ac:chgData name="Norbert Kraj" userId="5d7aa7e1-be18-475d-9585-7cf0a0aa5c1a" providerId="ADAL" clId="{2D68048F-32C6-448D-8C93-9BEDC1AE795B}" dt="2025-04-11T16:45:29.027" v="15156" actId="20577"/>
          <ac:spMkLst>
            <pc:docMk/>
            <pc:sldMk cId="3093879185" sldId="678"/>
            <ac:spMk id="5" creationId="{6A2E62FC-8AE6-48F3-5A99-59C2B6BD4837}"/>
          </ac:spMkLst>
        </pc:spChg>
        <pc:spChg chg="mod">
          <ac:chgData name="Norbert Kraj" userId="5d7aa7e1-be18-475d-9585-7cf0a0aa5c1a" providerId="ADAL" clId="{2D68048F-32C6-448D-8C93-9BEDC1AE795B}" dt="2025-04-11T17:17:36.978" v="15302" actId="20577"/>
          <ac:spMkLst>
            <pc:docMk/>
            <pc:sldMk cId="3093879185" sldId="678"/>
            <ac:spMk id="29" creationId="{1CA686AF-3310-493D-B85C-BE045748C29C}"/>
          </ac:spMkLst>
        </pc:spChg>
        <pc:picChg chg="mod">
          <ac:chgData name="Norbert Kraj" userId="5d7aa7e1-be18-475d-9585-7cf0a0aa5c1a" providerId="ADAL" clId="{2D68048F-32C6-448D-8C93-9BEDC1AE795B}" dt="2025-04-08T15:19:27.225" v="14383" actId="1076"/>
          <ac:picMkLst>
            <pc:docMk/>
            <pc:sldMk cId="3093879185" sldId="678"/>
            <ac:picMk id="31" creationId="{5DBAF9BF-0C7C-48FE-BBAE-D66D956DA978}"/>
          </ac:picMkLst>
        </pc:picChg>
      </pc:sldChg>
      <pc:sldChg chg="del">
        <pc:chgData name="Norbert Kraj" userId="5d7aa7e1-be18-475d-9585-7cf0a0aa5c1a" providerId="ADAL" clId="{2D68048F-32C6-448D-8C93-9BEDC1AE795B}" dt="2025-04-04T08:48:12.146" v="7747" actId="2696"/>
        <pc:sldMkLst>
          <pc:docMk/>
          <pc:sldMk cId="2045394476" sldId="679"/>
        </pc:sldMkLst>
      </pc:sldChg>
      <pc:sldChg chg="modSp mod">
        <pc:chgData name="Norbert Kraj" userId="5d7aa7e1-be18-475d-9585-7cf0a0aa5c1a" providerId="ADAL" clId="{2D68048F-32C6-448D-8C93-9BEDC1AE795B}" dt="2025-04-08T15:37:14.228" v="14695" actId="1076"/>
        <pc:sldMkLst>
          <pc:docMk/>
          <pc:sldMk cId="71464538" sldId="680"/>
        </pc:sldMkLst>
        <pc:spChg chg="mod">
          <ac:chgData name="Norbert Kraj" userId="5d7aa7e1-be18-475d-9585-7cf0a0aa5c1a" providerId="ADAL" clId="{2D68048F-32C6-448D-8C93-9BEDC1AE795B}" dt="2025-04-08T15:37:14.228" v="14695" actId="1076"/>
          <ac:spMkLst>
            <pc:docMk/>
            <pc:sldMk cId="71464538" sldId="680"/>
            <ac:spMk id="7" creationId="{DDBDA90D-7DC5-BEE6-9E55-05C2CF21AF76}"/>
          </ac:spMkLst>
        </pc:spChg>
        <pc:spChg chg="mod">
          <ac:chgData name="Norbert Kraj" userId="5d7aa7e1-be18-475d-9585-7cf0a0aa5c1a" providerId="ADAL" clId="{2D68048F-32C6-448D-8C93-9BEDC1AE795B}" dt="2025-04-08T15:36:10.030" v="14686" actId="255"/>
          <ac:spMkLst>
            <pc:docMk/>
            <pc:sldMk cId="71464538" sldId="680"/>
            <ac:spMk id="29" creationId="{1CA686AF-3310-493D-B85C-BE045748C29C}"/>
          </ac:spMkLst>
        </pc:spChg>
        <pc:grpChg chg="mod">
          <ac:chgData name="Norbert Kraj" userId="5d7aa7e1-be18-475d-9585-7cf0a0aa5c1a" providerId="ADAL" clId="{2D68048F-32C6-448D-8C93-9BEDC1AE795B}" dt="2025-04-08T15:36:14.532" v="14687" actId="14100"/>
          <ac:grpSpMkLst>
            <pc:docMk/>
            <pc:sldMk cId="71464538" sldId="680"/>
            <ac:grpSpMk id="27" creationId="{459061A7-4123-4EE0-B43A-6B2EAF182E36}"/>
          </ac:grpSpMkLst>
        </pc:grpChg>
      </pc:sldChg>
      <pc:sldChg chg="addSp delSp modSp add del mod">
        <pc:chgData name="Norbert Kraj" userId="5d7aa7e1-be18-475d-9585-7cf0a0aa5c1a" providerId="ADAL" clId="{2D68048F-32C6-448D-8C93-9BEDC1AE795B}" dt="2025-04-08T15:34:03.068" v="14629" actId="255"/>
        <pc:sldMkLst>
          <pc:docMk/>
          <pc:sldMk cId="4078777932" sldId="681"/>
        </pc:sldMkLst>
        <pc:spChg chg="add mod">
          <ac:chgData name="Norbert Kraj" userId="5d7aa7e1-be18-475d-9585-7cf0a0aa5c1a" providerId="ADAL" clId="{2D68048F-32C6-448D-8C93-9BEDC1AE795B}" dt="2025-04-08T15:34:03.068" v="14629" actId="255"/>
          <ac:spMkLst>
            <pc:docMk/>
            <pc:sldMk cId="4078777932" sldId="681"/>
            <ac:spMk id="14" creationId="{EEE33779-B140-613A-3C2D-7A1E8E5614AF}"/>
          </ac:spMkLst>
        </pc:spChg>
      </pc:sldChg>
      <pc:sldChg chg="del">
        <pc:chgData name="Norbert Kraj" userId="5d7aa7e1-be18-475d-9585-7cf0a0aa5c1a" providerId="ADAL" clId="{2D68048F-32C6-448D-8C93-9BEDC1AE795B}" dt="2025-04-04T08:48:15.799" v="7748" actId="2696"/>
        <pc:sldMkLst>
          <pc:docMk/>
          <pc:sldMk cId="2396030295" sldId="682"/>
        </pc:sldMkLst>
      </pc:sldChg>
      <pc:sldChg chg="del">
        <pc:chgData name="Norbert Kraj" userId="5d7aa7e1-be18-475d-9585-7cf0a0aa5c1a" providerId="ADAL" clId="{2D68048F-32C6-448D-8C93-9BEDC1AE795B}" dt="2025-04-03T12:32:21.309" v="3352" actId="2696"/>
        <pc:sldMkLst>
          <pc:docMk/>
          <pc:sldMk cId="1038650249" sldId="683"/>
        </pc:sldMkLst>
      </pc:sldChg>
      <pc:sldChg chg="addSp delSp modSp mod">
        <pc:chgData name="Norbert Kraj" userId="5d7aa7e1-be18-475d-9585-7cf0a0aa5c1a" providerId="ADAL" clId="{2D68048F-32C6-448D-8C93-9BEDC1AE795B}" dt="2025-04-08T15:17:05.443" v="14280" actId="20577"/>
        <pc:sldMkLst>
          <pc:docMk/>
          <pc:sldMk cId="2469094130" sldId="684"/>
        </pc:sldMkLst>
        <pc:spChg chg="add mod">
          <ac:chgData name="Norbert Kraj" userId="5d7aa7e1-be18-475d-9585-7cf0a0aa5c1a" providerId="ADAL" clId="{2D68048F-32C6-448D-8C93-9BEDC1AE795B}" dt="2025-04-08T15:17:05.443" v="14280" actId="20577"/>
          <ac:spMkLst>
            <pc:docMk/>
            <pc:sldMk cId="2469094130" sldId="684"/>
            <ac:spMk id="4" creationId="{F908B029-9DF0-B1AB-1849-11FB12869077}"/>
          </ac:spMkLst>
        </pc:spChg>
      </pc:sldChg>
      <pc:sldChg chg="del">
        <pc:chgData name="Norbert Kraj" userId="5d7aa7e1-be18-475d-9585-7cf0a0aa5c1a" providerId="ADAL" clId="{2D68048F-32C6-448D-8C93-9BEDC1AE795B}" dt="2025-04-04T06:53:26.073" v="5797" actId="2696"/>
        <pc:sldMkLst>
          <pc:docMk/>
          <pc:sldMk cId="2923274310" sldId="685"/>
        </pc:sldMkLst>
      </pc:sldChg>
      <pc:sldChg chg="delSp modSp mod">
        <pc:chgData name="Norbert Kraj" userId="5d7aa7e1-be18-475d-9585-7cf0a0aa5c1a" providerId="ADAL" clId="{2D68048F-32C6-448D-8C93-9BEDC1AE795B}" dt="2025-04-08T15:10:20.763" v="14016" actId="20577"/>
        <pc:sldMkLst>
          <pc:docMk/>
          <pc:sldMk cId="4059733594" sldId="688"/>
        </pc:sldMkLst>
        <pc:spChg chg="mod">
          <ac:chgData name="Norbert Kraj" userId="5d7aa7e1-be18-475d-9585-7cf0a0aa5c1a" providerId="ADAL" clId="{2D68048F-32C6-448D-8C93-9BEDC1AE795B}" dt="2025-04-08T15:10:20.763" v="14016" actId="20577"/>
          <ac:spMkLst>
            <pc:docMk/>
            <pc:sldMk cId="4059733594" sldId="688"/>
            <ac:spMk id="7" creationId="{00000000-0000-0000-0000-000000000000}"/>
          </ac:spMkLst>
        </pc:spChg>
        <pc:spChg chg="mod">
          <ac:chgData name="Norbert Kraj" userId="5d7aa7e1-be18-475d-9585-7cf0a0aa5c1a" providerId="ADAL" clId="{2D68048F-32C6-448D-8C93-9BEDC1AE795B}" dt="2025-04-08T15:07:18.275" v="13970" actId="255"/>
          <ac:spMkLst>
            <pc:docMk/>
            <pc:sldMk cId="4059733594" sldId="688"/>
            <ac:spMk id="29" creationId="{1CA686AF-3310-493D-B85C-BE045748C29C}"/>
          </ac:spMkLst>
        </pc:spChg>
        <pc:grpChg chg="mod">
          <ac:chgData name="Norbert Kraj" userId="5d7aa7e1-be18-475d-9585-7cf0a0aa5c1a" providerId="ADAL" clId="{2D68048F-32C6-448D-8C93-9BEDC1AE795B}" dt="2025-04-08T15:07:25.107" v="13971" actId="1076"/>
          <ac:grpSpMkLst>
            <pc:docMk/>
            <pc:sldMk cId="4059733594" sldId="688"/>
            <ac:grpSpMk id="27" creationId="{459061A7-4123-4EE0-B43A-6B2EAF182E36}"/>
          </ac:grpSpMkLst>
        </pc:grpChg>
        <pc:picChg chg="mod">
          <ac:chgData name="Norbert Kraj" userId="5d7aa7e1-be18-475d-9585-7cf0a0aa5c1a" providerId="ADAL" clId="{2D68048F-32C6-448D-8C93-9BEDC1AE795B}" dt="2025-04-08T15:09:06.089" v="13975" actId="1076"/>
          <ac:picMkLst>
            <pc:docMk/>
            <pc:sldMk cId="4059733594" sldId="688"/>
            <ac:picMk id="8" creationId="{5DBAF9BF-0C7C-48FE-BBAE-D66D956DA978}"/>
          </ac:picMkLst>
        </pc:picChg>
      </pc:sldChg>
      <pc:sldChg chg="modSp mod">
        <pc:chgData name="Norbert Kraj" userId="5d7aa7e1-be18-475d-9585-7cf0a0aa5c1a" providerId="ADAL" clId="{2D68048F-32C6-448D-8C93-9BEDC1AE795B}" dt="2025-04-08T15:38:35.642" v="14721" actId="1035"/>
        <pc:sldMkLst>
          <pc:docMk/>
          <pc:sldMk cId="3292831333" sldId="691"/>
        </pc:sldMkLst>
        <pc:spChg chg="mod">
          <ac:chgData name="Norbert Kraj" userId="5d7aa7e1-be18-475d-9585-7cf0a0aa5c1a" providerId="ADAL" clId="{2D68048F-32C6-448D-8C93-9BEDC1AE795B}" dt="2025-04-08T15:38:35.642" v="14721" actId="1035"/>
          <ac:spMkLst>
            <pc:docMk/>
            <pc:sldMk cId="3292831333" sldId="691"/>
            <ac:spMk id="3" creationId="{0346496E-F49A-8CE4-3DC8-04226AC3C5F0}"/>
          </ac:spMkLst>
        </pc:spChg>
        <pc:spChg chg="mod">
          <ac:chgData name="Norbert Kraj" userId="5d7aa7e1-be18-475d-9585-7cf0a0aa5c1a" providerId="ADAL" clId="{2D68048F-32C6-448D-8C93-9BEDC1AE795B}" dt="2025-04-08T15:37:27.026" v="14696" actId="255"/>
          <ac:spMkLst>
            <pc:docMk/>
            <pc:sldMk cId="3292831333" sldId="691"/>
            <ac:spMk id="29" creationId="{1CA686AF-3310-493D-B85C-BE045748C29C}"/>
          </ac:spMkLst>
        </pc:spChg>
        <pc:grpChg chg="mod">
          <ac:chgData name="Norbert Kraj" userId="5d7aa7e1-be18-475d-9585-7cf0a0aa5c1a" providerId="ADAL" clId="{2D68048F-32C6-448D-8C93-9BEDC1AE795B}" dt="2025-04-08T15:37:30.276" v="14697" actId="14100"/>
          <ac:grpSpMkLst>
            <pc:docMk/>
            <pc:sldMk cId="3292831333" sldId="691"/>
            <ac:grpSpMk id="27" creationId="{459061A7-4123-4EE0-B43A-6B2EAF182E36}"/>
          </ac:grpSpMkLst>
        </pc:grpChg>
      </pc:sldChg>
      <pc:sldChg chg="modSp mod">
        <pc:chgData name="Norbert Kraj" userId="5d7aa7e1-be18-475d-9585-7cf0a0aa5c1a" providerId="ADAL" clId="{2D68048F-32C6-448D-8C93-9BEDC1AE795B}" dt="2025-04-08T15:40:13.004" v="14729" actId="948"/>
        <pc:sldMkLst>
          <pc:docMk/>
          <pc:sldMk cId="638644039" sldId="692"/>
        </pc:sldMkLst>
        <pc:spChg chg="mod">
          <ac:chgData name="Norbert Kraj" userId="5d7aa7e1-be18-475d-9585-7cf0a0aa5c1a" providerId="ADAL" clId="{2D68048F-32C6-448D-8C93-9BEDC1AE795B}" dt="2025-04-08T15:40:13.004" v="14729" actId="948"/>
          <ac:spMkLst>
            <pc:docMk/>
            <pc:sldMk cId="638644039" sldId="692"/>
            <ac:spMk id="3" creationId="{07FC8CD5-0FC6-D883-F25D-4057D0FE05D1}"/>
          </ac:spMkLst>
        </pc:spChg>
        <pc:spChg chg="mod">
          <ac:chgData name="Norbert Kraj" userId="5d7aa7e1-be18-475d-9585-7cf0a0aa5c1a" providerId="ADAL" clId="{2D68048F-32C6-448D-8C93-9BEDC1AE795B}" dt="2025-04-08T15:38:54.873" v="14722" actId="255"/>
          <ac:spMkLst>
            <pc:docMk/>
            <pc:sldMk cId="638644039" sldId="692"/>
            <ac:spMk id="29" creationId="{1CA686AF-3310-493D-B85C-BE045748C29C}"/>
          </ac:spMkLst>
        </pc:spChg>
        <pc:grpChg chg="mod">
          <ac:chgData name="Norbert Kraj" userId="5d7aa7e1-be18-475d-9585-7cf0a0aa5c1a" providerId="ADAL" clId="{2D68048F-32C6-448D-8C93-9BEDC1AE795B}" dt="2025-04-08T15:38:57.956" v="14723" actId="14100"/>
          <ac:grpSpMkLst>
            <pc:docMk/>
            <pc:sldMk cId="638644039" sldId="692"/>
            <ac:grpSpMk id="27" creationId="{459061A7-4123-4EE0-B43A-6B2EAF182E36}"/>
          </ac:grpSpMkLst>
        </pc:grpChg>
      </pc:sldChg>
      <pc:sldChg chg="delSp modSp mod">
        <pc:chgData name="Norbert Kraj" userId="5d7aa7e1-be18-475d-9585-7cf0a0aa5c1a" providerId="ADAL" clId="{2D68048F-32C6-448D-8C93-9BEDC1AE795B}" dt="2025-04-08T14:43:19.213" v="13674" actId="113"/>
        <pc:sldMkLst>
          <pc:docMk/>
          <pc:sldMk cId="3260674037" sldId="695"/>
        </pc:sldMkLst>
        <pc:spChg chg="mod">
          <ac:chgData name="Norbert Kraj" userId="5d7aa7e1-be18-475d-9585-7cf0a0aa5c1a" providerId="ADAL" clId="{2D68048F-32C6-448D-8C93-9BEDC1AE795B}" dt="2025-04-08T14:42:50.649" v="13673" actId="113"/>
          <ac:spMkLst>
            <pc:docMk/>
            <pc:sldMk cId="3260674037" sldId="695"/>
            <ac:spMk id="2" creationId="{7AFD45B9-F9B4-8992-A233-00D8BD50729E}"/>
          </ac:spMkLst>
        </pc:spChg>
        <pc:spChg chg="mod">
          <ac:chgData name="Norbert Kraj" userId="5d7aa7e1-be18-475d-9585-7cf0a0aa5c1a" providerId="ADAL" clId="{2D68048F-32C6-448D-8C93-9BEDC1AE795B}" dt="2025-04-08T14:43:19.213" v="13674" actId="113"/>
          <ac:spMkLst>
            <pc:docMk/>
            <pc:sldMk cId="3260674037" sldId="695"/>
            <ac:spMk id="16" creationId="{FC1C6BA9-70EE-49AE-B4D9-D0DD263B1AA9}"/>
          </ac:spMkLst>
        </pc:spChg>
        <pc:grpChg chg="mod">
          <ac:chgData name="Norbert Kraj" userId="5d7aa7e1-be18-475d-9585-7cf0a0aa5c1a" providerId="ADAL" clId="{2D68048F-32C6-448D-8C93-9BEDC1AE795B}" dt="2025-04-02T12:23:34.680" v="208" actId="1076"/>
          <ac:grpSpMkLst>
            <pc:docMk/>
            <pc:sldMk cId="3260674037" sldId="695"/>
            <ac:grpSpMk id="7" creationId="{459061A7-4123-4EE0-B43A-6B2EAF182E36}"/>
          </ac:grpSpMkLst>
        </pc:grpChg>
      </pc:sldChg>
      <pc:sldChg chg="addSp delSp modSp mod">
        <pc:chgData name="Norbert Kraj" userId="5d7aa7e1-be18-475d-9585-7cf0a0aa5c1a" providerId="ADAL" clId="{2D68048F-32C6-448D-8C93-9BEDC1AE795B}" dt="2025-04-09T13:59:02.634" v="14957" actId="20577"/>
        <pc:sldMkLst>
          <pc:docMk/>
          <pc:sldMk cId="4254152479" sldId="808"/>
        </pc:sldMkLst>
        <pc:spChg chg="mod">
          <ac:chgData name="Norbert Kraj" userId="5d7aa7e1-be18-475d-9585-7cf0a0aa5c1a" providerId="ADAL" clId="{2D68048F-32C6-448D-8C93-9BEDC1AE795B}" dt="2025-04-08T14:59:30.129" v="13930" actId="255"/>
          <ac:spMkLst>
            <pc:docMk/>
            <pc:sldMk cId="4254152479" sldId="808"/>
            <ac:spMk id="3" creationId="{108B14A4-D300-6210-5BFA-61E9A7044B83}"/>
          </ac:spMkLst>
        </pc:spChg>
        <pc:spChg chg="mod">
          <ac:chgData name="Norbert Kraj" userId="5d7aa7e1-be18-475d-9585-7cf0a0aa5c1a" providerId="ADAL" clId="{2D68048F-32C6-448D-8C93-9BEDC1AE795B}" dt="2025-04-09T13:59:02.634" v="14957" actId="20577"/>
          <ac:spMkLst>
            <pc:docMk/>
            <pc:sldMk cId="4254152479" sldId="808"/>
            <ac:spMk id="6" creationId="{1DF834FB-9AB7-4EA1-B969-7D1318135297}"/>
          </ac:spMkLst>
        </pc:spChg>
        <pc:grpChg chg="add del mod">
          <ac:chgData name="Norbert Kraj" userId="5d7aa7e1-be18-475d-9585-7cf0a0aa5c1a" providerId="ADAL" clId="{2D68048F-32C6-448D-8C93-9BEDC1AE795B}" dt="2025-04-03T12:44:02.483" v="3505" actId="1076"/>
          <ac:grpSpMkLst>
            <pc:docMk/>
            <pc:sldMk cId="4254152479" sldId="808"/>
            <ac:grpSpMk id="2" creationId="{639E2F88-D083-C5C8-20E7-7C5196B98EB9}"/>
          </ac:grpSpMkLst>
        </pc:grpChg>
      </pc:sldChg>
      <pc:sldChg chg="addSp delSp modSp mod">
        <pc:chgData name="Norbert Kraj" userId="5d7aa7e1-be18-475d-9585-7cf0a0aa5c1a" providerId="ADAL" clId="{2D68048F-32C6-448D-8C93-9BEDC1AE795B}" dt="2025-04-11T16:54:36.885" v="15195" actId="20577"/>
        <pc:sldMkLst>
          <pc:docMk/>
          <pc:sldMk cId="2204209821" sldId="867"/>
        </pc:sldMkLst>
        <pc:spChg chg="add mod">
          <ac:chgData name="Norbert Kraj" userId="5d7aa7e1-be18-475d-9585-7cf0a0aa5c1a" providerId="ADAL" clId="{2D68048F-32C6-448D-8C93-9BEDC1AE795B}" dt="2025-04-11T16:54:36.885" v="15195" actId="20577"/>
          <ac:spMkLst>
            <pc:docMk/>
            <pc:sldMk cId="2204209821" sldId="867"/>
            <ac:spMk id="10" creationId="{4FF3F7C5-4A1F-5411-13C0-9313A7538D97}"/>
          </ac:spMkLst>
        </pc:spChg>
        <pc:picChg chg="topLvl">
          <ac:chgData name="Norbert Kraj" userId="5d7aa7e1-be18-475d-9585-7cf0a0aa5c1a" providerId="ADAL" clId="{2D68048F-32C6-448D-8C93-9BEDC1AE795B}" dt="2025-04-04T09:33:17.928" v="9218" actId="21"/>
          <ac:picMkLst>
            <pc:docMk/>
            <pc:sldMk cId="2204209821" sldId="867"/>
            <ac:picMk id="6" creationId="{ECFADE7B-F153-2765-4D7B-C6418E16853E}"/>
          </ac:picMkLst>
        </pc:picChg>
      </pc:sldChg>
      <pc:sldChg chg="addSp delSp modSp mod">
        <pc:chgData name="Norbert Kraj" userId="5d7aa7e1-be18-475d-9585-7cf0a0aa5c1a" providerId="ADAL" clId="{2D68048F-32C6-448D-8C93-9BEDC1AE795B}" dt="2025-04-09T13:55:16.218" v="14827"/>
        <pc:sldMkLst>
          <pc:docMk/>
          <pc:sldMk cId="752668430" sldId="877"/>
        </pc:sldMkLst>
        <pc:spChg chg="add mod">
          <ac:chgData name="Norbert Kraj" userId="5d7aa7e1-be18-475d-9585-7cf0a0aa5c1a" providerId="ADAL" clId="{2D68048F-32C6-448D-8C93-9BEDC1AE795B}" dt="2025-04-09T13:55:16.218" v="14827"/>
          <ac:spMkLst>
            <pc:docMk/>
            <pc:sldMk cId="752668430" sldId="877"/>
            <ac:spMk id="5" creationId="{8E7B9B40-A021-DE92-8E60-9162FF25EBEC}"/>
          </ac:spMkLst>
        </pc:spChg>
        <pc:spChg chg="mod">
          <ac:chgData name="Norbert Kraj" userId="5d7aa7e1-be18-475d-9585-7cf0a0aa5c1a" providerId="ADAL" clId="{2D68048F-32C6-448D-8C93-9BEDC1AE795B}" dt="2025-04-08T14:50:24.187" v="13816" actId="255"/>
          <ac:spMkLst>
            <pc:docMk/>
            <pc:sldMk cId="752668430" sldId="877"/>
            <ac:spMk id="13" creationId="{1CA686AF-3310-493D-B85C-BE045748C29C}"/>
          </ac:spMkLst>
        </pc:spChg>
        <pc:grpChg chg="mod">
          <ac:chgData name="Norbert Kraj" userId="5d7aa7e1-be18-475d-9585-7cf0a0aa5c1a" providerId="ADAL" clId="{2D68048F-32C6-448D-8C93-9BEDC1AE795B}" dt="2025-04-03T12:18:26.923" v="2954" actId="1076"/>
          <ac:grpSpMkLst>
            <pc:docMk/>
            <pc:sldMk cId="752668430" sldId="877"/>
            <ac:grpSpMk id="9" creationId="{459061A7-4123-4EE0-B43A-6B2EAF182E36}"/>
          </ac:grpSpMkLst>
        </pc:grpChg>
      </pc:sldChg>
      <pc:sldChg chg="addSp delSp modSp mod">
        <pc:chgData name="Norbert Kraj" userId="5d7aa7e1-be18-475d-9585-7cf0a0aa5c1a" providerId="ADAL" clId="{2D68048F-32C6-448D-8C93-9BEDC1AE795B}" dt="2025-04-08T15:08:26.586" v="13972" actId="1076"/>
        <pc:sldMkLst>
          <pc:docMk/>
          <pc:sldMk cId="1375449288" sldId="878"/>
        </pc:sldMkLst>
        <pc:spChg chg="mod">
          <ac:chgData name="Norbert Kraj" userId="5d7aa7e1-be18-475d-9585-7cf0a0aa5c1a" providerId="ADAL" clId="{2D68048F-32C6-448D-8C93-9BEDC1AE795B}" dt="2025-04-08T14:54:02.076" v="13883" actId="27636"/>
          <ac:spMkLst>
            <pc:docMk/>
            <pc:sldMk cId="1375449288" sldId="878"/>
            <ac:spMk id="4" creationId="{5AF6F8FE-0254-6FD8-EDE9-FB0D392794C9}"/>
          </ac:spMkLst>
        </pc:spChg>
        <pc:spChg chg="add mod">
          <ac:chgData name="Norbert Kraj" userId="5d7aa7e1-be18-475d-9585-7cf0a0aa5c1a" providerId="ADAL" clId="{2D68048F-32C6-448D-8C93-9BEDC1AE795B}" dt="2025-04-08T14:54:25.602" v="13928" actId="20577"/>
          <ac:spMkLst>
            <pc:docMk/>
            <pc:sldMk cId="1375449288" sldId="878"/>
            <ac:spMk id="6" creationId="{9C849BB2-3857-0326-D2B8-18B3AAE82FD8}"/>
          </ac:spMkLst>
        </pc:spChg>
        <pc:spChg chg="mod">
          <ac:chgData name="Norbert Kraj" userId="5d7aa7e1-be18-475d-9585-7cf0a0aa5c1a" providerId="ADAL" clId="{2D68048F-32C6-448D-8C93-9BEDC1AE795B}" dt="2025-04-02T14:07:26.430" v="2104" actId="20577"/>
          <ac:spMkLst>
            <pc:docMk/>
            <pc:sldMk cId="1375449288" sldId="878"/>
            <ac:spMk id="29" creationId="{8763CB5F-2547-2EDA-699F-797460A049E1}"/>
          </ac:spMkLst>
        </pc:spChg>
        <pc:grpChg chg="mod">
          <ac:chgData name="Norbert Kraj" userId="5d7aa7e1-be18-475d-9585-7cf0a0aa5c1a" providerId="ADAL" clId="{2D68048F-32C6-448D-8C93-9BEDC1AE795B}" dt="2025-04-08T15:08:26.586" v="13972" actId="1076"/>
          <ac:grpSpMkLst>
            <pc:docMk/>
            <pc:sldMk cId="1375449288" sldId="878"/>
            <ac:grpSpMk id="27" creationId="{DA7B6A40-917B-75EC-42EA-1866F62A1399}"/>
          </ac:grpSpMkLst>
        </pc:grpChg>
      </pc:sldChg>
      <pc:sldChg chg="delSp modSp mod">
        <pc:chgData name="Norbert Kraj" userId="5d7aa7e1-be18-475d-9585-7cf0a0aa5c1a" providerId="ADAL" clId="{2D68048F-32C6-448D-8C93-9BEDC1AE795B}" dt="2025-04-04T08:50:47.296" v="7761" actId="21"/>
        <pc:sldMkLst>
          <pc:docMk/>
          <pc:sldMk cId="1721046121" sldId="879"/>
        </pc:sldMkLst>
        <pc:spChg chg="mod">
          <ac:chgData name="Norbert Kraj" userId="5d7aa7e1-be18-475d-9585-7cf0a0aa5c1a" providerId="ADAL" clId="{2D68048F-32C6-448D-8C93-9BEDC1AE795B}" dt="2025-04-04T08:50:44.631" v="7760" actId="14100"/>
          <ac:spMkLst>
            <pc:docMk/>
            <pc:sldMk cId="1721046121" sldId="879"/>
            <ac:spMk id="41" creationId="{6D8AAD66-FC56-9C9C-EC69-9B4CDD995FB1}"/>
          </ac:spMkLst>
        </pc:spChg>
      </pc:sldChg>
      <pc:sldChg chg="del">
        <pc:chgData name="Norbert Kraj" userId="5d7aa7e1-be18-475d-9585-7cf0a0aa5c1a" providerId="ADAL" clId="{2D68048F-32C6-448D-8C93-9BEDC1AE795B}" dt="2025-04-04T07:13:30.624" v="6332" actId="2696"/>
        <pc:sldMkLst>
          <pc:docMk/>
          <pc:sldMk cId="1597454967" sldId="880"/>
        </pc:sldMkLst>
      </pc:sldChg>
      <pc:sldChg chg="delSp modSp mod">
        <pc:chgData name="Norbert Kraj" userId="5d7aa7e1-be18-475d-9585-7cf0a0aa5c1a" providerId="ADAL" clId="{2D68048F-32C6-448D-8C93-9BEDC1AE795B}" dt="2025-04-04T09:43:03.994" v="9678" actId="20577"/>
        <pc:sldMkLst>
          <pc:docMk/>
          <pc:sldMk cId="2106935169" sldId="881"/>
        </pc:sldMkLst>
        <pc:spChg chg="mod">
          <ac:chgData name="Norbert Kraj" userId="5d7aa7e1-be18-475d-9585-7cf0a0aa5c1a" providerId="ADAL" clId="{2D68048F-32C6-448D-8C93-9BEDC1AE795B}" dt="2025-04-04T09:43:03.994" v="9678" actId="20577"/>
          <ac:spMkLst>
            <pc:docMk/>
            <pc:sldMk cId="2106935169" sldId="881"/>
            <ac:spMk id="41" creationId="{70AC667E-D9F5-0485-8E1A-908A6FB9DBE3}"/>
          </ac:spMkLst>
        </pc:spChg>
      </pc:sldChg>
      <pc:sldChg chg="addSp delSp modSp mod">
        <pc:chgData name="Norbert Kraj" userId="5d7aa7e1-be18-475d-9585-7cf0a0aa5c1a" providerId="ADAL" clId="{2D68048F-32C6-448D-8C93-9BEDC1AE795B}" dt="2025-04-08T15:23:13.783" v="14455" actId="1076"/>
        <pc:sldMkLst>
          <pc:docMk/>
          <pc:sldMk cId="1786975598" sldId="882"/>
        </pc:sldMkLst>
        <pc:spChg chg="add mod">
          <ac:chgData name="Norbert Kraj" userId="5d7aa7e1-be18-475d-9585-7cf0a0aa5c1a" providerId="ADAL" clId="{2D68048F-32C6-448D-8C93-9BEDC1AE795B}" dt="2025-04-08T15:23:13.783" v="14455" actId="1076"/>
          <ac:spMkLst>
            <pc:docMk/>
            <pc:sldMk cId="1786975598" sldId="882"/>
            <ac:spMk id="6" creationId="{3851CA91-58FB-534F-D5CE-75163BE33050}"/>
          </ac:spMkLst>
        </pc:spChg>
      </pc:sldChg>
      <pc:sldChg chg="add del">
        <pc:chgData name="Norbert Kraj" userId="5d7aa7e1-be18-475d-9585-7cf0a0aa5c1a" providerId="ADAL" clId="{2D68048F-32C6-448D-8C93-9BEDC1AE795B}" dt="2025-04-04T10:34:15.964" v="12273" actId="2696"/>
        <pc:sldMkLst>
          <pc:docMk/>
          <pc:sldMk cId="3131053170" sldId="883"/>
        </pc:sldMkLst>
      </pc:sldChg>
      <pc:sldChg chg="addSp delSp modSp mod">
        <pc:chgData name="Norbert Kraj" userId="5d7aa7e1-be18-475d-9585-7cf0a0aa5c1a" providerId="ADAL" clId="{2D68048F-32C6-448D-8C93-9BEDC1AE795B}" dt="2025-04-11T17:05:00.523" v="15271" actId="20577"/>
        <pc:sldMkLst>
          <pc:docMk/>
          <pc:sldMk cId="3899164610" sldId="884"/>
        </pc:sldMkLst>
        <pc:spChg chg="add mod">
          <ac:chgData name="Norbert Kraj" userId="5d7aa7e1-be18-475d-9585-7cf0a0aa5c1a" providerId="ADAL" clId="{2D68048F-32C6-448D-8C93-9BEDC1AE795B}" dt="2025-04-11T17:05:00.523" v="15271" actId="20577"/>
          <ac:spMkLst>
            <pc:docMk/>
            <pc:sldMk cId="3899164610" sldId="884"/>
            <ac:spMk id="4" creationId="{03BBB7E8-FD70-4786-CDB6-5AC4A2AAE1DD}"/>
          </ac:spMkLst>
        </pc:spChg>
      </pc:sldChg>
      <pc:sldChg chg="modSp mod">
        <pc:chgData name="Norbert Kraj" userId="5d7aa7e1-be18-475d-9585-7cf0a0aa5c1a" providerId="ADAL" clId="{2D68048F-32C6-448D-8C93-9BEDC1AE795B}" dt="2025-04-08T16:12:05.610" v="14819" actId="20577"/>
        <pc:sldMkLst>
          <pc:docMk/>
          <pc:sldMk cId="3508808956" sldId="885"/>
        </pc:sldMkLst>
        <pc:spChg chg="mod">
          <ac:chgData name="Norbert Kraj" userId="5d7aa7e1-be18-475d-9585-7cf0a0aa5c1a" providerId="ADAL" clId="{2D68048F-32C6-448D-8C93-9BEDC1AE795B}" dt="2025-04-08T16:12:05.610" v="14819" actId="20577"/>
          <ac:spMkLst>
            <pc:docMk/>
            <pc:sldMk cId="3508808956" sldId="885"/>
            <ac:spMk id="3" creationId="{84D19343-5170-405F-1E89-80DB2BE2C54B}"/>
          </ac:spMkLst>
        </pc:spChg>
        <pc:spChg chg="mod">
          <ac:chgData name="Norbert Kraj" userId="5d7aa7e1-be18-475d-9585-7cf0a0aa5c1a" providerId="ADAL" clId="{2D68048F-32C6-448D-8C93-9BEDC1AE795B}" dt="2025-04-08T15:40:53.046" v="14730" actId="255"/>
          <ac:spMkLst>
            <pc:docMk/>
            <pc:sldMk cId="3508808956" sldId="885"/>
            <ac:spMk id="29" creationId="{58096734-9A75-EE6A-C87A-3A566DF64CA9}"/>
          </ac:spMkLst>
        </pc:spChg>
        <pc:grpChg chg="mod">
          <ac:chgData name="Norbert Kraj" userId="5d7aa7e1-be18-475d-9585-7cf0a0aa5c1a" providerId="ADAL" clId="{2D68048F-32C6-448D-8C93-9BEDC1AE795B}" dt="2025-04-08T15:40:58.132" v="14731" actId="14100"/>
          <ac:grpSpMkLst>
            <pc:docMk/>
            <pc:sldMk cId="3508808956" sldId="885"/>
            <ac:grpSpMk id="27" creationId="{B7D70305-EA71-A24E-9FB2-780CAE0AE159}"/>
          </ac:grpSpMkLst>
        </pc:grpChg>
      </pc:sldChg>
      <pc:sldChg chg="modSp add mod">
        <pc:chgData name="Norbert Kraj" userId="5d7aa7e1-be18-475d-9585-7cf0a0aa5c1a" providerId="ADAL" clId="{2D68048F-32C6-448D-8C93-9BEDC1AE795B}" dt="2025-04-08T15:35:54.304" v="14685" actId="20577"/>
        <pc:sldMkLst>
          <pc:docMk/>
          <pc:sldMk cId="3050076469" sldId="886"/>
        </pc:sldMkLst>
        <pc:spChg chg="mod">
          <ac:chgData name="Norbert Kraj" userId="5d7aa7e1-be18-475d-9585-7cf0a0aa5c1a" providerId="ADAL" clId="{2D68048F-32C6-448D-8C93-9BEDC1AE795B}" dt="2025-04-08T15:35:54.304" v="14685" actId="20577"/>
          <ac:spMkLst>
            <pc:docMk/>
            <pc:sldMk cId="3050076469" sldId="886"/>
            <ac:spMk id="14" creationId="{D9C55026-D748-08A3-AA22-99761CE019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B182DE0-7BD1-40FA-8BDA-82F1512617F8}" type="datetimeFigureOut">
              <a:rPr lang="pl-PL" smtClean="0"/>
              <a:t>15.04.2025</a:t>
            </a:fld>
            <a:endParaRPr lang="pl-PL" dirty="0"/>
          </a:p>
        </p:txBody>
      </p:sp>
      <p:sp>
        <p:nvSpPr>
          <p:cNvPr id="4" name="Symbol zastępczy stopki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D0F9323-8B77-44C4-9888-625D82263C88}" type="slidenum">
              <a:rPr lang="pl-PL" smtClean="0"/>
              <a:t>‹#›</a:t>
            </a:fld>
            <a:endParaRPr lang="pl-PL" dirty="0"/>
          </a:p>
        </p:txBody>
      </p:sp>
    </p:spTree>
    <p:extLst>
      <p:ext uri="{BB962C8B-B14F-4D97-AF65-F5344CB8AC3E}">
        <p14:creationId xmlns:p14="http://schemas.microsoft.com/office/powerpoint/2010/main" val="1271933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5712451-C442-4A09-847F-031C44747B60}" type="datetimeFigureOut">
              <a:rPr lang="pl-PL" smtClean="0"/>
              <a:t>15.04.2025</a:t>
            </a:fld>
            <a:endParaRPr lang="pl-PL" dirty="0"/>
          </a:p>
        </p:txBody>
      </p:sp>
      <p:sp>
        <p:nvSpPr>
          <p:cNvPr id="4" name="Symbol zastępczy obrazu slajd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8042922-2CE3-444B-8F94-F4BBD59BBA65}" type="slidenum">
              <a:rPr lang="pl-PL" smtClean="0"/>
              <a:t>‹#›</a:t>
            </a:fld>
            <a:endParaRPr lang="pl-PL" dirty="0"/>
          </a:p>
        </p:txBody>
      </p:sp>
    </p:spTree>
    <p:extLst>
      <p:ext uri="{BB962C8B-B14F-4D97-AF65-F5344CB8AC3E}">
        <p14:creationId xmlns:p14="http://schemas.microsoft.com/office/powerpoint/2010/main" val="14303743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t>0</a:t>
            </a:fld>
            <a:endParaRPr lang="pl-PL" dirty="0"/>
          </a:p>
        </p:txBody>
      </p:sp>
    </p:spTree>
    <p:extLst>
      <p:ext uri="{BB962C8B-B14F-4D97-AF65-F5344CB8AC3E}">
        <p14:creationId xmlns:p14="http://schemas.microsoft.com/office/powerpoint/2010/main" val="10377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11</a:t>
            </a:fld>
            <a:endParaRPr lang="pl-PL">
              <a:solidFill>
                <a:prstClr val="black"/>
              </a:solidFill>
            </a:endParaRPr>
          </a:p>
        </p:txBody>
      </p:sp>
    </p:spTree>
    <p:extLst>
      <p:ext uri="{BB962C8B-B14F-4D97-AF65-F5344CB8AC3E}">
        <p14:creationId xmlns:p14="http://schemas.microsoft.com/office/powerpoint/2010/main" val="46569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12</a:t>
            </a:fld>
            <a:endParaRPr lang="pl-PL">
              <a:solidFill>
                <a:prstClr val="black"/>
              </a:solidFill>
            </a:endParaRPr>
          </a:p>
        </p:txBody>
      </p:sp>
    </p:spTree>
    <p:extLst>
      <p:ext uri="{BB962C8B-B14F-4D97-AF65-F5344CB8AC3E}">
        <p14:creationId xmlns:p14="http://schemas.microsoft.com/office/powerpoint/2010/main" val="209664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13</a:t>
            </a:fld>
            <a:endParaRPr lang="pl-PL">
              <a:solidFill>
                <a:prstClr val="black"/>
              </a:solidFill>
            </a:endParaRPr>
          </a:p>
        </p:txBody>
      </p:sp>
    </p:spTree>
    <p:extLst>
      <p:ext uri="{BB962C8B-B14F-4D97-AF65-F5344CB8AC3E}">
        <p14:creationId xmlns:p14="http://schemas.microsoft.com/office/powerpoint/2010/main" val="375426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14</a:t>
            </a:fld>
            <a:endParaRPr lang="pl-PL">
              <a:solidFill>
                <a:prstClr val="black"/>
              </a:solidFill>
            </a:endParaRPr>
          </a:p>
        </p:txBody>
      </p:sp>
    </p:spTree>
    <p:extLst>
      <p:ext uri="{BB962C8B-B14F-4D97-AF65-F5344CB8AC3E}">
        <p14:creationId xmlns:p14="http://schemas.microsoft.com/office/powerpoint/2010/main" val="181251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15</a:t>
            </a:fld>
            <a:endParaRPr lang="pl-PL">
              <a:solidFill>
                <a:prstClr val="black"/>
              </a:solidFill>
            </a:endParaRPr>
          </a:p>
        </p:txBody>
      </p:sp>
    </p:spTree>
    <p:extLst>
      <p:ext uri="{BB962C8B-B14F-4D97-AF65-F5344CB8AC3E}">
        <p14:creationId xmlns:p14="http://schemas.microsoft.com/office/powerpoint/2010/main" val="356906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17</a:t>
            </a:fld>
            <a:endParaRPr lang="pl-PL">
              <a:solidFill>
                <a:prstClr val="black"/>
              </a:solidFill>
            </a:endParaRPr>
          </a:p>
        </p:txBody>
      </p:sp>
    </p:spTree>
    <p:extLst>
      <p:ext uri="{BB962C8B-B14F-4D97-AF65-F5344CB8AC3E}">
        <p14:creationId xmlns:p14="http://schemas.microsoft.com/office/powerpoint/2010/main" val="266760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0F44F-92DD-C6BE-B33A-9C3DF6BFDF7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9598857-53E3-33C4-8C6C-DF449F100718}"/>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4ACCE097-BC1F-DA35-0D48-C2873CE6867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AB78728-D623-3198-1406-2CDAB56CEDEF}"/>
              </a:ext>
            </a:extLst>
          </p:cNvPr>
          <p:cNvSpPr>
            <a:spLocks noGrp="1"/>
          </p:cNvSpPr>
          <p:nvPr>
            <p:ph type="sldNum" sz="quarter" idx="10"/>
          </p:nvPr>
        </p:nvSpPr>
        <p:spPr/>
        <p:txBody>
          <a:bodyPr/>
          <a:lstStyle/>
          <a:p>
            <a:fld id="{18042922-2CE3-444B-8F94-F4BBD59BBA65}" type="slidenum">
              <a:rPr lang="pl-PL" smtClean="0">
                <a:solidFill>
                  <a:prstClr val="black"/>
                </a:solidFill>
              </a:rPr>
              <a:pPr/>
              <a:t>18</a:t>
            </a:fld>
            <a:endParaRPr lang="pl-PL">
              <a:solidFill>
                <a:prstClr val="black"/>
              </a:solidFill>
            </a:endParaRPr>
          </a:p>
        </p:txBody>
      </p:sp>
    </p:spTree>
    <p:extLst>
      <p:ext uri="{BB962C8B-B14F-4D97-AF65-F5344CB8AC3E}">
        <p14:creationId xmlns:p14="http://schemas.microsoft.com/office/powerpoint/2010/main" val="170129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0D8E-ADE4-0DA0-DB7D-42E191099C7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DFAC3E7-AC5F-20C9-2122-0821B445D71D}"/>
              </a:ext>
            </a:extLst>
          </p:cNvPr>
          <p:cNvSpPr>
            <a:spLocks noGrp="1" noRot="1" noChangeAspect="1"/>
          </p:cNvSpPr>
          <p:nvPr>
            <p:ph type="sldImg"/>
          </p:nvPr>
        </p:nvSpPr>
        <p:spPr>
          <a:xfrm>
            <a:off x="2913063" y="841375"/>
            <a:ext cx="4040187" cy="2273300"/>
          </a:xfrm>
        </p:spPr>
      </p:sp>
      <p:sp>
        <p:nvSpPr>
          <p:cNvPr id="3" name="Symbol zastępczy notatek 2">
            <a:extLst>
              <a:ext uri="{FF2B5EF4-FFF2-40B4-BE49-F238E27FC236}">
                <a16:creationId xmlns:a16="http://schemas.microsoft.com/office/drawing/2014/main" id="{33282290-452E-973E-4201-8B8E6D907742}"/>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FCE0DC8-0D12-531C-5C2A-BB7F897963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53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20</a:t>
            </a:fld>
            <a:endParaRPr lang="pl-PL">
              <a:solidFill>
                <a:prstClr val="black"/>
              </a:solidFill>
            </a:endParaRPr>
          </a:p>
        </p:txBody>
      </p:sp>
    </p:spTree>
    <p:extLst>
      <p:ext uri="{BB962C8B-B14F-4D97-AF65-F5344CB8AC3E}">
        <p14:creationId xmlns:p14="http://schemas.microsoft.com/office/powerpoint/2010/main" val="402960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21</a:t>
            </a:fld>
            <a:endParaRPr lang="pl-PL">
              <a:solidFill>
                <a:prstClr val="black"/>
              </a:solidFill>
            </a:endParaRPr>
          </a:p>
        </p:txBody>
      </p:sp>
    </p:spTree>
    <p:extLst>
      <p:ext uri="{BB962C8B-B14F-4D97-AF65-F5344CB8AC3E}">
        <p14:creationId xmlns:p14="http://schemas.microsoft.com/office/powerpoint/2010/main" val="340221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31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A074-A2A7-9C9D-11E7-E6EF988FD07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859AF1F-B277-C5F1-640C-9CB5DE6D71C3}"/>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E8DA7E6B-F622-968B-5EC2-AA32C7F542C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C215F5C-5508-CF86-5619-0544B73CD851}"/>
              </a:ext>
            </a:extLst>
          </p:cNvPr>
          <p:cNvSpPr>
            <a:spLocks noGrp="1"/>
          </p:cNvSpPr>
          <p:nvPr>
            <p:ph type="sldNum" sz="quarter" idx="10"/>
          </p:nvPr>
        </p:nvSpPr>
        <p:spPr/>
        <p:txBody>
          <a:bodyPr/>
          <a:lstStyle/>
          <a:p>
            <a:fld id="{18042922-2CE3-444B-8F94-F4BBD59BBA65}" type="slidenum">
              <a:rPr lang="pl-PL" smtClean="0">
                <a:solidFill>
                  <a:prstClr val="black"/>
                </a:solidFill>
              </a:rPr>
              <a:pPr/>
              <a:t>22</a:t>
            </a:fld>
            <a:endParaRPr lang="pl-PL">
              <a:solidFill>
                <a:prstClr val="black"/>
              </a:solidFill>
            </a:endParaRPr>
          </a:p>
        </p:txBody>
      </p:sp>
    </p:spTree>
    <p:extLst>
      <p:ext uri="{BB962C8B-B14F-4D97-AF65-F5344CB8AC3E}">
        <p14:creationId xmlns:p14="http://schemas.microsoft.com/office/powerpoint/2010/main" val="259723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145892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635E-3DF9-DB30-BB1D-60DFDF9697D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0903A0E-0797-041A-4A12-B7C99F956F3C}"/>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FE1C8D9D-2B5A-1CAE-95D3-2840C26FDD1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57E3ED3-B6BB-E3FE-C0FA-77FAD37BB6B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18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25</a:t>
            </a:fld>
            <a:endParaRPr lang="pl-PL">
              <a:solidFill>
                <a:prstClr val="black"/>
              </a:solidFill>
            </a:endParaRPr>
          </a:p>
        </p:txBody>
      </p:sp>
    </p:spTree>
    <p:extLst>
      <p:ext uri="{BB962C8B-B14F-4D97-AF65-F5344CB8AC3E}">
        <p14:creationId xmlns:p14="http://schemas.microsoft.com/office/powerpoint/2010/main" val="4280529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26</a:t>
            </a:fld>
            <a:endParaRPr lang="pl-PL">
              <a:solidFill>
                <a:prstClr val="black"/>
              </a:solidFill>
            </a:endParaRPr>
          </a:p>
        </p:txBody>
      </p:sp>
    </p:spTree>
    <p:extLst>
      <p:ext uri="{BB962C8B-B14F-4D97-AF65-F5344CB8AC3E}">
        <p14:creationId xmlns:p14="http://schemas.microsoft.com/office/powerpoint/2010/main" val="3945104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27</a:t>
            </a:fld>
            <a:endParaRPr lang="pl-PL">
              <a:solidFill>
                <a:prstClr val="black"/>
              </a:solidFill>
            </a:endParaRPr>
          </a:p>
        </p:txBody>
      </p:sp>
    </p:spTree>
    <p:extLst>
      <p:ext uri="{BB962C8B-B14F-4D97-AF65-F5344CB8AC3E}">
        <p14:creationId xmlns:p14="http://schemas.microsoft.com/office/powerpoint/2010/main" val="7865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827A-1787-8711-FA28-02BBA293857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45C73BA-8B2D-DDC3-07CE-E35DCD3B94B6}"/>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43BFA4B2-9A82-96F5-EDAB-51FF66CB31C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2D57E60-AEA9-E9F0-398E-15F9439CFF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558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D0F-111C-C299-2718-143921CBA02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BFCB7C-566D-FD0F-F456-D20D034CA1E3}"/>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E5B0EFC1-9BAB-E8AC-DE55-0792AA32DD3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CD4DCED-A9D4-89CD-93C5-B9B18E10495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245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30</a:t>
            </a:fld>
            <a:endParaRPr lang="pl-PL" dirty="0">
              <a:solidFill>
                <a:prstClr val="black"/>
              </a:solidFill>
            </a:endParaRPr>
          </a:p>
        </p:txBody>
      </p:sp>
    </p:spTree>
    <p:extLst>
      <p:ext uri="{BB962C8B-B14F-4D97-AF65-F5344CB8AC3E}">
        <p14:creationId xmlns:p14="http://schemas.microsoft.com/office/powerpoint/2010/main" val="1015198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49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4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4</a:t>
            </a:fld>
            <a:endParaRPr lang="pl-PL">
              <a:solidFill>
                <a:prstClr val="black"/>
              </a:solidFill>
            </a:endParaRPr>
          </a:p>
        </p:txBody>
      </p:sp>
    </p:spTree>
    <p:extLst>
      <p:ext uri="{BB962C8B-B14F-4D97-AF65-F5344CB8AC3E}">
        <p14:creationId xmlns:p14="http://schemas.microsoft.com/office/powerpoint/2010/main" val="397278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5</a:t>
            </a:fld>
            <a:endParaRPr lang="pl-PL">
              <a:solidFill>
                <a:prstClr val="black"/>
              </a:solidFill>
            </a:endParaRPr>
          </a:p>
        </p:txBody>
      </p:sp>
    </p:spTree>
    <p:extLst>
      <p:ext uri="{BB962C8B-B14F-4D97-AF65-F5344CB8AC3E}">
        <p14:creationId xmlns:p14="http://schemas.microsoft.com/office/powerpoint/2010/main" val="83025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18042922-2CE3-444B-8F94-F4BBD59BBA65}" type="slidenum">
              <a:rPr lang="pl-PL" smtClean="0"/>
              <a:t>6</a:t>
            </a:fld>
            <a:endParaRPr lang="pl-PL"/>
          </a:p>
        </p:txBody>
      </p:sp>
    </p:spTree>
    <p:extLst>
      <p:ext uri="{BB962C8B-B14F-4D97-AF65-F5344CB8AC3E}">
        <p14:creationId xmlns:p14="http://schemas.microsoft.com/office/powerpoint/2010/main" val="245829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AE8E-75F4-DBD7-9EED-928A6C8A73A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48CDB1-2AEF-C584-E7AA-C6FAFBE4F105}"/>
              </a:ext>
            </a:extLst>
          </p:cNvPr>
          <p:cNvSpPr>
            <a:spLocks noGrp="1" noRot="1" noChangeAspect="1"/>
          </p:cNvSpPr>
          <p:nvPr>
            <p:ph type="sldImg"/>
          </p:nvPr>
        </p:nvSpPr>
        <p:spPr>
          <a:xfrm>
            <a:off x="409575" y="1233488"/>
            <a:ext cx="5916613" cy="3328987"/>
          </a:xfrm>
        </p:spPr>
      </p:sp>
      <p:sp>
        <p:nvSpPr>
          <p:cNvPr id="3" name="Symbol zastępczy notatek 2">
            <a:extLst>
              <a:ext uri="{FF2B5EF4-FFF2-40B4-BE49-F238E27FC236}">
                <a16:creationId xmlns:a16="http://schemas.microsoft.com/office/drawing/2014/main" id="{F30AB7D4-4071-56F3-8380-28C9C54E8CC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3F32BAF2-64D5-C01C-D4C5-065E1AFC5A97}"/>
              </a:ext>
            </a:extLst>
          </p:cNvPr>
          <p:cNvSpPr>
            <a:spLocks noGrp="1"/>
          </p:cNvSpPr>
          <p:nvPr>
            <p:ph type="sldNum" sz="quarter" idx="10"/>
          </p:nvPr>
        </p:nvSpPr>
        <p:spPr/>
        <p:txBody>
          <a:bodyPr/>
          <a:lstStyle/>
          <a:p>
            <a:fld id="{18042922-2CE3-444B-8F94-F4BBD59BBA65}" type="slidenum">
              <a:rPr lang="pl-PL" smtClean="0">
                <a:solidFill>
                  <a:prstClr val="black"/>
                </a:solidFill>
              </a:rPr>
              <a:pPr/>
              <a:t>7</a:t>
            </a:fld>
            <a:endParaRPr lang="pl-PL">
              <a:solidFill>
                <a:prstClr val="black"/>
              </a:solidFill>
            </a:endParaRPr>
          </a:p>
        </p:txBody>
      </p:sp>
    </p:spTree>
    <p:extLst>
      <p:ext uri="{BB962C8B-B14F-4D97-AF65-F5344CB8AC3E}">
        <p14:creationId xmlns:p14="http://schemas.microsoft.com/office/powerpoint/2010/main" val="353637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29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9575" y="1233488"/>
            <a:ext cx="5916613" cy="33289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10</a:t>
            </a:fld>
            <a:endParaRPr lang="pl-PL">
              <a:solidFill>
                <a:prstClr val="black"/>
              </a:solidFill>
            </a:endParaRPr>
          </a:p>
        </p:txBody>
      </p:sp>
    </p:spTree>
    <p:extLst>
      <p:ext uri="{BB962C8B-B14F-4D97-AF65-F5344CB8AC3E}">
        <p14:creationId xmlns:p14="http://schemas.microsoft.com/office/powerpoint/2010/main" val="322126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t>15.04.2025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82853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t>15.04.2025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28786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t>15.04.2025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312573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12960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7" name="pole tekstowe 6"/>
          <p:cNvSpPr txBox="1"/>
          <p:nvPr userDrawn="1"/>
        </p:nvSpPr>
        <p:spPr>
          <a:xfrm>
            <a:off x="10929259" y="6318573"/>
            <a:ext cx="1262743" cy="253916"/>
          </a:xfrm>
          <a:prstGeom prst="rect">
            <a:avLst/>
          </a:prstGeom>
          <a:solidFill>
            <a:srgbClr val="D8D8D8"/>
          </a:solidFill>
        </p:spPr>
        <p:txBody>
          <a:bodyPr wrap="square" rtlCol="0">
            <a:spAutoFit/>
          </a:bodyPr>
          <a:lstStyle/>
          <a:p>
            <a:pPr marL="65485" defTabSz="914400"/>
            <a:r>
              <a:rPr lang="pl-PL" sz="900" dirty="0">
                <a:solidFill>
                  <a:prstClr val="black"/>
                </a:solidFill>
                <a:latin typeface="Arial" panose="020B0604020202020204" pitchFamily="34" charset="0"/>
                <a:cs typeface="Arial" panose="020B0604020202020204" pitchFamily="34" charset="0"/>
              </a:rPr>
              <a:t>STRONA</a:t>
            </a:r>
            <a:r>
              <a:rPr lang="pl-PL" sz="1050" dirty="0">
                <a:solidFill>
                  <a:prstClr val="black"/>
                </a:solidFill>
                <a:latin typeface="Arial" panose="020B0604020202020204" pitchFamily="34" charset="0"/>
                <a:cs typeface="Arial" panose="020B0604020202020204" pitchFamily="34" charset="0"/>
              </a:rPr>
              <a:t> </a:t>
            </a:r>
            <a:fld id="{DEF465F1-E3E2-4A94-97D5-F6BB718F3BDA}" type="slidenum">
              <a:rPr lang="pl-PL" sz="1050" b="1" smtClean="0">
                <a:solidFill>
                  <a:prstClr val="black"/>
                </a:solidFill>
                <a:latin typeface="Arial" panose="020B0604020202020204" pitchFamily="34" charset="0"/>
                <a:cs typeface="Arial" panose="020B0604020202020204" pitchFamily="34" charset="0"/>
              </a:rPr>
              <a:pPr marL="65485" defTabSz="914400"/>
              <a:t>‹#›</a:t>
            </a:fld>
            <a:endParaRPr lang="pl-PL" sz="10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1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23725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09836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solidFill>
                  <a:prstClr val="black">
                    <a:tint val="75000"/>
                  </a:prstClr>
                </a:solidFill>
              </a:rPr>
              <a:pPr/>
              <a:t>15.04.2025</a:t>
            </a:fld>
            <a:endParaRPr lang="pl-PL"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pl-P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08706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solidFill>
                  <a:prstClr val="black">
                    <a:tint val="75000"/>
                  </a:prstClr>
                </a:solidFill>
              </a:rPr>
              <a:pPr/>
              <a:t>15.04.2025</a:t>
            </a:fld>
            <a:endParaRPr lang="pl-PL"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pl-P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19361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solidFill>
                  <a:prstClr val="black">
                    <a:tint val="75000"/>
                  </a:prstClr>
                </a:solidFill>
              </a:rPr>
              <a:pPr/>
              <a:t>15.04.2025</a:t>
            </a:fld>
            <a:endParaRPr lang="pl-PL"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pl-P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25854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3518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t>15.04.2025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pole tekstowe 6">
            <a:extLst>
              <a:ext uri="{FF2B5EF4-FFF2-40B4-BE49-F238E27FC236}">
                <a16:creationId xmlns:a16="http://schemas.microsoft.com/office/drawing/2014/main" id="{365699E1-08F3-4132-B1C5-AC74AEC9CD42}"/>
              </a:ext>
            </a:extLst>
          </p:cNvPr>
          <p:cNvSpPr txBox="1"/>
          <p:nvPr userDrawn="1"/>
        </p:nvSpPr>
        <p:spPr>
          <a:xfrm>
            <a:off x="10464802" y="6318578"/>
            <a:ext cx="1727204" cy="307777"/>
          </a:xfrm>
          <a:prstGeom prst="rect">
            <a:avLst/>
          </a:prstGeom>
          <a:solidFill>
            <a:srgbClr val="D8D8D8"/>
          </a:solidFill>
        </p:spPr>
        <p:txBody>
          <a:bodyPr wrap="square" rtlCol="0">
            <a:spAutoFit/>
          </a:bodyPr>
          <a:lstStyle/>
          <a:p>
            <a:pPr marL="87306" indent="0"/>
            <a:r>
              <a:rPr lang="pl-PL" sz="1200" dirty="0">
                <a:latin typeface="Arial" panose="020B0604020202020204" pitchFamily="34" charset="0"/>
                <a:cs typeface="Arial" panose="020B0604020202020204" pitchFamily="34" charset="0"/>
              </a:rPr>
              <a:t>STRONA</a:t>
            </a:r>
            <a:r>
              <a:rPr lang="pl-PL" sz="1400" dirty="0">
                <a:latin typeface="Arial" panose="020B0604020202020204" pitchFamily="34" charset="0"/>
                <a:cs typeface="Arial" panose="020B0604020202020204" pitchFamily="34" charset="0"/>
              </a:rPr>
              <a:t> </a:t>
            </a:r>
            <a:fld id="{DEF465F1-E3E2-4A94-97D5-F6BB718F3BDA}" type="slidenum">
              <a:rPr lang="pl-PL" sz="1400" b="1" smtClean="0">
                <a:latin typeface="Arial" panose="020B0604020202020204" pitchFamily="34" charset="0"/>
                <a:cs typeface="Arial" panose="020B0604020202020204" pitchFamily="34" charset="0"/>
              </a:rPr>
              <a:pPr marL="87306" indent="0"/>
              <a:t>‹#›</a:t>
            </a:fld>
            <a:endParaRPr lang="pl-P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39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89621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91709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670509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911910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7" name="pole tekstowe 6">
            <a:extLst>
              <a:ext uri="{FF2B5EF4-FFF2-40B4-BE49-F238E27FC236}">
                <a16:creationId xmlns:a16="http://schemas.microsoft.com/office/drawing/2014/main" id="{365699E1-08F3-4132-B1C5-AC74AEC9CD42}"/>
              </a:ext>
            </a:extLst>
          </p:cNvPr>
          <p:cNvSpPr txBox="1"/>
          <p:nvPr userDrawn="1"/>
        </p:nvSpPr>
        <p:spPr>
          <a:xfrm>
            <a:off x="10464802" y="6318578"/>
            <a:ext cx="1727204" cy="307777"/>
          </a:xfrm>
          <a:prstGeom prst="rect">
            <a:avLst/>
          </a:prstGeom>
          <a:solidFill>
            <a:srgbClr val="D8D8D8"/>
          </a:solidFill>
        </p:spPr>
        <p:txBody>
          <a:bodyPr wrap="square" rtlCol="0">
            <a:spAutoFit/>
          </a:bodyPr>
          <a:lstStyle/>
          <a:p>
            <a:pPr marL="87306"/>
            <a:r>
              <a:rPr lang="pl-PL" sz="1200" dirty="0">
                <a:solidFill>
                  <a:prstClr val="black"/>
                </a:solidFill>
                <a:latin typeface="Arial" panose="020B0604020202020204" pitchFamily="34" charset="0"/>
                <a:cs typeface="Arial" panose="020B0604020202020204" pitchFamily="34" charset="0"/>
              </a:rPr>
              <a:t>STRONA</a:t>
            </a:r>
            <a:r>
              <a:rPr lang="pl-PL" sz="1400" dirty="0">
                <a:solidFill>
                  <a:prstClr val="black"/>
                </a:solidFill>
                <a:latin typeface="Arial" panose="020B0604020202020204" pitchFamily="34" charset="0"/>
                <a:cs typeface="Arial" panose="020B0604020202020204" pitchFamily="34" charset="0"/>
              </a:rPr>
              <a:t> </a:t>
            </a:r>
            <a:fld id="{DEF465F1-E3E2-4A94-97D5-F6BB718F3BDA}" type="slidenum">
              <a:rPr lang="pl-PL" sz="1400" b="1" smtClean="0">
                <a:solidFill>
                  <a:prstClr val="black"/>
                </a:solidFill>
                <a:latin typeface="Arial" panose="020B0604020202020204" pitchFamily="34" charset="0"/>
                <a:cs typeface="Arial" panose="020B0604020202020204" pitchFamily="34" charset="0"/>
              </a:rPr>
              <a:pPr marL="87306"/>
              <a:t>‹#›</a:t>
            </a:fld>
            <a:endParaRPr lang="pl-PL"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620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006495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302167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solidFill>
                  <a:prstClr val="black">
                    <a:tint val="75000"/>
                  </a:prstClr>
                </a:solidFill>
              </a:rPr>
              <a:pPr/>
              <a:t>15.04.2025</a:t>
            </a:fld>
            <a:endParaRPr lang="pl-PL"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pl-P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964797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solidFill>
                  <a:prstClr val="black">
                    <a:tint val="75000"/>
                  </a:prstClr>
                </a:solidFill>
              </a:rPr>
              <a:pPr/>
              <a:t>15.04.2025</a:t>
            </a:fld>
            <a:endParaRPr lang="pl-PL"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pl-P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719335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solidFill>
                  <a:prstClr val="black">
                    <a:tint val="75000"/>
                  </a:prstClr>
                </a:solidFill>
              </a:rPr>
              <a:pPr/>
              <a:t>15.04.2025</a:t>
            </a:fld>
            <a:endParaRPr lang="pl-PL"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pl-P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366699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t>15.04.2025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248423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1456820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solidFill>
                  <a:prstClr val="black">
                    <a:tint val="75000"/>
                  </a:prstClr>
                </a:solidFill>
              </a:rPr>
              <a:pPr/>
              <a:t>15.04.2025</a:t>
            </a:fld>
            <a:endParaRPr lang="pl-P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l-P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08491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23630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l-P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408064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t>15.04.2025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393484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t>15.04.2025</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391553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t>15.04.2025</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292460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t>15.04.2025</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51132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t>15.04.2025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13402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t>15.04.2025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dirty="0"/>
          </a:p>
        </p:txBody>
      </p:sp>
    </p:spTree>
    <p:extLst>
      <p:ext uri="{BB962C8B-B14F-4D97-AF65-F5344CB8AC3E}">
        <p14:creationId xmlns:p14="http://schemas.microsoft.com/office/powerpoint/2010/main" val="369917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ADAA-C9EC-4026-B664-948AF4F10469}" type="datetime1">
              <a:rPr lang="pl-PL" smtClean="0"/>
              <a:t>15.04.2025</a:t>
            </a:fld>
            <a:endParaRPr lang="pl-P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A638-EC09-4C58-A679-BAC4553AE710}" type="slidenum">
              <a:rPr lang="pl-PL" smtClean="0"/>
              <a:t>‹#›</a:t>
            </a:fld>
            <a:endParaRPr lang="pl-PL" dirty="0"/>
          </a:p>
        </p:txBody>
      </p:sp>
    </p:spTree>
    <p:extLst>
      <p:ext uri="{BB962C8B-B14F-4D97-AF65-F5344CB8AC3E}">
        <p14:creationId xmlns:p14="http://schemas.microsoft.com/office/powerpoint/2010/main" val="1984707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995ADAA-C9EC-4026-B664-948AF4F10469}" type="datetime1">
              <a:rPr lang="pl-PL" smtClean="0">
                <a:solidFill>
                  <a:prstClr val="black">
                    <a:tint val="75000"/>
                  </a:prstClr>
                </a:solidFill>
              </a:rPr>
              <a:pPr defTabSz="914400"/>
              <a:t>15.04.2025</a:t>
            </a:fld>
            <a:endParaRPr lang="pl-PL"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l-PL"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0AA638-EC09-4C58-A679-BAC4553AE710}" type="slidenum">
              <a:rPr lang="pl-PL" smtClean="0">
                <a:solidFill>
                  <a:prstClr val="black">
                    <a:tint val="75000"/>
                  </a:prstClr>
                </a:solidFill>
              </a:rPr>
              <a:pPr defTabSz="914400"/>
              <a:t>‹#›</a:t>
            </a:fld>
            <a:endParaRPr lang="pl-PL" dirty="0">
              <a:solidFill>
                <a:prstClr val="black">
                  <a:tint val="75000"/>
                </a:prstClr>
              </a:solidFill>
            </a:endParaRPr>
          </a:p>
        </p:txBody>
      </p:sp>
    </p:spTree>
    <p:extLst>
      <p:ext uri="{BB962C8B-B14F-4D97-AF65-F5344CB8AC3E}">
        <p14:creationId xmlns:p14="http://schemas.microsoft.com/office/powerpoint/2010/main" val="1258668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ADAA-C9EC-4026-B664-948AF4F10469}" type="datetime1">
              <a:rPr lang="pl-PL" smtClean="0">
                <a:solidFill>
                  <a:prstClr val="black">
                    <a:tint val="75000"/>
                  </a:prstClr>
                </a:solidFill>
              </a:rPr>
              <a:pPr/>
              <a:t>15.04.2025</a:t>
            </a:fld>
            <a:endParaRPr lang="pl-PL"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A638-EC09-4C58-A679-BAC4553AE710}" type="slidenum">
              <a:rPr lang="pl-PL" smtClean="0">
                <a:solidFill>
                  <a:prstClr val="black">
                    <a:tint val="75000"/>
                  </a:prstClr>
                </a:solidFill>
              </a:rPr>
              <a:pPr/>
              <a:t>‹#›</a:t>
            </a:fld>
            <a:endParaRPr lang="pl-PL" dirty="0">
              <a:solidFill>
                <a:prstClr val="black">
                  <a:tint val="75000"/>
                </a:prstClr>
              </a:solidFill>
            </a:endParaRPr>
          </a:p>
        </p:txBody>
      </p:sp>
    </p:spTree>
    <p:extLst>
      <p:ext uri="{BB962C8B-B14F-4D97-AF65-F5344CB8AC3E}">
        <p14:creationId xmlns:p14="http://schemas.microsoft.com/office/powerpoint/2010/main" val="26768124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1" name="Grupa 10">
            <a:extLst>
              <a:ext uri="{FF2B5EF4-FFF2-40B4-BE49-F238E27FC236}">
                <a16:creationId xmlns:a16="http://schemas.microsoft.com/office/drawing/2014/main" id="{5E347672-018A-4D74-848A-DCF6F6FD996B}"/>
              </a:ext>
            </a:extLst>
          </p:cNvPr>
          <p:cNvGrpSpPr/>
          <p:nvPr/>
        </p:nvGrpSpPr>
        <p:grpSpPr>
          <a:xfrm>
            <a:off x="2241912" y="586890"/>
            <a:ext cx="2396137" cy="1073679"/>
            <a:chOff x="7189852" y="1729947"/>
            <a:chExt cx="4267593" cy="1912254"/>
          </a:xfrm>
          <a:solidFill>
            <a:schemeClr val="bg1"/>
          </a:solidFill>
        </p:grpSpPr>
        <p:sp>
          <p:nvSpPr>
            <p:cNvPr id="13" name="Freeform 5">
              <a:extLst>
                <a:ext uri="{FF2B5EF4-FFF2-40B4-BE49-F238E27FC236}">
                  <a16:creationId xmlns:a16="http://schemas.microsoft.com/office/drawing/2014/main" id="{3A836287-529A-4206-A4DE-0E03FA135FC0}"/>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4" name="Freeform 6">
              <a:extLst>
                <a:ext uri="{FF2B5EF4-FFF2-40B4-BE49-F238E27FC236}">
                  <a16:creationId xmlns:a16="http://schemas.microsoft.com/office/drawing/2014/main" id="{91A94E37-0036-4A65-870A-07F9D31647F4}"/>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5" name="Freeform 7">
              <a:extLst>
                <a:ext uri="{FF2B5EF4-FFF2-40B4-BE49-F238E27FC236}">
                  <a16:creationId xmlns:a16="http://schemas.microsoft.com/office/drawing/2014/main" id="{D27471D0-3F39-454B-B0C4-21A572FE492A}"/>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6" name="Freeform 8">
              <a:extLst>
                <a:ext uri="{FF2B5EF4-FFF2-40B4-BE49-F238E27FC236}">
                  <a16:creationId xmlns:a16="http://schemas.microsoft.com/office/drawing/2014/main" id="{861E521D-DFC3-46E2-890C-4DAB7F20367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7" name="Freeform 9">
              <a:extLst>
                <a:ext uri="{FF2B5EF4-FFF2-40B4-BE49-F238E27FC236}">
                  <a16:creationId xmlns:a16="http://schemas.microsoft.com/office/drawing/2014/main" id="{2DBFF36D-AE22-486F-A0A9-9C259D29ED74}"/>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8" name="Freeform 10">
              <a:extLst>
                <a:ext uri="{FF2B5EF4-FFF2-40B4-BE49-F238E27FC236}">
                  <a16:creationId xmlns:a16="http://schemas.microsoft.com/office/drawing/2014/main" id="{FC85441A-6DFF-4018-9E1E-B5980030A9F2}"/>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9" name="Freeform 11">
              <a:extLst>
                <a:ext uri="{FF2B5EF4-FFF2-40B4-BE49-F238E27FC236}">
                  <a16:creationId xmlns:a16="http://schemas.microsoft.com/office/drawing/2014/main" id="{AC9ED7A6-81A7-4EC7-A5A2-7A5266BFF44B}"/>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0" name="Freeform 12">
              <a:extLst>
                <a:ext uri="{FF2B5EF4-FFF2-40B4-BE49-F238E27FC236}">
                  <a16:creationId xmlns:a16="http://schemas.microsoft.com/office/drawing/2014/main" id="{92349D08-6B24-4508-9BBC-7C18B1042766}"/>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1" name="Freeform 13">
              <a:extLst>
                <a:ext uri="{FF2B5EF4-FFF2-40B4-BE49-F238E27FC236}">
                  <a16:creationId xmlns:a16="http://schemas.microsoft.com/office/drawing/2014/main" id="{75154A1D-7470-4BC9-80FD-DE6D8697B608}"/>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2" name="Freeform 14">
              <a:extLst>
                <a:ext uri="{FF2B5EF4-FFF2-40B4-BE49-F238E27FC236}">
                  <a16:creationId xmlns:a16="http://schemas.microsoft.com/office/drawing/2014/main" id="{71DC50D5-A6B2-46CA-B46A-3BDD4D6F06C6}"/>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3" name="Freeform 15">
              <a:extLst>
                <a:ext uri="{FF2B5EF4-FFF2-40B4-BE49-F238E27FC236}">
                  <a16:creationId xmlns:a16="http://schemas.microsoft.com/office/drawing/2014/main" id="{5E31E390-DD53-468B-96AA-3D4476C835A7}"/>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4" name="Freeform 16">
              <a:extLst>
                <a:ext uri="{FF2B5EF4-FFF2-40B4-BE49-F238E27FC236}">
                  <a16:creationId xmlns:a16="http://schemas.microsoft.com/office/drawing/2014/main" id="{2C791353-AD21-481B-A9F2-DBD79E8B8D9C}"/>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5" name="Freeform 17">
              <a:extLst>
                <a:ext uri="{FF2B5EF4-FFF2-40B4-BE49-F238E27FC236}">
                  <a16:creationId xmlns:a16="http://schemas.microsoft.com/office/drawing/2014/main" id="{5B9FEB0D-A8D3-4026-BCC4-9F5E9B1AFE7A}"/>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6" name="Freeform 18">
              <a:extLst>
                <a:ext uri="{FF2B5EF4-FFF2-40B4-BE49-F238E27FC236}">
                  <a16:creationId xmlns:a16="http://schemas.microsoft.com/office/drawing/2014/main" id="{928D6D99-344F-4293-80A8-4CBD4359526F}"/>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7" name="Freeform 19">
              <a:extLst>
                <a:ext uri="{FF2B5EF4-FFF2-40B4-BE49-F238E27FC236}">
                  <a16:creationId xmlns:a16="http://schemas.microsoft.com/office/drawing/2014/main" id="{22C7531E-2DD6-4F1A-B934-D96B20174ECD}"/>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8" name="Freeform 20">
              <a:extLst>
                <a:ext uri="{FF2B5EF4-FFF2-40B4-BE49-F238E27FC236}">
                  <a16:creationId xmlns:a16="http://schemas.microsoft.com/office/drawing/2014/main" id="{3A36D3DE-05D0-4DEE-986D-228401A7FE27}"/>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9" name="Freeform 21">
              <a:extLst>
                <a:ext uri="{FF2B5EF4-FFF2-40B4-BE49-F238E27FC236}">
                  <a16:creationId xmlns:a16="http://schemas.microsoft.com/office/drawing/2014/main" id="{3CD3A979-3FC2-437E-BFAD-A40DA433348C}"/>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0" name="Freeform 22">
              <a:extLst>
                <a:ext uri="{FF2B5EF4-FFF2-40B4-BE49-F238E27FC236}">
                  <a16:creationId xmlns:a16="http://schemas.microsoft.com/office/drawing/2014/main" id="{2A1E6B87-F098-4BE7-B2FC-2A02AB3E20DE}"/>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1" name="Freeform 23">
              <a:extLst>
                <a:ext uri="{FF2B5EF4-FFF2-40B4-BE49-F238E27FC236}">
                  <a16:creationId xmlns:a16="http://schemas.microsoft.com/office/drawing/2014/main" id="{AAA5450E-DB07-4262-821E-7ED37E33D8AA}"/>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2" name="Freeform 24">
              <a:extLst>
                <a:ext uri="{FF2B5EF4-FFF2-40B4-BE49-F238E27FC236}">
                  <a16:creationId xmlns:a16="http://schemas.microsoft.com/office/drawing/2014/main" id="{232378DA-7921-4D3F-9B42-14882B65FA3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3" name="Freeform 25">
              <a:extLst>
                <a:ext uri="{FF2B5EF4-FFF2-40B4-BE49-F238E27FC236}">
                  <a16:creationId xmlns:a16="http://schemas.microsoft.com/office/drawing/2014/main" id="{A1001374-BA29-4351-90EC-4D354AE4AD03}"/>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4" name="Freeform 26">
              <a:extLst>
                <a:ext uri="{FF2B5EF4-FFF2-40B4-BE49-F238E27FC236}">
                  <a16:creationId xmlns:a16="http://schemas.microsoft.com/office/drawing/2014/main" id="{49FECE28-FF1A-4CB2-B1C2-4A94DC90F62A}"/>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5" name="Freeform 27">
              <a:extLst>
                <a:ext uri="{FF2B5EF4-FFF2-40B4-BE49-F238E27FC236}">
                  <a16:creationId xmlns:a16="http://schemas.microsoft.com/office/drawing/2014/main" id="{F1676E26-5EAB-4151-ACC6-3DD849E3912D}"/>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6" name="Freeform 28">
              <a:extLst>
                <a:ext uri="{FF2B5EF4-FFF2-40B4-BE49-F238E27FC236}">
                  <a16:creationId xmlns:a16="http://schemas.microsoft.com/office/drawing/2014/main" id="{80DDD9FD-6B72-4DC1-93D5-17E415F8AA80}"/>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7" name="Freeform 29">
              <a:extLst>
                <a:ext uri="{FF2B5EF4-FFF2-40B4-BE49-F238E27FC236}">
                  <a16:creationId xmlns:a16="http://schemas.microsoft.com/office/drawing/2014/main" id="{11C63B9E-3077-45BC-8BF6-83A278E14F04}"/>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8" name="Freeform 30">
              <a:extLst>
                <a:ext uri="{FF2B5EF4-FFF2-40B4-BE49-F238E27FC236}">
                  <a16:creationId xmlns:a16="http://schemas.microsoft.com/office/drawing/2014/main" id="{CEEF253D-4DBF-45E9-82F4-0FE6AC89BDCE}"/>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9" name="Freeform 31">
              <a:extLst>
                <a:ext uri="{FF2B5EF4-FFF2-40B4-BE49-F238E27FC236}">
                  <a16:creationId xmlns:a16="http://schemas.microsoft.com/office/drawing/2014/main" id="{D2E368EC-EBC5-48EE-A110-25AF44A6566F}"/>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0" name="Freeform 32">
              <a:extLst>
                <a:ext uri="{FF2B5EF4-FFF2-40B4-BE49-F238E27FC236}">
                  <a16:creationId xmlns:a16="http://schemas.microsoft.com/office/drawing/2014/main" id="{FF8DC1CC-FCE6-4192-B6E3-1A34E2663863}"/>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1" name="Freeform 33">
              <a:extLst>
                <a:ext uri="{FF2B5EF4-FFF2-40B4-BE49-F238E27FC236}">
                  <a16:creationId xmlns:a16="http://schemas.microsoft.com/office/drawing/2014/main" id="{CD4EE7F4-ED22-45D2-B93D-6A7E7E0837DC}"/>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2" name="Freeform 34">
              <a:extLst>
                <a:ext uri="{FF2B5EF4-FFF2-40B4-BE49-F238E27FC236}">
                  <a16:creationId xmlns:a16="http://schemas.microsoft.com/office/drawing/2014/main" id="{E777DB62-5121-4030-BDCF-3497879D02FA}"/>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3" name="Freeform 35">
              <a:extLst>
                <a:ext uri="{FF2B5EF4-FFF2-40B4-BE49-F238E27FC236}">
                  <a16:creationId xmlns:a16="http://schemas.microsoft.com/office/drawing/2014/main" id="{A5BB61D2-70F7-4F28-AC9F-B1B1D8111C4E}"/>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4" name="Freeform 36">
              <a:extLst>
                <a:ext uri="{FF2B5EF4-FFF2-40B4-BE49-F238E27FC236}">
                  <a16:creationId xmlns:a16="http://schemas.microsoft.com/office/drawing/2014/main" id="{61096CD6-12EC-4A66-B405-27D25E8D1E87}"/>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grpSp>
      <p:grpSp>
        <p:nvGrpSpPr>
          <p:cNvPr id="3" name="Grupa 2">
            <a:extLst>
              <a:ext uri="{FF2B5EF4-FFF2-40B4-BE49-F238E27FC236}">
                <a16:creationId xmlns:a16="http://schemas.microsoft.com/office/drawing/2014/main" id="{8915EB9C-A80F-433A-8B3B-ACB9F9CBC37F}"/>
              </a:ext>
            </a:extLst>
          </p:cNvPr>
          <p:cNvGrpSpPr/>
          <p:nvPr/>
        </p:nvGrpSpPr>
        <p:grpSpPr>
          <a:xfrm>
            <a:off x="3042859" y="2242910"/>
            <a:ext cx="7292188" cy="4297590"/>
            <a:chOff x="1979643" y="2560410"/>
            <a:chExt cx="7292188" cy="4297590"/>
          </a:xfrm>
        </p:grpSpPr>
        <p:pic>
          <p:nvPicPr>
            <p:cNvPr id="45" name="Obraz 44">
              <a:extLst>
                <a:ext uri="{FF2B5EF4-FFF2-40B4-BE49-F238E27FC236}">
                  <a16:creationId xmlns:a16="http://schemas.microsoft.com/office/drawing/2014/main" id="{0FA94AFE-5013-4743-A38A-184B39D77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43" y="2560410"/>
              <a:ext cx="7292188" cy="4297590"/>
            </a:xfrm>
            <a:prstGeom prst="rect">
              <a:avLst/>
            </a:prstGeom>
          </p:spPr>
        </p:pic>
        <p:sp>
          <p:nvSpPr>
            <p:cNvPr id="46" name="pole tekstowe 45">
              <a:extLst>
                <a:ext uri="{FF2B5EF4-FFF2-40B4-BE49-F238E27FC236}">
                  <a16:creationId xmlns:a16="http://schemas.microsoft.com/office/drawing/2014/main" id="{AC3EA1FA-97D7-4E2A-BD26-865FAF925542}"/>
                </a:ext>
              </a:extLst>
            </p:cNvPr>
            <p:cNvSpPr txBox="1"/>
            <p:nvPr/>
          </p:nvSpPr>
          <p:spPr>
            <a:xfrm>
              <a:off x="3347877" y="3949575"/>
              <a:ext cx="4614035" cy="830997"/>
            </a:xfrm>
            <a:prstGeom prst="rect">
              <a:avLst/>
            </a:prstGeom>
            <a:noFill/>
          </p:spPr>
          <p:txBody>
            <a:bodyPr wrap="square" rtlCol="0">
              <a:spAutoFit/>
            </a:bodyPr>
            <a:lstStyle/>
            <a:p>
              <a:pPr algn="ctr" defTabSz="274366"/>
              <a:r>
                <a:rPr lang="pl-PL" sz="2400" dirty="0">
                  <a:solidFill>
                    <a:prstClr val="white"/>
                  </a:solidFill>
                  <a:latin typeface="Roboto Condensed" panose="02000000000000000000" pitchFamily="2" charset="0"/>
                  <a:ea typeface="Roboto Condensed" panose="02000000000000000000" pitchFamily="2" charset="0"/>
                </a:rPr>
                <a:t>Samochód w leasingu – kluczowe aspekty z zakresu ubezpieczeń</a:t>
              </a:r>
            </a:p>
          </p:txBody>
        </p:sp>
        <p:sp>
          <p:nvSpPr>
            <p:cNvPr id="47" name="pole tekstowe 46">
              <a:extLst>
                <a:ext uri="{FF2B5EF4-FFF2-40B4-BE49-F238E27FC236}">
                  <a16:creationId xmlns:a16="http://schemas.microsoft.com/office/drawing/2014/main" id="{80D7CD89-2D61-4D1B-9DD2-B42C0526D8D1}"/>
                </a:ext>
              </a:extLst>
            </p:cNvPr>
            <p:cNvSpPr txBox="1"/>
            <p:nvPr/>
          </p:nvSpPr>
          <p:spPr>
            <a:xfrm>
              <a:off x="3574832" y="2919985"/>
              <a:ext cx="4062977" cy="830997"/>
            </a:xfrm>
            <a:prstGeom prst="rect">
              <a:avLst/>
            </a:prstGeom>
            <a:noFill/>
          </p:spPr>
          <p:txBody>
            <a:bodyPr wrap="square" rtlCol="0">
              <a:spAutoFit/>
            </a:bodyPr>
            <a:lstStyle/>
            <a:p>
              <a:pPr algn="ctr" defTabSz="274366"/>
              <a:r>
                <a:rPr lang="pl-PL" sz="4800" dirty="0">
                  <a:solidFill>
                    <a:prstClr val="white"/>
                  </a:solidFill>
                  <a:latin typeface="Roboto Condensed Light" panose="02000000000000000000" pitchFamily="2" charset="0"/>
                  <a:ea typeface="Roboto Condensed Light" panose="02000000000000000000" pitchFamily="2" charset="0"/>
                  <a:cs typeface="Roboto Condensed Light" panose="02000000000000000000" pitchFamily="2" charset="0"/>
                </a:rPr>
                <a:t>Webinarium</a:t>
              </a:r>
            </a:p>
          </p:txBody>
        </p:sp>
        <p:sp>
          <p:nvSpPr>
            <p:cNvPr id="48" name="Prostokąt 47">
              <a:extLst>
                <a:ext uri="{FF2B5EF4-FFF2-40B4-BE49-F238E27FC236}">
                  <a16:creationId xmlns:a16="http://schemas.microsoft.com/office/drawing/2014/main" id="{80BFC3F1-6B15-4499-8A7B-3A8791F6FA0F}"/>
                </a:ext>
              </a:extLst>
            </p:cNvPr>
            <p:cNvSpPr/>
            <p:nvPr/>
          </p:nvSpPr>
          <p:spPr>
            <a:xfrm>
              <a:off x="3574831" y="2925005"/>
              <a:ext cx="4062978" cy="8290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66"/>
              <a:endParaRPr lang="pl-PL" sz="628" dirty="0">
                <a:solidFill>
                  <a:prstClr val="white"/>
                </a:solidFill>
              </a:endParaRPr>
            </a:p>
          </p:txBody>
        </p:sp>
        <p:sp>
          <p:nvSpPr>
            <p:cNvPr id="49" name="Prostokąt: zaokrąglone rogi 48">
              <a:extLst>
                <a:ext uri="{FF2B5EF4-FFF2-40B4-BE49-F238E27FC236}">
                  <a16:creationId xmlns:a16="http://schemas.microsoft.com/office/drawing/2014/main" id="{2628349F-1E3B-4929-A090-FBCCB533AF99}"/>
                </a:ext>
              </a:extLst>
            </p:cNvPr>
            <p:cNvSpPr/>
            <p:nvPr/>
          </p:nvSpPr>
          <p:spPr>
            <a:xfrm>
              <a:off x="4916960" y="5074604"/>
              <a:ext cx="1371350" cy="393934"/>
            </a:xfrm>
            <a:prstGeom prst="roundRect">
              <a:avLst>
                <a:gd name="adj" fmla="val 50000"/>
              </a:avLst>
            </a:prstGeom>
            <a:solidFill>
              <a:srgbClr val="0D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cap="all" dirty="0">
                  <a:solidFill>
                    <a:schemeClr val="bg1"/>
                  </a:solidFill>
                  <a:latin typeface="Roboto Condensed" panose="02000000000000000000" pitchFamily="2" charset="0"/>
                  <a:ea typeface="Roboto Condensed" panose="02000000000000000000" pitchFamily="2" charset="0"/>
                </a:rPr>
                <a:t>17.04.2025</a:t>
              </a:r>
            </a:p>
          </p:txBody>
        </p:sp>
      </p:grpSp>
    </p:spTree>
    <p:extLst>
      <p:ext uri="{BB962C8B-B14F-4D97-AF65-F5344CB8AC3E}">
        <p14:creationId xmlns:p14="http://schemas.microsoft.com/office/powerpoint/2010/main" val="78743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639E2F88-D083-C5C8-20E7-7C5196B98EB9}"/>
              </a:ext>
            </a:extLst>
          </p:cNvPr>
          <p:cNvGrpSpPr/>
          <p:nvPr/>
        </p:nvGrpSpPr>
        <p:grpSpPr>
          <a:xfrm>
            <a:off x="1426005" y="185917"/>
            <a:ext cx="10919045" cy="841520"/>
            <a:chOff x="383932" y="266023"/>
            <a:chExt cx="8911871" cy="841520"/>
          </a:xfrm>
        </p:grpSpPr>
        <p:sp>
          <p:nvSpPr>
            <p:cNvPr id="3" name="pole tekstowe 2">
              <a:extLst>
                <a:ext uri="{FF2B5EF4-FFF2-40B4-BE49-F238E27FC236}">
                  <a16:creationId xmlns:a16="http://schemas.microsoft.com/office/drawing/2014/main" id="{108B14A4-D300-6210-5BFA-61E9A7044B83}"/>
                </a:ext>
              </a:extLst>
            </p:cNvPr>
            <p:cNvSpPr txBox="1"/>
            <p:nvPr/>
          </p:nvSpPr>
          <p:spPr>
            <a:xfrm>
              <a:off x="499450" y="266023"/>
              <a:ext cx="8796353" cy="602088"/>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Uwagi ogólne</a:t>
              </a:r>
            </a:p>
          </p:txBody>
        </p:sp>
        <p:sp>
          <p:nvSpPr>
            <p:cNvPr id="4" name="Prostokąt 3">
              <a:extLst>
                <a:ext uri="{FF2B5EF4-FFF2-40B4-BE49-F238E27FC236}">
                  <a16:creationId xmlns:a16="http://schemas.microsoft.com/office/drawing/2014/main" id="{F178E4DC-8085-72D0-C441-45139CAEBEBA}"/>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pic>
          <p:nvPicPr>
            <p:cNvPr id="5" name="Obraz 4">
              <a:extLst>
                <a:ext uri="{FF2B5EF4-FFF2-40B4-BE49-F238E27FC236}">
                  <a16:creationId xmlns:a16="http://schemas.microsoft.com/office/drawing/2014/main" id="{CDD9C9CC-6CAA-3EF3-F112-602A98531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72" y="425184"/>
              <a:ext cx="1459671" cy="598463"/>
            </a:xfrm>
            <a:prstGeom prst="rect">
              <a:avLst/>
            </a:prstGeom>
          </p:spPr>
        </p:pic>
      </p:grpSp>
      <p:sp>
        <p:nvSpPr>
          <p:cNvPr id="6" name="Symbol zastępczy zawartości 3">
            <a:extLst>
              <a:ext uri="{FF2B5EF4-FFF2-40B4-BE49-F238E27FC236}">
                <a16:creationId xmlns:a16="http://schemas.microsoft.com/office/drawing/2014/main" id="{1DF834FB-9AB7-4EA1-B969-7D1318135297}"/>
              </a:ext>
            </a:extLst>
          </p:cNvPr>
          <p:cNvSpPr>
            <a:spLocks noGrp="1"/>
          </p:cNvSpPr>
          <p:nvPr>
            <p:ph idx="1"/>
          </p:nvPr>
        </p:nvSpPr>
        <p:spPr>
          <a:xfrm>
            <a:off x="758674" y="1102702"/>
            <a:ext cx="10892552" cy="5074578"/>
          </a:xfrm>
          <a:solidFill>
            <a:schemeClr val="accent1">
              <a:lumMod val="20000"/>
              <a:lumOff val="80000"/>
            </a:schemeClr>
          </a:solidFill>
          <a:ln w="57150" cap="rnd">
            <a:solidFill>
              <a:schemeClr val="accent1"/>
            </a:solidFill>
          </a:ln>
        </p:spPr>
        <p:txBody>
          <a:bodyPr>
            <a:noAutofit/>
          </a:bodyPr>
          <a:lstStyle/>
          <a:p>
            <a:pPr algn="just">
              <a:lnSpc>
                <a:spcPct val="150000"/>
              </a:lnSpc>
              <a:spcBef>
                <a:spcPts val="800"/>
              </a:spcBef>
              <a:buClr>
                <a:srgbClr val="0F7EC2"/>
              </a:buClr>
              <a:buSzPct val="175000"/>
            </a:pPr>
            <a:r>
              <a:rPr lang="pl-PL" sz="2000" dirty="0">
                <a:latin typeface="Roboto Condensed" panose="020B0604020202020204" charset="0"/>
                <a:ea typeface="Roboto Condensed" panose="020B0604020202020204" charset="0"/>
              </a:rPr>
              <a:t>Z uwagi na to, że leasingowany samochód – przez cały okres trwania umowy leasingu – pozostaje własnością leasingodawcy, to do niego należy decydujący głos w sprawie ubezpieczenia:</a:t>
            </a:r>
          </a:p>
          <a:p>
            <a:pPr algn="just">
              <a:lnSpc>
                <a:spcPct val="150000"/>
              </a:lnSpc>
              <a:spcBef>
                <a:spcPts val="800"/>
              </a:spcBef>
              <a:buClr>
                <a:srgbClr val="0F7EC2"/>
              </a:buClr>
              <a:buSzPct val="175000"/>
              <a:buFont typeface="Courier New" panose="02070309020205020404" pitchFamily="49" charset="0"/>
              <a:buChar char="o"/>
            </a:pPr>
            <a:r>
              <a:rPr lang="pl-PL" sz="2000" dirty="0">
                <a:latin typeface="Roboto Condensed" panose="020B0604020202020204" charset="0"/>
                <a:ea typeface="Roboto Condensed" panose="020B0604020202020204" charset="0"/>
              </a:rPr>
              <a:t>Zarówno w kwestii zakresu ubezpieczenia, tj. czy ma to być pełen pakiet komunikacyjnych (OC/AC + inne ryzyka dobrowolne, np. </a:t>
            </a:r>
            <a:r>
              <a:rPr lang="pl-PL" sz="2000" dirty="0" err="1">
                <a:latin typeface="Roboto Condensed" panose="020B0604020202020204" charset="0"/>
                <a:ea typeface="Roboto Condensed" panose="020B0604020202020204" charset="0"/>
              </a:rPr>
              <a:t>assistance</a:t>
            </a:r>
            <a:r>
              <a:rPr lang="pl-PL" sz="2000" dirty="0">
                <a:latin typeface="Roboto Condensed" panose="020B0604020202020204" charset="0"/>
                <a:ea typeface="Roboto Condensed" panose="020B0604020202020204" charset="0"/>
              </a:rPr>
              <a:t> i </a:t>
            </a:r>
            <a:r>
              <a:rPr lang="pl-PL" sz="2000" dirty="0" err="1">
                <a:latin typeface="Roboto Condensed" panose="020B0604020202020204" charset="0"/>
                <a:ea typeface="Roboto Condensed" panose="020B0604020202020204" charset="0"/>
              </a:rPr>
              <a:t>ubezp</a:t>
            </a:r>
            <a:r>
              <a:rPr lang="pl-PL" sz="2000" dirty="0">
                <a:latin typeface="Roboto Condensed" panose="020B0604020202020204" charset="0"/>
                <a:ea typeface="Roboto Condensed" panose="020B0604020202020204" charset="0"/>
              </a:rPr>
              <a:t>. szyb) czy np. samo ubezpieczenie OC p.p.m. (praktyka stosowana np. przy używanych samochodach o mniejszej wartości)</a:t>
            </a:r>
          </a:p>
          <a:p>
            <a:pPr algn="just">
              <a:lnSpc>
                <a:spcPct val="150000"/>
              </a:lnSpc>
              <a:spcBef>
                <a:spcPts val="800"/>
              </a:spcBef>
              <a:buClr>
                <a:srgbClr val="0F7EC2"/>
              </a:buClr>
              <a:buSzPct val="175000"/>
              <a:buFont typeface="Courier New" panose="02070309020205020404" pitchFamily="49" charset="0"/>
              <a:buChar char="o"/>
            </a:pPr>
            <a:r>
              <a:rPr lang="pl-PL" sz="2000" dirty="0">
                <a:latin typeface="Roboto Condensed" panose="020B0604020202020204" charset="0"/>
                <a:ea typeface="Roboto Condensed" panose="020B0604020202020204" charset="0"/>
              </a:rPr>
              <a:t>Zakresu ochrony ubezpieczeniowej, istotne zwłaszcza w odniesieniu do ubezpieczenia AC dla przedsiębiorców prowadzących np. działalność w zakresie transportu międzynarodowego, chodzi </a:t>
            </a:r>
            <a:br>
              <a:rPr lang="pl-PL" sz="2000" dirty="0">
                <a:latin typeface="Roboto Condensed" panose="020B0604020202020204" charset="0"/>
                <a:ea typeface="Roboto Condensed" panose="020B0604020202020204" charset="0"/>
              </a:rPr>
            </a:br>
            <a:r>
              <a:rPr lang="pl-PL" sz="2000" dirty="0">
                <a:latin typeface="Roboto Condensed" panose="020B0604020202020204" charset="0"/>
                <a:ea typeface="Roboto Condensed" panose="020B0604020202020204" charset="0"/>
              </a:rPr>
              <a:t>o możliwość rozszerzenia polisy np. na kraje spoza UE (Białoruś czy Ukrainę)</a:t>
            </a:r>
          </a:p>
          <a:p>
            <a:pPr algn="just">
              <a:lnSpc>
                <a:spcPct val="150000"/>
              </a:lnSpc>
              <a:spcBef>
                <a:spcPts val="800"/>
              </a:spcBef>
              <a:buClr>
                <a:srgbClr val="0F7EC2"/>
              </a:buClr>
              <a:buSzPct val="175000"/>
              <a:buFont typeface="Courier New" panose="02070309020205020404" pitchFamily="49" charset="0"/>
              <a:buChar char="o"/>
            </a:pPr>
            <a:r>
              <a:rPr lang="pl-PL" sz="2000" dirty="0">
                <a:latin typeface="Roboto Condensed" panose="020B0604020202020204" charset="0"/>
                <a:ea typeface="Roboto Condensed" panose="020B0604020202020204" charset="0"/>
              </a:rPr>
              <a:t>Ale także np. wariantu  ubezpieczenia AC (najczęściej wariant serwis/ opcja stałej wartości pojazdu)</a:t>
            </a:r>
          </a:p>
          <a:p>
            <a:pPr algn="just">
              <a:lnSpc>
                <a:spcPct val="150000"/>
              </a:lnSpc>
              <a:spcBef>
                <a:spcPts val="800"/>
              </a:spcBef>
              <a:buClr>
                <a:srgbClr val="0F7EC2"/>
              </a:buClr>
              <a:buSzPct val="175000"/>
              <a:buFont typeface="Courier New" panose="02070309020205020404" pitchFamily="49" charset="0"/>
              <a:buChar char="o"/>
            </a:pPr>
            <a:r>
              <a:rPr lang="pl-PL" sz="2000" dirty="0">
                <a:latin typeface="Roboto Condensed" panose="020B0604020202020204" charset="0"/>
                <a:ea typeface="Roboto Condensed" panose="020B0604020202020204" charset="0"/>
              </a:rPr>
              <a:t>Wyboru ubezpieczyciela, u którego ma zostać wykupiona polisa </a:t>
            </a:r>
          </a:p>
        </p:txBody>
      </p:sp>
    </p:spTree>
    <p:extLst>
      <p:ext uri="{BB962C8B-B14F-4D97-AF65-F5344CB8AC3E}">
        <p14:creationId xmlns:p14="http://schemas.microsoft.com/office/powerpoint/2010/main" val="425415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268654" y="333822"/>
            <a:ext cx="9922586" cy="602085"/>
            <a:chOff x="298294" y="294173"/>
            <a:chExt cx="9728589" cy="602085"/>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298294" y="300582"/>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Problem tzw. podwójnego ubezpieczenia</a:t>
              </a: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536" y="294173"/>
              <a:ext cx="1824347" cy="598463"/>
            </a:xfrm>
            <a:prstGeom prst="rect">
              <a:avLst/>
            </a:prstGeom>
          </p:spPr>
        </p:pic>
      </p:grpSp>
      <p:sp>
        <p:nvSpPr>
          <p:cNvPr id="4" name="Symbol zastępczy zawartości 3"/>
          <p:cNvSpPr>
            <a:spLocks noGrp="1"/>
          </p:cNvSpPr>
          <p:nvPr>
            <p:ph idx="1"/>
          </p:nvPr>
        </p:nvSpPr>
        <p:spPr>
          <a:xfrm>
            <a:off x="810591" y="2758533"/>
            <a:ext cx="10873409" cy="3382303"/>
          </a:xfrm>
        </p:spPr>
        <p:txBody>
          <a:bodyPr>
            <a:noAutofit/>
          </a:bodyPr>
          <a:lstStyle/>
          <a:p>
            <a:pPr lvl="0" algn="just">
              <a:lnSpc>
                <a:spcPct val="120000"/>
              </a:lnSpc>
              <a:spcBef>
                <a:spcPts val="0"/>
              </a:spcBef>
              <a:buClr>
                <a:srgbClr val="0F7EC2"/>
              </a:buClr>
              <a:buSzPct val="114000"/>
              <a:buFont typeface="Wingdings" panose="05000000000000000000" pitchFamily="2" charset="2"/>
              <a:buChar char="§"/>
            </a:pPr>
            <a:r>
              <a:rPr lang="pl-PL" sz="2000" dirty="0">
                <a:latin typeface="Calibri" panose="020F0502020204030204" pitchFamily="34" charset="0"/>
                <a:ea typeface="Calibri" panose="020F0502020204030204" pitchFamily="34" charset="0"/>
              </a:rPr>
              <a:t>Należy pamiętać, że w</a:t>
            </a:r>
            <a:r>
              <a:rPr lang="pl-PL" sz="2000" dirty="0">
                <a:effectLst/>
                <a:latin typeface="Calibri" panose="020F0502020204030204" pitchFamily="34" charset="0"/>
                <a:ea typeface="Calibri" panose="020F0502020204030204" pitchFamily="34" charset="0"/>
              </a:rPr>
              <a:t> treści Ogólnych Warunków Umowy Leasingu (OWUL) </a:t>
            </a:r>
            <a:r>
              <a:rPr lang="pl-PL" sz="2000" dirty="0">
                <a:latin typeface="Calibri" panose="020F0502020204030204" pitchFamily="34" charset="0"/>
                <a:ea typeface="Calibri" panose="020F0502020204030204" pitchFamily="34" charset="0"/>
              </a:rPr>
              <a:t>zamieszczane są zazwyczaj</a:t>
            </a:r>
            <a:r>
              <a:rPr lang="pl-PL" sz="2000" dirty="0">
                <a:effectLst/>
                <a:latin typeface="Calibri" panose="020F0502020204030204" pitchFamily="34" charset="0"/>
                <a:ea typeface="Calibri" panose="020F0502020204030204" pitchFamily="34" charset="0"/>
              </a:rPr>
              <a:t> zapisy nakładające na leasingobiorcę konkretne obowiązk</a:t>
            </a:r>
            <a:r>
              <a:rPr lang="pl-PL" sz="2000" dirty="0">
                <a:latin typeface="Calibri" panose="020F0502020204030204" pitchFamily="34" charset="0"/>
                <a:ea typeface="Calibri" panose="020F0502020204030204" pitchFamily="34" charset="0"/>
              </a:rPr>
              <a:t>i, od spełnienia których będzie zależała możliwość </a:t>
            </a:r>
            <a:r>
              <a:rPr lang="pl-PL" sz="2000" dirty="0">
                <a:effectLst/>
                <a:latin typeface="Calibri" panose="020F0502020204030204" pitchFamily="34" charset="0"/>
                <a:ea typeface="Calibri" panose="020F0502020204030204" pitchFamily="34" charset="0"/>
              </a:rPr>
              <a:t>ubezpieczenia samochodu w ramach tzw. polisy </a:t>
            </a:r>
            <a:r>
              <a:rPr lang="pl-PL" sz="2000" dirty="0">
                <a:latin typeface="Calibri" panose="020F0502020204030204" pitchFamily="34" charset="0"/>
                <a:ea typeface="Calibri" panose="020F0502020204030204" pitchFamily="34" charset="0"/>
              </a:rPr>
              <a:t>zewnętrznej</a:t>
            </a:r>
            <a:r>
              <a:rPr lang="pl-PL" sz="2000" dirty="0">
                <a:effectLst/>
                <a:latin typeface="Calibri" panose="020F0502020204030204" pitchFamily="34" charset="0"/>
                <a:ea typeface="Calibri" panose="020F0502020204030204" pitchFamily="34" charset="0"/>
              </a:rPr>
              <a:t>, w szczególności będzie to:</a:t>
            </a:r>
            <a:endParaRPr lang="pl-PL" sz="2000" dirty="0">
              <a:latin typeface="Calibri" panose="020F0502020204030204" pitchFamily="34" charset="0"/>
              <a:ea typeface="Calibri" panose="020F0502020204030204" pitchFamily="34" charset="0"/>
            </a:endParaRPr>
          </a:p>
          <a:p>
            <a:pPr algn="just">
              <a:lnSpc>
                <a:spcPct val="120000"/>
              </a:lnSpc>
              <a:spcBef>
                <a:spcPts val="0"/>
              </a:spcBef>
              <a:buClr>
                <a:srgbClr val="0F7EC2"/>
              </a:buClr>
              <a:buSzPct val="114000"/>
            </a:pPr>
            <a:r>
              <a:rPr lang="pl-PL" sz="2000" dirty="0">
                <a:latin typeface="Calibri" panose="020F0502020204030204" pitchFamily="34" charset="0"/>
                <a:ea typeface="Calibri" panose="020F0502020204030204" pitchFamily="34" charset="0"/>
              </a:rPr>
              <a:t>wymóg</a:t>
            </a:r>
            <a:r>
              <a:rPr lang="pl-PL" sz="2000" dirty="0">
                <a:effectLst/>
                <a:latin typeface="Calibri" panose="020F0502020204030204" pitchFamily="34" charset="0"/>
                <a:ea typeface="Calibri" panose="020F0502020204030204" pitchFamily="34" charset="0"/>
              </a:rPr>
              <a:t> uzyskania zgody firmy leasingowej na ubezpieczenie pojazdu „we własnym zakresie”, </a:t>
            </a:r>
          </a:p>
          <a:p>
            <a:pPr algn="just">
              <a:lnSpc>
                <a:spcPct val="120000"/>
              </a:lnSpc>
              <a:spcBef>
                <a:spcPts val="0"/>
              </a:spcBef>
              <a:buClr>
                <a:srgbClr val="0F7EC2"/>
              </a:buClr>
              <a:buSzPct val="114000"/>
            </a:pPr>
            <a:r>
              <a:rPr lang="pl-PL" sz="2000" dirty="0">
                <a:effectLst/>
                <a:latin typeface="Calibri" panose="020F0502020204030204" pitchFamily="34" charset="0"/>
                <a:ea typeface="Calibri" panose="020F0502020204030204" pitchFamily="34" charset="0"/>
              </a:rPr>
              <a:t>obowiązek dostarczenia przez leasingobiorcę nowej polisy w określonym w warunkach umowy terminie (np. na 14 dni przed ekspiracją aktualnej polisy)</a:t>
            </a:r>
          </a:p>
          <a:p>
            <a:pPr algn="just">
              <a:lnSpc>
                <a:spcPct val="120000"/>
              </a:lnSpc>
              <a:spcBef>
                <a:spcPts val="0"/>
              </a:spcBef>
              <a:buClr>
                <a:srgbClr val="0F7EC2"/>
              </a:buClr>
              <a:buSzPct val="114000"/>
            </a:pPr>
            <a:r>
              <a:rPr lang="pl-PL" sz="2000" dirty="0">
                <a:latin typeface="Calibri" panose="020F0502020204030204" pitchFamily="34" charset="0"/>
                <a:ea typeface="Calibri" panose="020F0502020204030204" pitchFamily="34" charset="0"/>
              </a:rPr>
              <a:t>o</a:t>
            </a:r>
            <a:r>
              <a:rPr lang="pl-PL" sz="2000" dirty="0">
                <a:effectLst/>
                <a:latin typeface="Calibri" panose="020F0502020204030204" pitchFamily="34" charset="0"/>
                <a:ea typeface="Calibri" panose="020F0502020204030204" pitchFamily="34" charset="0"/>
              </a:rPr>
              <a:t>bowiązek przesłania potwierdzenia opłacenia składki za polisę (często pojawia się w tym wypadku dodatkowy wymóg – aby składka za polisę została opłacona jednorazowo/w całości).</a:t>
            </a:r>
            <a:endParaRPr lang="pl-PL" sz="2000" dirty="0">
              <a:latin typeface="Roboto Condensed" panose="020B0604020202020204" charset="0"/>
              <a:ea typeface="Roboto Condensed" panose="020B0604020202020204" charset="0"/>
            </a:endParaRPr>
          </a:p>
        </p:txBody>
      </p:sp>
      <p:sp>
        <p:nvSpPr>
          <p:cNvPr id="9" name="Dowolny kształt 8"/>
          <p:cNvSpPr/>
          <p:nvPr/>
        </p:nvSpPr>
        <p:spPr>
          <a:xfrm>
            <a:off x="1254761" y="1065364"/>
            <a:ext cx="9565640" cy="1563712"/>
          </a:xfrm>
          <a:custGeom>
            <a:avLst/>
            <a:gdLst>
              <a:gd name="connsiteX0" fmla="*/ 0 w 7215967"/>
              <a:gd name="connsiteY0" fmla="*/ 147526 h 1475255"/>
              <a:gd name="connsiteX1" fmla="*/ 147526 w 7215967"/>
              <a:gd name="connsiteY1" fmla="*/ 0 h 1475255"/>
              <a:gd name="connsiteX2" fmla="*/ 7068442 w 7215967"/>
              <a:gd name="connsiteY2" fmla="*/ 0 h 1475255"/>
              <a:gd name="connsiteX3" fmla="*/ 7215968 w 7215967"/>
              <a:gd name="connsiteY3" fmla="*/ 147526 h 1475255"/>
              <a:gd name="connsiteX4" fmla="*/ 7215967 w 7215967"/>
              <a:gd name="connsiteY4" fmla="*/ 1327730 h 1475255"/>
              <a:gd name="connsiteX5" fmla="*/ 7068441 w 7215967"/>
              <a:gd name="connsiteY5" fmla="*/ 1475256 h 1475255"/>
              <a:gd name="connsiteX6" fmla="*/ 147526 w 7215967"/>
              <a:gd name="connsiteY6" fmla="*/ 1475255 h 1475255"/>
              <a:gd name="connsiteX7" fmla="*/ 0 w 7215967"/>
              <a:gd name="connsiteY7" fmla="*/ 1327729 h 1475255"/>
              <a:gd name="connsiteX8" fmla="*/ 0 w 7215967"/>
              <a:gd name="connsiteY8" fmla="*/ 147526 h 14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5967" h="1475255">
                <a:moveTo>
                  <a:pt x="0" y="147526"/>
                </a:moveTo>
                <a:cubicBezTo>
                  <a:pt x="0" y="66050"/>
                  <a:pt x="66050" y="0"/>
                  <a:pt x="147526" y="0"/>
                </a:cubicBezTo>
                <a:lnTo>
                  <a:pt x="7068442" y="0"/>
                </a:lnTo>
                <a:cubicBezTo>
                  <a:pt x="7149918" y="0"/>
                  <a:pt x="7215968" y="66050"/>
                  <a:pt x="7215968" y="147526"/>
                </a:cubicBezTo>
                <a:cubicBezTo>
                  <a:pt x="7215968" y="540927"/>
                  <a:pt x="7215967" y="934329"/>
                  <a:pt x="7215967" y="1327730"/>
                </a:cubicBezTo>
                <a:cubicBezTo>
                  <a:pt x="7215967" y="1409206"/>
                  <a:pt x="7149917" y="1475256"/>
                  <a:pt x="7068441" y="1475256"/>
                </a:cubicBezTo>
                <a:lnTo>
                  <a:pt x="147526" y="1475255"/>
                </a:lnTo>
                <a:cubicBezTo>
                  <a:pt x="66050" y="1475255"/>
                  <a:pt x="0" y="1409205"/>
                  <a:pt x="0" y="1327729"/>
                </a:cubicBezTo>
                <a:lnTo>
                  <a:pt x="0" y="1475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409" tIns="119409" rIns="108000" bIns="119409" numCol="1" spcCol="1270" anchor="ctr" anchorCtr="0">
            <a:noAutofit/>
          </a:bodyPr>
          <a:lstStyle/>
          <a:p>
            <a:pPr algn="just" defTabSz="889000">
              <a:lnSpc>
                <a:spcPct val="120000"/>
              </a:lnSpc>
              <a:spcBef>
                <a:spcPct val="0"/>
              </a:spcBef>
              <a:spcAft>
                <a:spcPts val="600"/>
              </a:spcAft>
            </a:pPr>
            <a:r>
              <a:rPr lang="pl-PL" sz="2000" b="1" dirty="0">
                <a:solidFill>
                  <a:prstClr val="white"/>
                </a:solidFill>
                <a:latin typeface="Roboto Condensed" panose="020B0604020202020204" charset="0"/>
                <a:ea typeface="Roboto Condensed" panose="020B0604020202020204" charset="0"/>
              </a:rPr>
              <a:t>W  przypadku  leasingowanego samochodu, ubezpieczenie go we własnym zakresie przez leasingobiorcę, bez uzyskania uprzedniej zgody leasingodawcy, może w praktyce skutkować „zdublowaniem” ubezpieczenia pojazdu i wiązać się z koniecznością ponoszenia podwójnej opłaty za ubezpieczenie samochodu. </a:t>
            </a:r>
          </a:p>
        </p:txBody>
      </p:sp>
    </p:spTree>
    <p:extLst>
      <p:ext uri="{BB962C8B-B14F-4D97-AF65-F5344CB8AC3E}">
        <p14:creationId xmlns:p14="http://schemas.microsoft.com/office/powerpoint/2010/main" val="202804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978623" y="234552"/>
            <a:ext cx="9025439" cy="1743426"/>
            <a:chOff x="383932" y="266023"/>
            <a:chExt cx="9025439" cy="1743426"/>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613018" y="266023"/>
              <a:ext cx="8796353" cy="174342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Wykup pojazdu z leasingu – co dalej z ubezpieczeniem</a:t>
              </a:r>
            </a:p>
            <a:p>
              <a:pPr>
                <a:lnSpc>
                  <a:spcPts val="4500"/>
                </a:lnSpc>
              </a:pPr>
              <a:r>
                <a:rPr lang="pl-PL" sz="1600" b="1" i="1" cap="all" dirty="0">
                  <a:solidFill>
                    <a:srgbClr val="1F1D1E"/>
                  </a:solidFill>
                  <a:latin typeface="Roboto Condensed" panose="02000000000000000000" pitchFamily="2" charset="0"/>
                  <a:ea typeface="Roboto Condensed" panose="02000000000000000000" pitchFamily="2" charset="0"/>
                </a:rPr>
                <a:t>1. </a:t>
              </a:r>
              <a:r>
                <a:rPr lang="pl-PL" b="1" i="1" cap="all" dirty="0">
                  <a:solidFill>
                    <a:srgbClr val="1F1D1E"/>
                  </a:solidFill>
                  <a:latin typeface="Roboto Condensed" panose="02000000000000000000" pitchFamily="2" charset="0"/>
                  <a:ea typeface="Roboto Condensed" panose="02000000000000000000" pitchFamily="2" charset="0"/>
                </a:rPr>
                <a:t>Ubezpieczenie obowiązkowe odpowiedzialności cywilnej posiadaczy </a:t>
              </a:r>
            </a:p>
            <a:p>
              <a:pPr>
                <a:lnSpc>
                  <a:spcPts val="4500"/>
                </a:lnSpc>
              </a:pPr>
              <a:r>
                <a:rPr lang="pl-PL" b="1" i="1" cap="all" dirty="0">
                  <a:solidFill>
                    <a:srgbClr val="1F1D1E"/>
                  </a:solidFill>
                  <a:latin typeface="Roboto Condensed" panose="02000000000000000000" pitchFamily="2" charset="0"/>
                  <a:ea typeface="Roboto Condensed" panose="02000000000000000000" pitchFamily="2" charset="0"/>
                </a:rPr>
                <a:t>Pojazdów mechanicznych (OC p.p.m.)</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sp>
        <p:nvSpPr>
          <p:cNvPr id="7" name="Symbol zastępczy zawartości 3"/>
          <p:cNvSpPr>
            <a:spLocks noGrp="1"/>
          </p:cNvSpPr>
          <p:nvPr>
            <p:ph idx="1"/>
          </p:nvPr>
        </p:nvSpPr>
        <p:spPr>
          <a:xfrm>
            <a:off x="904240" y="2139920"/>
            <a:ext cx="10220960" cy="4072423"/>
          </a:xfrm>
        </p:spPr>
        <p:txBody>
          <a:bodyPr>
            <a:normAutofit fontScale="25000" lnSpcReduction="20000"/>
          </a:bodyPr>
          <a:lstStyle/>
          <a:p>
            <a:pPr marL="0" indent="0">
              <a:lnSpc>
                <a:spcPct val="120000"/>
              </a:lnSpc>
              <a:buClr>
                <a:srgbClr val="0070C0"/>
              </a:buClr>
              <a:buSzPct val="110000"/>
              <a:buNone/>
            </a:pPr>
            <a:r>
              <a:rPr lang="pl-PL" sz="8000" b="1" dirty="0">
                <a:ea typeface="Roboto Condensed" panose="020B0604020202020204" charset="0"/>
              </a:rPr>
              <a:t>Stan dawny – przed wydaniem przez KNF zaleceń z października i listopada 2020 r.</a:t>
            </a:r>
          </a:p>
          <a:p>
            <a:pPr marL="0" indent="0" algn="just">
              <a:lnSpc>
                <a:spcPct val="120000"/>
              </a:lnSpc>
              <a:buClr>
                <a:srgbClr val="0070C0"/>
              </a:buClr>
              <a:buSzPct val="110000"/>
              <a:buNone/>
            </a:pPr>
            <a:r>
              <a:rPr lang="pl-PL" sz="8000" dirty="0">
                <a:ea typeface="Calibri" panose="020F0502020204030204" pitchFamily="34" charset="0"/>
              </a:rPr>
              <a:t>Przed 2020 r.</a:t>
            </a:r>
            <a:r>
              <a:rPr lang="pl-PL" sz="8000" dirty="0">
                <a:effectLst/>
                <a:ea typeface="Calibri" panose="020F0502020204030204" pitchFamily="34" charset="0"/>
              </a:rPr>
              <a:t>, jak wynika z analizowanych przez Rzecznika Finansowego spraw, które wpływały do Biura Rzecznika, w sytuacji, gdy w trakcie trwania umowy ubezpieczenia komunikacyjnego OC p.p.m., dochodziło do wykupu pojazdu z leasingu, którego ubezpieczającym był leasingobiorca – w większości przypadków zakłady ubezpieczeń uznawały, że w takim wypadku nie dochodzi do - wskazanego w treści art. 31 ust. 1 ustawy o ubezpieczeniach obowiązkowych, przeniesienia praw i obowiązków wynikających </a:t>
            </a:r>
            <a:r>
              <a:rPr lang="pl-PL" sz="8000" kern="100" dirty="0">
                <a:effectLst/>
                <a:ea typeface="Calibri" panose="020F0502020204030204" pitchFamily="34" charset="0"/>
                <a:cs typeface="Calibri" panose="020F0502020204030204" pitchFamily="34" charset="0"/>
              </a:rPr>
              <a:t>z umowy ubezpieczenia OC, a co za tym idzie, jeżeli umowa ubezpieczenia nie zostanie formalnie wypowiedziana w trybie art. 28 ust. 1 ustawy, to dochodzi do automatycznego wznowienia ubezpieczenia OC p.p.m. na kolejne 12 miesięcy. </a:t>
            </a:r>
            <a:endParaRPr lang="pl-PL" sz="7200" kern="100" dirty="0">
              <a:effectLst/>
              <a:ea typeface="Calibri" panose="020F0502020204030204" pitchFamily="34" charset="0"/>
              <a:cs typeface="Times New Roman" panose="02020603050405020304" pitchFamily="18" charset="0"/>
            </a:endParaRPr>
          </a:p>
          <a:p>
            <a:pPr marL="0" indent="0" algn="just">
              <a:lnSpc>
                <a:spcPct val="120000"/>
              </a:lnSpc>
              <a:buClr>
                <a:srgbClr val="0070C0"/>
              </a:buClr>
              <a:buSzPct val="110000"/>
              <a:buNone/>
            </a:pPr>
            <a:endParaRPr lang="pl-PL" sz="7200" kern="100" dirty="0">
              <a:effectLst/>
              <a:ea typeface="Calibri" panose="020F0502020204030204" pitchFamily="34" charset="0"/>
              <a:cs typeface="Times New Roman" panose="02020603050405020304" pitchFamily="18" charset="0"/>
            </a:endParaRPr>
          </a:p>
          <a:p>
            <a:pPr marL="0" indent="0" algn="just">
              <a:lnSpc>
                <a:spcPct val="120000"/>
              </a:lnSpc>
              <a:buClr>
                <a:srgbClr val="0070C0"/>
              </a:buClr>
              <a:buSzPct val="110000"/>
              <a:buNone/>
            </a:pPr>
            <a:r>
              <a:rPr lang="pl-PL" sz="7200" i="1" kern="100" dirty="0">
                <a:effectLst/>
                <a:ea typeface="Calibri" panose="020F0502020204030204" pitchFamily="34" charset="0"/>
                <a:cs typeface="Times New Roman" panose="02020603050405020304" pitchFamily="18" charset="0"/>
              </a:rPr>
              <a:t>Ustawa z dnia 22 maja 2023 r. o ubezpieczeniach obowiązkowych, Ubezpieczeniowym Funduszu Gwarancyjnym i Polskim Biurze Ubezpieczycieli Komunikacyjnych (</a:t>
            </a:r>
            <a:r>
              <a:rPr lang="pl-PL" sz="7200" i="1" kern="100" dirty="0" err="1">
                <a:effectLst/>
                <a:ea typeface="Calibri" panose="020F0502020204030204" pitchFamily="34" charset="0"/>
                <a:cs typeface="Times New Roman" panose="02020603050405020304" pitchFamily="18" charset="0"/>
              </a:rPr>
              <a:t>t.j</a:t>
            </a:r>
            <a:r>
              <a:rPr lang="pl-PL" sz="7200" i="1" kern="100" dirty="0">
                <a:effectLst/>
                <a:ea typeface="Calibri" panose="020F0502020204030204" pitchFamily="34" charset="0"/>
                <a:cs typeface="Times New Roman" panose="02020603050405020304" pitchFamily="18" charset="0"/>
              </a:rPr>
              <a:t>. Dz. U. z 2023 r., poz. 2500 z </a:t>
            </a:r>
            <a:r>
              <a:rPr lang="pl-PL" sz="7200" i="1" kern="100" dirty="0" err="1">
                <a:effectLst/>
                <a:ea typeface="Calibri" panose="020F0502020204030204" pitchFamily="34" charset="0"/>
                <a:cs typeface="Times New Roman" panose="02020603050405020304" pitchFamily="18" charset="0"/>
              </a:rPr>
              <a:t>późn</a:t>
            </a:r>
            <a:r>
              <a:rPr lang="pl-PL" sz="7200" i="1" kern="100" dirty="0">
                <a:effectLst/>
                <a:ea typeface="Calibri" panose="020F0502020204030204" pitchFamily="34" charset="0"/>
                <a:cs typeface="Times New Roman" panose="02020603050405020304" pitchFamily="18" charset="0"/>
              </a:rPr>
              <a:t>. zm.)</a:t>
            </a:r>
          </a:p>
          <a:p>
            <a:pPr marL="0" indent="0">
              <a:lnSpc>
                <a:spcPct val="120000"/>
              </a:lnSpc>
              <a:buClr>
                <a:srgbClr val="0070C0"/>
              </a:buClr>
              <a:buSzPct val="110000"/>
              <a:buNone/>
            </a:pPr>
            <a:endParaRPr lang="pl-PL" sz="1800" b="1" dirty="0">
              <a:latin typeface="Roboto Condensed" panose="020B0604020202020204" charset="0"/>
              <a:ea typeface="Roboto Condensed" panose="020B0604020202020204" charset="0"/>
            </a:endParaRPr>
          </a:p>
        </p:txBody>
      </p:sp>
      <p:pic>
        <p:nvPicPr>
          <p:cNvPr id="8" name="Obraz 7">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030" y="342913"/>
            <a:ext cx="1824347" cy="598463"/>
          </a:xfrm>
          <a:prstGeom prst="rect">
            <a:avLst/>
          </a:prstGeom>
        </p:spPr>
      </p:pic>
    </p:spTree>
    <p:extLst>
      <p:ext uri="{BB962C8B-B14F-4D97-AF65-F5344CB8AC3E}">
        <p14:creationId xmlns:p14="http://schemas.microsoft.com/office/powerpoint/2010/main" val="405973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917473" y="383553"/>
            <a:ext cx="9018936" cy="682359"/>
            <a:chOff x="383932" y="425184"/>
            <a:chExt cx="9018936" cy="682359"/>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606515" y="501632"/>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Obecnie – po zaleceniach wydanych przez KNF</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3" name="pole tekstowe 2"/>
          <p:cNvSpPr txBox="1"/>
          <p:nvPr/>
        </p:nvSpPr>
        <p:spPr>
          <a:xfrm>
            <a:off x="792480" y="1208539"/>
            <a:ext cx="10871199" cy="5455596"/>
          </a:xfrm>
          <a:prstGeom prst="rect">
            <a:avLst/>
          </a:prstGeom>
          <a:noFill/>
        </p:spPr>
        <p:txBody>
          <a:bodyPr wrap="square" rtlCol="0">
            <a:spAutoFit/>
          </a:bodyPr>
          <a:lstStyle/>
          <a:p>
            <a:pPr indent="449580" algn="just">
              <a:lnSpc>
                <a:spcPct val="150000"/>
              </a:lnSpc>
              <a:buNone/>
            </a:pPr>
            <a:r>
              <a:rPr lang="pl-PL" sz="1900" kern="100" dirty="0">
                <a:effectLst/>
                <a:latin typeface="Calibri" panose="020F0502020204030204" pitchFamily="34" charset="0"/>
                <a:ea typeface="Calibri" panose="020F0502020204030204" pitchFamily="34" charset="0"/>
                <a:cs typeface="Calibri" panose="020F0502020204030204" pitchFamily="34" charset="0"/>
              </a:rPr>
              <a:t>W październiku i listopadzie 2020 r. Komisja Nadzoru Finansowego (dalej KNF) wydała zalecenia -                      na podstawie art. 361 ust. 1 pkt 1 ustawy o działalności ubezpieczeniowej i reasekuracyjnej - dla zakładów ubezpieczeń, które nie respektowały uprawnienia nowego właściciela pojazdu do wypowiedzenia umowy ubezpieczenia OC p.p.m. - wynikającego z art. 31 ust. 1 ustawy o ubezpieczeniach obowiązkowych,                               w przypadku, gdy w trakcie obowiązywania polisy doszło do przeniesienia lub przejścia prawa własności pojazdu, przy czym nabywca był jednocześnie ubezpieczającym, który pierwotnie zawarł wypowiadaną umowę.    </a:t>
            </a:r>
          </a:p>
          <a:p>
            <a:pPr indent="449580" algn="just">
              <a:lnSpc>
                <a:spcPct val="150000"/>
              </a:lnSpc>
            </a:pPr>
            <a:r>
              <a:rPr lang="pl-PL" sz="1900" kern="100" dirty="0">
                <a:effectLst/>
                <a:latin typeface="Calibri" panose="020F0502020204030204" pitchFamily="34" charset="0"/>
                <a:ea typeface="Calibri" panose="020F0502020204030204" pitchFamily="34" charset="0"/>
                <a:cs typeface="Calibri" panose="020F0502020204030204" pitchFamily="34" charset="0"/>
              </a:rPr>
              <a:t>Typowym przykładem przywołanej wyżej sytuacji, jak wskazał w swoich zaleceniach organ nadzoru, jest właśnie nabycie pojazdu przez leasingobiorcę po wygaśnięciu umowy leasingu (wykup z leasingu), jeżeli                     w trakcie trwania stosunku leasingu pojazd był ubezpieczony w ramach umowy ubezpieczenia OC p.p.m. zawartej przez tego leasingobiorcę. </a:t>
            </a:r>
          </a:p>
          <a:p>
            <a:pPr indent="449580" algn="just">
              <a:lnSpc>
                <a:spcPct val="150000"/>
              </a:lnSpc>
            </a:pPr>
            <a:endParaRPr lang="pl-PL" sz="7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l-PL" sz="1600" i="1" kern="100" dirty="0">
                <a:effectLst/>
                <a:latin typeface="Calibri" panose="020F0502020204030204" pitchFamily="34" charset="0"/>
                <a:ea typeface="Calibri" panose="020F0502020204030204" pitchFamily="34" charset="0"/>
                <a:cs typeface="Times New Roman" panose="02020603050405020304" pitchFamily="18" charset="0"/>
              </a:rPr>
              <a:t>Źródło: Informacje ze strony: https://www.knf.gov.pl/komunikacja/komunikaty?articleId=72566&amp;p_id=18</a:t>
            </a:r>
            <a:endParaRPr lang="pl-PL" sz="2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7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917473" y="224392"/>
            <a:ext cx="9025439" cy="841520"/>
            <a:chOff x="383932" y="266023"/>
            <a:chExt cx="9025439" cy="84152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613018" y="266023"/>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Wnioski zawarte w zaleceniach KNF</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6" name="pole tekstowe 5">
            <a:extLst>
              <a:ext uri="{FF2B5EF4-FFF2-40B4-BE49-F238E27FC236}">
                <a16:creationId xmlns:a16="http://schemas.microsoft.com/office/drawing/2014/main" id="{440D0526-9EF3-42E9-48D2-B0D75810D1EB}"/>
              </a:ext>
            </a:extLst>
          </p:cNvPr>
          <p:cNvSpPr txBox="1"/>
          <p:nvPr/>
        </p:nvSpPr>
        <p:spPr>
          <a:xfrm>
            <a:off x="609600" y="1065912"/>
            <a:ext cx="10668000" cy="5450851"/>
          </a:xfrm>
          <a:prstGeom prst="rect">
            <a:avLst/>
          </a:prstGeom>
          <a:noFill/>
        </p:spPr>
        <p:txBody>
          <a:bodyPr wrap="square">
            <a:spAutoFit/>
          </a:bodyPr>
          <a:lstStyle/>
          <a:p>
            <a:pPr indent="449580" algn="just">
              <a:lnSpc>
                <a:spcPct val="150000"/>
              </a:lnSpc>
            </a:pPr>
            <a:r>
              <a:rPr lang="pl-PL" kern="100" dirty="0">
                <a:effectLst/>
                <a:latin typeface="Calibri" panose="020F0502020204030204" pitchFamily="34" charset="0"/>
                <a:ea typeface="Calibri" panose="020F0502020204030204" pitchFamily="34" charset="0"/>
                <a:cs typeface="Calibri" panose="020F0502020204030204" pitchFamily="34" charset="0"/>
              </a:rPr>
              <a:t>Z wniosków zawartych w wydanych przez KNF zaleceniach wynika, że art. 31 ust. 1 ustawy </a:t>
            </a:r>
            <a:br>
              <a:rPr lang="pl-PL" kern="100" dirty="0">
                <a:effectLst/>
                <a:latin typeface="Calibri" panose="020F0502020204030204" pitchFamily="34" charset="0"/>
                <a:ea typeface="Calibri" panose="020F0502020204030204" pitchFamily="34" charset="0"/>
                <a:cs typeface="Calibri" panose="020F0502020204030204" pitchFamily="34" charset="0"/>
              </a:rPr>
            </a:br>
            <a:r>
              <a:rPr lang="pl-PL" kern="100" dirty="0">
                <a:effectLst/>
                <a:latin typeface="Calibri" panose="020F0502020204030204" pitchFamily="34" charset="0"/>
                <a:ea typeface="Calibri" panose="020F0502020204030204" pitchFamily="34" charset="0"/>
                <a:cs typeface="Calibri" panose="020F0502020204030204" pitchFamily="34" charset="0"/>
              </a:rPr>
              <a:t>o ubezpieczeniach obowiązkowych (…) ma zastosowanie do wszystkich przypadków, w których następuje zmiana właściciela ubezpieczonego pojazdu (w tym także w drodze wykupu </a:t>
            </a:r>
            <a:r>
              <a:rPr lang="pl-PL" kern="100" dirty="0">
                <a:latin typeface="Calibri" panose="020F0502020204030204" pitchFamily="34" charset="0"/>
                <a:ea typeface="Calibri" panose="020F0502020204030204" pitchFamily="34" charset="0"/>
                <a:cs typeface="Calibri" panose="020F0502020204030204" pitchFamily="34" charset="0"/>
              </a:rPr>
              <a:t>samochodu</a:t>
            </a:r>
            <a:r>
              <a:rPr lang="pl-PL" kern="100" dirty="0">
                <a:effectLst/>
                <a:latin typeface="Calibri" panose="020F0502020204030204" pitchFamily="34" charset="0"/>
                <a:ea typeface="Calibri" panose="020F0502020204030204" pitchFamily="34" charset="0"/>
                <a:cs typeface="Calibri" panose="020F0502020204030204" pitchFamily="34" charset="0"/>
              </a:rPr>
              <a:t> z leasingu).</a:t>
            </a:r>
          </a:p>
          <a:p>
            <a:pPr indent="449580" algn="just">
              <a:lnSpc>
                <a:spcPct val="150000"/>
              </a:lnSpc>
            </a:pPr>
            <a:r>
              <a:rPr lang="pl-PL" dirty="0">
                <a:effectLst/>
                <a:latin typeface="Calibri" panose="020F0502020204030204" pitchFamily="34" charset="0"/>
                <a:ea typeface="Calibri" panose="020F0502020204030204" pitchFamily="34" charset="0"/>
              </a:rPr>
              <a:t>Przyjęcie odmiennego stanowiska, zgodnie z którym art. 31 ust. 1 ustawy nie obejmuje sytuacji, w której własność pojazdu nabywa dotychczasowy posiadacz zależny (w tym przypadku leasingobiorca), który uprzednio zawarł umowę ubezpieczenia OC p.p.m. tego pojazdu, wymagałoby uznania, że ustawodawca pozostawił poza zakresem regulacji niektóre przypadki przeniesienia lub przejścia prawa własności pojazdu.</a:t>
            </a:r>
          </a:p>
          <a:p>
            <a:pPr indent="449580" algn="just">
              <a:lnSpc>
                <a:spcPct val="150000"/>
              </a:lnSpc>
            </a:pPr>
            <a:r>
              <a:rPr lang="pl-PL" dirty="0">
                <a:effectLst/>
                <a:latin typeface="Calibri" panose="020F0502020204030204" pitchFamily="34" charset="0"/>
                <a:ea typeface="Calibri" panose="020F0502020204030204" pitchFamily="34" charset="0"/>
              </a:rPr>
              <a:t>Reasumując, aktualnie – wobec stanowiska zawartego w przywołanych zaleceniach KNF, potwierdzonego Komunikatem UKNF z dnia 21.02.2021 r. dot. interpretacji art. 31 ust. 1 ustawy o ubezpieczeniach obowiązkowych – należy uznać za słuszną interpretację, że w sytuacji, gdy własność pojazdu mechanicznego nabywa jego wcześniejszy posiadacz zależny (leasingobiorca w drodze wykupu pojazdu z leasingu), który nie będąc jeszcze właścicielem zawarł umowę ubezpieczenia OC p.p.m. dla tego pojazdu, to wówczas znajdą zastosowanie zasady określone w art. 31 ust. 1 ustawy.  </a:t>
            </a:r>
            <a:endParaRPr lang="pl-PL"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3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3762" y="383553"/>
            <a:ext cx="1824347" cy="598463"/>
          </a:xfrm>
          <a:prstGeom prst="rect">
            <a:avLst/>
          </a:prstGeom>
        </p:spPr>
      </p:pic>
      <p:sp>
        <p:nvSpPr>
          <p:cNvPr id="4" name="pole tekstowe 3">
            <a:extLst>
              <a:ext uri="{FF2B5EF4-FFF2-40B4-BE49-F238E27FC236}">
                <a16:creationId xmlns:a16="http://schemas.microsoft.com/office/drawing/2014/main" id="{F908B029-9DF0-B1AB-1849-11FB12869077}"/>
              </a:ext>
            </a:extLst>
          </p:cNvPr>
          <p:cNvSpPr txBox="1"/>
          <p:nvPr/>
        </p:nvSpPr>
        <p:spPr>
          <a:xfrm>
            <a:off x="1205062" y="509576"/>
            <a:ext cx="8950636" cy="5328318"/>
          </a:xfrm>
          <a:prstGeom prst="rect">
            <a:avLst/>
          </a:prstGeom>
          <a:noFill/>
        </p:spPr>
        <p:txBody>
          <a:bodyPr wrap="square">
            <a:spAutoFit/>
          </a:bodyPr>
          <a:lstStyle/>
          <a:p>
            <a:pPr indent="449580" algn="just">
              <a:lnSpc>
                <a:spcPct val="150000"/>
              </a:lnSpc>
            </a:pPr>
            <a:r>
              <a:rPr lang="pl-PL" sz="2200" b="1" i="1" kern="100" dirty="0">
                <a:latin typeface="Calibri" panose="020F0502020204030204" pitchFamily="34" charset="0"/>
                <a:ea typeface="Calibri" panose="020F0502020204030204" pitchFamily="34" charset="0"/>
                <a:cs typeface="Calibri" panose="020F0502020204030204" pitchFamily="34" charset="0"/>
              </a:rPr>
              <a:t>W</a:t>
            </a:r>
            <a:r>
              <a:rPr lang="pl-PL" sz="2200" b="1" i="1" kern="100" dirty="0">
                <a:effectLst/>
                <a:latin typeface="Calibri" panose="020F0502020204030204" pitchFamily="34" charset="0"/>
                <a:ea typeface="Calibri" panose="020F0502020204030204" pitchFamily="34" charset="0"/>
                <a:cs typeface="Calibri" panose="020F0502020204030204" pitchFamily="34" charset="0"/>
              </a:rPr>
              <a:t> praktyce oznacza to, że w </a:t>
            </a:r>
            <a:r>
              <a:rPr lang="pl-PL" sz="2200" b="1" i="1" kern="100" dirty="0">
                <a:latin typeface="Calibri" panose="020F0502020204030204" pitchFamily="34" charset="0"/>
                <a:ea typeface="Calibri" panose="020F0502020204030204" pitchFamily="34" charset="0"/>
                <a:cs typeface="Calibri" panose="020F0502020204030204" pitchFamily="34" charset="0"/>
              </a:rPr>
              <a:t>omawianym</a:t>
            </a:r>
            <a:r>
              <a:rPr lang="pl-PL" sz="2200" b="1" i="1" kern="100" dirty="0">
                <a:effectLst/>
                <a:latin typeface="Calibri" panose="020F0502020204030204" pitchFamily="34" charset="0"/>
                <a:ea typeface="Calibri" panose="020F0502020204030204" pitchFamily="34" charset="0"/>
                <a:cs typeface="Calibri" panose="020F0502020204030204" pitchFamily="34" charset="0"/>
              </a:rPr>
              <a:t> wypadku:</a:t>
            </a:r>
          </a:p>
          <a:p>
            <a:pPr indent="449580" algn="just">
              <a:lnSpc>
                <a:spcPct val="150000"/>
              </a:lnSpc>
            </a:pPr>
            <a:endParaRPr lang="pl-PL" b="1" i="1" kern="1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pl-PL" sz="2100" kern="100" dirty="0">
                <a:effectLst/>
                <a:latin typeface="Calibri" panose="020F0502020204030204" pitchFamily="34" charset="0"/>
                <a:ea typeface="Calibri" panose="020F0502020204030204" pitchFamily="34" charset="0"/>
                <a:cs typeface="Calibri" panose="020F0502020204030204" pitchFamily="34" charset="0"/>
              </a:rPr>
              <a:t> następuje przejście praw i obowiązków z umowy ubezpieczenia OC                          na leasingobiorcę, który wykupił samochód z leasingu, a co za tym idzie, powstanie po jego stronie uprawnienie do wypowiedzenia na piśmie umowy ubezpieczenia OC (w trybie art. 31 ust. 1 </a:t>
            </a:r>
            <a:r>
              <a:rPr lang="pl-PL" sz="2100" kern="100" dirty="0" err="1">
                <a:effectLst/>
                <a:latin typeface="Calibri" panose="020F0502020204030204" pitchFamily="34" charset="0"/>
                <a:ea typeface="Calibri" panose="020F0502020204030204" pitchFamily="34" charset="0"/>
                <a:cs typeface="Calibri" panose="020F0502020204030204" pitchFamily="34" charset="0"/>
              </a:rPr>
              <a:t>zd</a:t>
            </a:r>
            <a:r>
              <a:rPr lang="pl-PL" sz="2100" kern="100" dirty="0">
                <a:effectLst/>
                <a:latin typeface="Calibri" panose="020F0502020204030204" pitchFamily="34" charset="0"/>
                <a:ea typeface="Calibri" panose="020F0502020204030204" pitchFamily="34" charset="0"/>
                <a:cs typeface="Calibri" panose="020F0502020204030204" pitchFamily="34" charset="0"/>
              </a:rPr>
              <a:t>. 2 ustawy o ubezpieczeniach obowiązkowych)</a:t>
            </a:r>
          </a:p>
          <a:p>
            <a:pPr algn="just">
              <a:lnSpc>
                <a:spcPct val="150000"/>
              </a:lnSpc>
            </a:pPr>
            <a:endParaRPr lang="pl-PL" sz="21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pl-PL" sz="2100" kern="100" dirty="0">
                <a:effectLst/>
                <a:latin typeface="Calibri" panose="020F0502020204030204" pitchFamily="34" charset="0"/>
                <a:ea typeface="Calibri" panose="020F0502020204030204" pitchFamily="34" charset="0"/>
                <a:cs typeface="Calibri" panose="020F0502020204030204" pitchFamily="34" charset="0"/>
              </a:rPr>
              <a:t>nie dochodzi do automatycznego zawarcia umowy ubezpieczenia OC                        na kolejny okres 12 miesięcy, jako skutek wyłączenia stosowania w takiej sytuacji art. 28 ust. 1 ustawy (art. 31ust. 1 </a:t>
            </a:r>
            <a:r>
              <a:rPr lang="pl-PL" sz="2100" kern="100" dirty="0" err="1">
                <a:effectLst/>
                <a:latin typeface="Calibri" panose="020F0502020204030204" pitchFamily="34" charset="0"/>
                <a:ea typeface="Calibri" panose="020F0502020204030204" pitchFamily="34" charset="0"/>
                <a:cs typeface="Calibri" panose="020F0502020204030204" pitchFamily="34" charset="0"/>
              </a:rPr>
              <a:t>zd</a:t>
            </a:r>
            <a:r>
              <a:rPr lang="pl-PL" sz="2100" kern="100" dirty="0">
                <a:effectLst/>
                <a:latin typeface="Calibri" panose="020F0502020204030204" pitchFamily="34" charset="0"/>
                <a:ea typeface="Calibri" panose="020F0502020204030204" pitchFamily="34" charset="0"/>
                <a:cs typeface="Calibri" panose="020F0502020204030204" pitchFamily="34" charset="0"/>
              </a:rPr>
              <a:t>. 4 ustawy)</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09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965600" y="297898"/>
            <a:ext cx="9734267" cy="768014"/>
            <a:chOff x="383932" y="339529"/>
            <a:chExt cx="9734267" cy="768014"/>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734812" y="339529"/>
              <a:ext cx="9263839" cy="595676"/>
            </a:xfrm>
            <a:prstGeom prst="rect">
              <a:avLst/>
            </a:prstGeom>
            <a:noFill/>
          </p:spPr>
          <p:txBody>
            <a:bodyPr wrap="square" rtlCol="0">
              <a:spAutoFit/>
            </a:bodyPr>
            <a:lstStyle/>
            <a:p>
              <a:pPr>
                <a:lnSpc>
                  <a:spcPts val="4500"/>
                </a:lnSpc>
              </a:pPr>
              <a:r>
                <a:rPr lang="pl-PL" sz="2200" b="1" i="1" cap="all" dirty="0">
                  <a:solidFill>
                    <a:srgbClr val="1F1D1E"/>
                  </a:solidFill>
                  <a:latin typeface="Roboto Condensed" panose="02000000000000000000" pitchFamily="2" charset="0"/>
                  <a:ea typeface="Roboto Condensed" panose="02000000000000000000" pitchFamily="2" charset="0"/>
                </a:rPr>
                <a:t>2. Ubezpieczenie dobrowolne autocasco (AC)</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852" y="374132"/>
              <a:ext cx="1824347" cy="598463"/>
            </a:xfrm>
            <a:prstGeom prst="rect">
              <a:avLst/>
            </a:prstGeom>
          </p:spPr>
        </p:pic>
      </p:grpSp>
      <p:sp>
        <p:nvSpPr>
          <p:cNvPr id="5" name="pole tekstowe 4">
            <a:extLst>
              <a:ext uri="{FF2B5EF4-FFF2-40B4-BE49-F238E27FC236}">
                <a16:creationId xmlns:a16="http://schemas.microsoft.com/office/drawing/2014/main" id="{6A2E62FC-8AE6-48F3-5A99-59C2B6BD4837}"/>
              </a:ext>
            </a:extLst>
          </p:cNvPr>
          <p:cNvSpPr txBox="1"/>
          <p:nvPr/>
        </p:nvSpPr>
        <p:spPr>
          <a:xfrm>
            <a:off x="783045" y="1189662"/>
            <a:ext cx="10625909" cy="5274457"/>
          </a:xfrm>
          <a:prstGeom prst="rect">
            <a:avLst/>
          </a:prstGeom>
          <a:noFill/>
        </p:spPr>
        <p:txBody>
          <a:bodyPr wrap="square">
            <a:spAutoFit/>
          </a:bodyPr>
          <a:lstStyle/>
          <a:p>
            <a:pPr algn="just">
              <a:lnSpc>
                <a:spcPct val="150000"/>
              </a:lnSpc>
              <a:spcBef>
                <a:spcPts val="600"/>
              </a:spcBef>
              <a:spcAft>
                <a:spcPts val="900"/>
              </a:spcAft>
            </a:pPr>
            <a:r>
              <a:rPr lang="pl-PL" sz="2100" kern="100" dirty="0">
                <a:latin typeface="Calibri" panose="020F0502020204030204" pitchFamily="34" charset="0"/>
                <a:ea typeface="Calibri" panose="020F0502020204030204" pitchFamily="34" charset="0"/>
                <a:cs typeface="Calibri" panose="020F0502020204030204" pitchFamily="34" charset="0"/>
              </a:rPr>
              <a:t>U</a:t>
            </a:r>
            <a:r>
              <a:rPr lang="pl-PL" sz="2100" kern="100" dirty="0">
                <a:effectLst/>
                <a:latin typeface="Calibri" panose="020F0502020204030204" pitchFamily="34" charset="0"/>
                <a:ea typeface="Calibri" panose="020F0502020204030204" pitchFamily="34" charset="0"/>
                <a:cs typeface="Calibri" panose="020F0502020204030204" pitchFamily="34" charset="0"/>
              </a:rPr>
              <a:t>bezpieczenie dobrowolne autocasco nie przechodzi automatycznie na nowego nabywcę                     po wykupie samochodu z leasingu.</a:t>
            </a:r>
          </a:p>
          <a:p>
            <a:pPr algn="just">
              <a:lnSpc>
                <a:spcPct val="150000"/>
              </a:lnSpc>
              <a:spcBef>
                <a:spcPts val="600"/>
              </a:spcBef>
              <a:spcAft>
                <a:spcPts val="900"/>
              </a:spcAft>
            </a:pPr>
            <a:r>
              <a:rPr lang="pl-PL" sz="2100" kern="100" dirty="0">
                <a:latin typeface="Calibri" panose="020F0502020204030204" pitchFamily="34" charset="0"/>
                <a:ea typeface="Calibri" panose="020F0502020204030204" pitchFamily="34" charset="0"/>
                <a:cs typeface="Calibri" panose="020F0502020204030204" pitchFamily="34" charset="0"/>
              </a:rPr>
              <a:t>M</a:t>
            </a:r>
            <a:r>
              <a:rPr lang="pl-PL" sz="2100" kern="100" dirty="0">
                <a:effectLst/>
                <a:latin typeface="Calibri" panose="020F0502020204030204" pitchFamily="34" charset="0"/>
                <a:ea typeface="Calibri" panose="020F0502020204030204" pitchFamily="34" charset="0"/>
                <a:cs typeface="Calibri" panose="020F0502020204030204" pitchFamily="34" charset="0"/>
              </a:rPr>
              <a:t>ożliwość kontynuowania takiego ubezpieczenia, po wykupie pojazdu z leasingu, uwarunkowana będzie w pierwszej kolejności od wyrażenia zgody przez leasingodawcę                         na przepisanie polisy na dawnego leasingobiorcę jako nowego właściciela pojazdu. </a:t>
            </a:r>
          </a:p>
          <a:p>
            <a:pPr algn="just">
              <a:lnSpc>
                <a:spcPct val="150000"/>
              </a:lnSpc>
              <a:spcBef>
                <a:spcPts val="600"/>
              </a:spcBef>
              <a:spcAft>
                <a:spcPts val="900"/>
              </a:spcAft>
            </a:pPr>
            <a:r>
              <a:rPr lang="pl-PL" sz="2100" kern="100" dirty="0">
                <a:effectLst/>
                <a:latin typeface="Calibri" panose="020F0502020204030204" pitchFamily="34" charset="0"/>
                <a:ea typeface="Calibri" panose="020F0502020204030204" pitchFamily="34" charset="0"/>
                <a:cs typeface="Calibri" panose="020F0502020204030204" pitchFamily="34" charset="0"/>
              </a:rPr>
              <a:t>Następnie takie rozwiązanie musi jeszcze zaakceptować ubezpieczyciel, który wystawił polisę. Zgodnie bowiem z art. 823 par. 1 k.c. – w razie zbycia przedmiotu ubezpieczenia prawa z umowy ubezpieczenia mogą być przeniesione na nabywcę przedmiotu ubezpieczenia, jednak przeniesienie tych praw wymaga zgody ubezpieczyciela, chyba że umowa ubezpieczenia                      lub ogólne warunki ubezpieczenia stanowią inaczej.  </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87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D22AE4D-9180-4430-1B38-18A70C68D0F9}"/>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46CB34D7-3114-8B0E-3F68-B704DE64BD15}"/>
              </a:ext>
            </a:extLst>
          </p:cNvPr>
          <p:cNvGrpSpPr/>
          <p:nvPr/>
        </p:nvGrpSpPr>
        <p:grpSpPr>
          <a:xfrm>
            <a:off x="2251056" y="742338"/>
            <a:ext cx="1897275" cy="848721"/>
            <a:chOff x="7189852" y="1729947"/>
            <a:chExt cx="4267593" cy="1912254"/>
          </a:xfrm>
          <a:solidFill>
            <a:schemeClr val="bg1"/>
          </a:solidFill>
        </p:grpSpPr>
        <p:sp>
          <p:nvSpPr>
            <p:cNvPr id="7" name="Freeform 5">
              <a:extLst>
                <a:ext uri="{FF2B5EF4-FFF2-40B4-BE49-F238E27FC236}">
                  <a16:creationId xmlns:a16="http://schemas.microsoft.com/office/drawing/2014/main" id="{197BA521-ACF3-4775-E37B-379A7F36B063}"/>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9" name="Freeform 6">
              <a:extLst>
                <a:ext uri="{FF2B5EF4-FFF2-40B4-BE49-F238E27FC236}">
                  <a16:creationId xmlns:a16="http://schemas.microsoft.com/office/drawing/2014/main" id="{ECAC61B9-4D63-88D7-FCD5-9D7A6DCF2ACA}"/>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0" name="Freeform 7">
              <a:extLst>
                <a:ext uri="{FF2B5EF4-FFF2-40B4-BE49-F238E27FC236}">
                  <a16:creationId xmlns:a16="http://schemas.microsoft.com/office/drawing/2014/main" id="{0F6F09A1-E846-ABCB-D763-B8554FBB73CA}"/>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1" name="Freeform 8">
              <a:extLst>
                <a:ext uri="{FF2B5EF4-FFF2-40B4-BE49-F238E27FC236}">
                  <a16:creationId xmlns:a16="http://schemas.microsoft.com/office/drawing/2014/main" id="{C01AC614-8EE2-E7B5-E1D8-CE0014DCB15A}"/>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2" name="Freeform 9">
              <a:extLst>
                <a:ext uri="{FF2B5EF4-FFF2-40B4-BE49-F238E27FC236}">
                  <a16:creationId xmlns:a16="http://schemas.microsoft.com/office/drawing/2014/main" id="{D3B18503-962B-8E81-A9C1-83D7D9AE7927}"/>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3" name="Freeform 10">
              <a:extLst>
                <a:ext uri="{FF2B5EF4-FFF2-40B4-BE49-F238E27FC236}">
                  <a16:creationId xmlns:a16="http://schemas.microsoft.com/office/drawing/2014/main" id="{98A328EF-5C2A-5B4B-4FB1-CCD09FD53A37}"/>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4" name="Freeform 11">
              <a:extLst>
                <a:ext uri="{FF2B5EF4-FFF2-40B4-BE49-F238E27FC236}">
                  <a16:creationId xmlns:a16="http://schemas.microsoft.com/office/drawing/2014/main" id="{69D5EC11-F2BD-D266-C881-9367A3C64813}"/>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5" name="Freeform 12">
              <a:extLst>
                <a:ext uri="{FF2B5EF4-FFF2-40B4-BE49-F238E27FC236}">
                  <a16:creationId xmlns:a16="http://schemas.microsoft.com/office/drawing/2014/main" id="{41742751-D520-6191-2681-592A587D9EBF}"/>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6" name="Freeform 13">
              <a:extLst>
                <a:ext uri="{FF2B5EF4-FFF2-40B4-BE49-F238E27FC236}">
                  <a16:creationId xmlns:a16="http://schemas.microsoft.com/office/drawing/2014/main" id="{81E8EB2C-F9A3-DDE8-7822-9420B6B51DEC}"/>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7" name="Freeform 14">
              <a:extLst>
                <a:ext uri="{FF2B5EF4-FFF2-40B4-BE49-F238E27FC236}">
                  <a16:creationId xmlns:a16="http://schemas.microsoft.com/office/drawing/2014/main" id="{5A76F5BB-5D22-9886-EABE-8816B1FF8F88}"/>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8" name="Freeform 15">
              <a:extLst>
                <a:ext uri="{FF2B5EF4-FFF2-40B4-BE49-F238E27FC236}">
                  <a16:creationId xmlns:a16="http://schemas.microsoft.com/office/drawing/2014/main" id="{0787EBAA-0DA8-175A-8B0F-4897C7E5DCF0}"/>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9" name="Freeform 16">
              <a:extLst>
                <a:ext uri="{FF2B5EF4-FFF2-40B4-BE49-F238E27FC236}">
                  <a16:creationId xmlns:a16="http://schemas.microsoft.com/office/drawing/2014/main" id="{86CDF7B4-5932-B6F3-4220-101EB1459B41}"/>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0" name="Freeform 17">
              <a:extLst>
                <a:ext uri="{FF2B5EF4-FFF2-40B4-BE49-F238E27FC236}">
                  <a16:creationId xmlns:a16="http://schemas.microsoft.com/office/drawing/2014/main" id="{73ADE96F-8A6D-D6BF-AFDA-D9FEBB14D49C}"/>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1" name="Freeform 18">
              <a:extLst>
                <a:ext uri="{FF2B5EF4-FFF2-40B4-BE49-F238E27FC236}">
                  <a16:creationId xmlns:a16="http://schemas.microsoft.com/office/drawing/2014/main" id="{5D56C321-FBA0-A0DC-B117-8BB848400D5F}"/>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2" name="Freeform 19">
              <a:extLst>
                <a:ext uri="{FF2B5EF4-FFF2-40B4-BE49-F238E27FC236}">
                  <a16:creationId xmlns:a16="http://schemas.microsoft.com/office/drawing/2014/main" id="{E48B9B8E-8934-4C3F-C911-978F6A381EFF}"/>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3" name="Freeform 20">
              <a:extLst>
                <a:ext uri="{FF2B5EF4-FFF2-40B4-BE49-F238E27FC236}">
                  <a16:creationId xmlns:a16="http://schemas.microsoft.com/office/drawing/2014/main" id="{7A35C3B9-3835-EC19-A05E-AB46E11EF37D}"/>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4" name="Freeform 21">
              <a:extLst>
                <a:ext uri="{FF2B5EF4-FFF2-40B4-BE49-F238E27FC236}">
                  <a16:creationId xmlns:a16="http://schemas.microsoft.com/office/drawing/2014/main" id="{A47F2361-961E-778B-8EAD-8B1345D98035}"/>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5" name="Freeform 22">
              <a:extLst>
                <a:ext uri="{FF2B5EF4-FFF2-40B4-BE49-F238E27FC236}">
                  <a16:creationId xmlns:a16="http://schemas.microsoft.com/office/drawing/2014/main" id="{0237DEAC-54F2-F461-B581-507382D768E2}"/>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6" name="Freeform 23">
              <a:extLst>
                <a:ext uri="{FF2B5EF4-FFF2-40B4-BE49-F238E27FC236}">
                  <a16:creationId xmlns:a16="http://schemas.microsoft.com/office/drawing/2014/main" id="{D9B01524-0E92-70A5-7E98-C7BC23F3263D}"/>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7" name="Freeform 24">
              <a:extLst>
                <a:ext uri="{FF2B5EF4-FFF2-40B4-BE49-F238E27FC236}">
                  <a16:creationId xmlns:a16="http://schemas.microsoft.com/office/drawing/2014/main" id="{1740B71D-9193-68B2-3209-F27B876F9C91}"/>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8" name="Freeform 25">
              <a:extLst>
                <a:ext uri="{FF2B5EF4-FFF2-40B4-BE49-F238E27FC236}">
                  <a16:creationId xmlns:a16="http://schemas.microsoft.com/office/drawing/2014/main" id="{648A995F-BFDB-287F-449F-4BF7C3EC88DF}"/>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9" name="Freeform 26">
              <a:extLst>
                <a:ext uri="{FF2B5EF4-FFF2-40B4-BE49-F238E27FC236}">
                  <a16:creationId xmlns:a16="http://schemas.microsoft.com/office/drawing/2014/main" id="{A845A059-BA78-69B9-A29E-8036A5F0601A}"/>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0" name="Freeform 27">
              <a:extLst>
                <a:ext uri="{FF2B5EF4-FFF2-40B4-BE49-F238E27FC236}">
                  <a16:creationId xmlns:a16="http://schemas.microsoft.com/office/drawing/2014/main" id="{A1CA1D03-1BEF-2BE2-EA24-EB9C9E0553A8}"/>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1" name="Freeform 28">
              <a:extLst>
                <a:ext uri="{FF2B5EF4-FFF2-40B4-BE49-F238E27FC236}">
                  <a16:creationId xmlns:a16="http://schemas.microsoft.com/office/drawing/2014/main" id="{08146319-9963-74B0-4363-438B7F936934}"/>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2" name="Freeform 29">
              <a:extLst>
                <a:ext uri="{FF2B5EF4-FFF2-40B4-BE49-F238E27FC236}">
                  <a16:creationId xmlns:a16="http://schemas.microsoft.com/office/drawing/2014/main" id="{2340689E-BC07-AA78-A944-3806591D7C65}"/>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3" name="Freeform 30">
              <a:extLst>
                <a:ext uri="{FF2B5EF4-FFF2-40B4-BE49-F238E27FC236}">
                  <a16:creationId xmlns:a16="http://schemas.microsoft.com/office/drawing/2014/main" id="{7554848F-50D8-D141-313B-C53224290AA9}"/>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4" name="Freeform 31">
              <a:extLst>
                <a:ext uri="{FF2B5EF4-FFF2-40B4-BE49-F238E27FC236}">
                  <a16:creationId xmlns:a16="http://schemas.microsoft.com/office/drawing/2014/main" id="{89E2A2C8-7CCF-CAED-019E-1F81405E5A84}"/>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5" name="Freeform 32">
              <a:extLst>
                <a:ext uri="{FF2B5EF4-FFF2-40B4-BE49-F238E27FC236}">
                  <a16:creationId xmlns:a16="http://schemas.microsoft.com/office/drawing/2014/main" id="{23977344-EE07-2768-7D95-881DB12FC57F}"/>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6" name="Freeform 33">
              <a:extLst>
                <a:ext uri="{FF2B5EF4-FFF2-40B4-BE49-F238E27FC236}">
                  <a16:creationId xmlns:a16="http://schemas.microsoft.com/office/drawing/2014/main" id="{969C42DF-9926-6968-9E91-C24908FD0BE7}"/>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7" name="Freeform 34">
              <a:extLst>
                <a:ext uri="{FF2B5EF4-FFF2-40B4-BE49-F238E27FC236}">
                  <a16:creationId xmlns:a16="http://schemas.microsoft.com/office/drawing/2014/main" id="{1EDAD06B-297C-6EF7-6098-4AA1E695BA55}"/>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8" name="Freeform 35">
              <a:extLst>
                <a:ext uri="{FF2B5EF4-FFF2-40B4-BE49-F238E27FC236}">
                  <a16:creationId xmlns:a16="http://schemas.microsoft.com/office/drawing/2014/main" id="{E33BA346-172C-02E6-B60C-B9378B0B1159}"/>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9" name="Freeform 36">
              <a:extLst>
                <a:ext uri="{FF2B5EF4-FFF2-40B4-BE49-F238E27FC236}">
                  <a16:creationId xmlns:a16="http://schemas.microsoft.com/office/drawing/2014/main" id="{4DDDFC00-61CE-23C5-CC32-152A25EE8F0F}"/>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grpSp>
      <p:sp>
        <p:nvSpPr>
          <p:cNvPr id="41" name="pole tekstowe 40">
            <a:extLst>
              <a:ext uri="{FF2B5EF4-FFF2-40B4-BE49-F238E27FC236}">
                <a16:creationId xmlns:a16="http://schemas.microsoft.com/office/drawing/2014/main" id="{70AC667E-D9F5-0485-8E1A-908A6FB9DBE3}"/>
              </a:ext>
            </a:extLst>
          </p:cNvPr>
          <p:cNvSpPr txBox="1"/>
          <p:nvPr/>
        </p:nvSpPr>
        <p:spPr>
          <a:xfrm>
            <a:off x="4460240" y="2739403"/>
            <a:ext cx="6736080" cy="2308324"/>
          </a:xfrm>
          <a:prstGeom prst="rect">
            <a:avLst/>
          </a:prstGeom>
          <a:noFill/>
        </p:spPr>
        <p:txBody>
          <a:bodyPr wrap="square" rtlCol="0">
            <a:spAutoFit/>
          </a:bodyPr>
          <a:lstStyle/>
          <a:p>
            <a:r>
              <a:rPr lang="pl-PL" sz="3600" b="1" cap="all" dirty="0">
                <a:solidFill>
                  <a:prstClr val="black"/>
                </a:solidFill>
                <a:latin typeface="Roboto Condensed" panose="02000000000000000000" pitchFamily="2" charset="0"/>
                <a:ea typeface="Roboto Condensed" panose="02000000000000000000" pitchFamily="2" charset="0"/>
              </a:rPr>
              <a:t>3. Zagadnienia związane </a:t>
            </a:r>
            <a:br>
              <a:rPr lang="pl-PL" sz="3600" b="1" cap="all" dirty="0">
                <a:solidFill>
                  <a:prstClr val="black"/>
                </a:solidFill>
                <a:latin typeface="Roboto Condensed" panose="02000000000000000000" pitchFamily="2" charset="0"/>
                <a:ea typeface="Roboto Condensed" panose="02000000000000000000" pitchFamily="2" charset="0"/>
              </a:rPr>
            </a:br>
            <a:r>
              <a:rPr lang="pl-PL" sz="3600" b="1" cap="all" dirty="0">
                <a:solidFill>
                  <a:prstClr val="black"/>
                </a:solidFill>
                <a:latin typeface="Roboto Condensed" panose="02000000000000000000" pitchFamily="2" charset="0"/>
                <a:ea typeface="Roboto Condensed" panose="02000000000000000000" pitchFamily="2" charset="0"/>
              </a:rPr>
              <a:t>z rozliczaniem szkód komunikacyjnych </a:t>
            </a:r>
            <a:br>
              <a:rPr lang="pl-PL" sz="3600" b="1" cap="all" dirty="0">
                <a:solidFill>
                  <a:prstClr val="black"/>
                </a:solidFill>
                <a:latin typeface="Roboto Condensed" panose="02000000000000000000" pitchFamily="2" charset="0"/>
                <a:ea typeface="Roboto Condensed" panose="02000000000000000000" pitchFamily="2" charset="0"/>
              </a:rPr>
            </a:br>
            <a:r>
              <a:rPr lang="pl-PL" sz="3600" b="1" cap="all" dirty="0">
                <a:solidFill>
                  <a:prstClr val="black"/>
                </a:solidFill>
                <a:latin typeface="Roboto Condensed" panose="02000000000000000000" pitchFamily="2" charset="0"/>
                <a:ea typeface="Roboto Condensed" panose="02000000000000000000" pitchFamily="2" charset="0"/>
              </a:rPr>
              <a:t>w pojazdach leasingowanych</a:t>
            </a:r>
            <a:endParaRPr lang="pl-PL" sz="3600" b="1" dirty="0">
              <a:solidFill>
                <a:prstClr val="black"/>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10693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066800" y="284480"/>
            <a:ext cx="10256520" cy="1172757"/>
            <a:chOff x="383932" y="326111"/>
            <a:chExt cx="9320572" cy="1035614"/>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624503" y="326111"/>
              <a:ext cx="8710065" cy="1035614"/>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Uwagi ogólne</a:t>
              </a:r>
            </a:p>
            <a:p>
              <a:pPr marL="342900" indent="-342900">
                <a:lnSpc>
                  <a:spcPts val="4500"/>
                </a:lnSpc>
                <a:buFont typeface="Wingdings" panose="05000000000000000000" pitchFamily="2" charset="2"/>
                <a:buChar char="q"/>
              </a:pPr>
              <a:r>
                <a:rPr lang="pl-PL" sz="2200" b="1" cap="all" dirty="0">
                  <a:solidFill>
                    <a:srgbClr val="1F1D1E"/>
                  </a:solidFill>
                  <a:latin typeface="Roboto Condensed" panose="02000000000000000000" pitchFamily="2" charset="0"/>
                  <a:ea typeface="Roboto Condensed" panose="02000000000000000000" pitchFamily="2" charset="0"/>
                </a:rPr>
                <a:t>Proces likwidacji szkody – obowiązki leasingobiorcy</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157" y="402304"/>
              <a:ext cx="1824347" cy="598463"/>
            </a:xfrm>
            <a:prstGeom prst="rect">
              <a:avLst/>
            </a:prstGeom>
          </p:spPr>
        </p:pic>
      </p:grpSp>
      <p:sp>
        <p:nvSpPr>
          <p:cNvPr id="6" name="pole tekstowe 5">
            <a:extLst>
              <a:ext uri="{FF2B5EF4-FFF2-40B4-BE49-F238E27FC236}">
                <a16:creationId xmlns:a16="http://schemas.microsoft.com/office/drawing/2014/main" id="{22CFA8E8-906C-1D28-1406-DE09911B7D05}"/>
              </a:ext>
            </a:extLst>
          </p:cNvPr>
          <p:cNvSpPr txBox="1"/>
          <p:nvPr/>
        </p:nvSpPr>
        <p:spPr>
          <a:xfrm>
            <a:off x="914400" y="1432560"/>
            <a:ext cx="10408920" cy="4890698"/>
          </a:xfrm>
          <a:prstGeom prst="rect">
            <a:avLst/>
          </a:prstGeom>
          <a:noFill/>
        </p:spPr>
        <p:txBody>
          <a:bodyPr wrap="square">
            <a:spAutoFit/>
          </a:bodyPr>
          <a:lstStyle/>
          <a:p>
            <a:pPr algn="just">
              <a:lnSpc>
                <a:spcPct val="125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Należy pamiętać, że </a:t>
            </a:r>
            <a:r>
              <a:rPr lang="pl-PL" sz="2100" kern="100" dirty="0">
                <a:latin typeface="Calibri" panose="020F0502020204030204" pitchFamily="34" charset="0"/>
                <a:ea typeface="Calibri" panose="020F0502020204030204" pitchFamily="34" charset="0"/>
                <a:cs typeface="Calibri" panose="020F0502020204030204" pitchFamily="34" charset="0"/>
              </a:rPr>
              <a:t>w</a:t>
            </a:r>
            <a:r>
              <a:rPr lang="pl-PL" sz="2100" kern="100" dirty="0">
                <a:effectLst/>
                <a:latin typeface="Calibri" panose="020F0502020204030204" pitchFamily="34" charset="0"/>
                <a:ea typeface="Calibri" panose="020F0502020204030204" pitchFamily="34" charset="0"/>
                <a:cs typeface="Calibri" panose="020F0502020204030204" pitchFamily="34" charset="0"/>
              </a:rPr>
              <a:t> przypadku wystąpienia szkody w leasingowanym pojeździe leasingobiorca nie ma pełnej swobody w przeprowadzeniu procesu likwidacji. </a:t>
            </a:r>
          </a:p>
          <a:p>
            <a:pPr algn="just">
              <a:lnSpc>
                <a:spcPct val="125000"/>
              </a:lnSpc>
            </a:pPr>
            <a:endParaRPr lang="pl-PL" sz="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5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Korzystający jest zobowiązany do współdziałania z ubezpieczycielem i leasingodawcą w celu prawidłowego przeprowadzenia likwidacji szkody oraz doprowadzenia do wypłaty odszkodowania przez zakład ubezpieczeń.</a:t>
            </a:r>
          </a:p>
          <a:p>
            <a:pPr algn="just">
              <a:lnSpc>
                <a:spcPct val="125000"/>
              </a:lnSpc>
            </a:pPr>
            <a:endParaRPr lang="pl-PL" sz="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5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Umowa leasingu może nakładać na leasingobiorcę w tym zakresie różne obostrzenia</a:t>
            </a:r>
            <a:r>
              <a:rPr lang="pl-PL" sz="2100" kern="100" dirty="0">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25000"/>
              </a:lnSpc>
              <a:spcBef>
                <a:spcPts val="300"/>
              </a:spcBef>
              <a:spcAft>
                <a:spcPts val="600"/>
              </a:spcAft>
              <a:buFont typeface="Arial" panose="020B0604020202020204" pitchFamily="34" charset="0"/>
              <a:buChar char="•"/>
            </a:pPr>
            <a:r>
              <a:rPr lang="pl-PL" sz="2100" b="1" kern="100" dirty="0">
                <a:effectLst/>
                <a:latin typeface="Calibri" panose="020F0502020204030204" pitchFamily="34" charset="0"/>
                <a:ea typeface="Calibri" panose="020F0502020204030204" pitchFamily="34" charset="0"/>
                <a:cs typeface="Calibri" panose="020F0502020204030204" pitchFamily="34" charset="0"/>
              </a:rPr>
              <a:t>Obowiązek zgłoszenia szkody zarówno leasingodawcy jak i ubezpieczycielowi. </a:t>
            </a:r>
          </a:p>
          <a:p>
            <a:pPr algn="just">
              <a:lnSpc>
                <a:spcPct val="125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Ponadto w przypadku tzw. szkody kradzieżowej, korzystający zobowiązany jest również bezzwłocznie zgłosić kradzież pojazdu </a:t>
            </a:r>
            <a:r>
              <a:rPr lang="pl-PL" sz="2100" kern="100" dirty="0">
                <a:latin typeface="Calibri" panose="020F0502020204030204" pitchFamily="34" charset="0"/>
                <a:ea typeface="Calibri" panose="020F0502020204030204" pitchFamily="34" charset="0"/>
                <a:cs typeface="Calibri" panose="020F0502020204030204" pitchFamily="34" charset="0"/>
              </a:rPr>
              <a:t>na p</a:t>
            </a:r>
            <a:r>
              <a:rPr lang="pl-PL" sz="2100" kern="100" dirty="0">
                <a:effectLst/>
                <a:latin typeface="Calibri" panose="020F0502020204030204" pitchFamily="34" charset="0"/>
                <a:ea typeface="Calibri" panose="020F0502020204030204" pitchFamily="34" charset="0"/>
                <a:cs typeface="Calibri" panose="020F0502020204030204" pitchFamily="34" charset="0"/>
              </a:rPr>
              <a:t>olicji. Brak takiego zgłoszenia lub opóźnione zawiadomienie policji (z naruszeniem terminów wskazanych w treści OWU AC) o kradzieży pojazdu, może doprowadzić nawet do odmowy wypłaty odszkodowania przez ubezpieczyciela. </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81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9FF0CAA1-8140-06D0-B729-48AB26C45419}"/>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3851CA91-58FB-534F-D5CE-75163BE33050}"/>
              </a:ext>
            </a:extLst>
          </p:cNvPr>
          <p:cNvSpPr txBox="1"/>
          <p:nvPr/>
        </p:nvSpPr>
        <p:spPr>
          <a:xfrm>
            <a:off x="1097280" y="213361"/>
            <a:ext cx="10200640" cy="618335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pl-PL" sz="2100" b="1" kern="100" dirty="0">
                <a:latin typeface="Calibri" panose="020F0502020204030204" pitchFamily="34" charset="0"/>
                <a:ea typeface="Calibri" panose="020F0502020204030204" pitchFamily="34" charset="0"/>
                <a:cs typeface="Calibri" panose="020F0502020204030204" pitchFamily="34" charset="0"/>
              </a:rPr>
              <a:t>Brak swobody wyboru warsztatu i sposobu naprawy</a:t>
            </a:r>
          </a:p>
          <a:p>
            <a:pPr algn="just">
              <a:lnSpc>
                <a:spcPct val="125000"/>
              </a:lnSpc>
              <a:spcBef>
                <a:spcPts val="300"/>
              </a:spcBef>
              <a:spcAft>
                <a:spcPts val="600"/>
              </a:spcAft>
            </a:pPr>
            <a:r>
              <a:rPr lang="pl-PL" sz="2100" kern="100" dirty="0">
                <a:effectLst/>
                <a:latin typeface="Calibri" panose="020F0502020204030204" pitchFamily="34" charset="0"/>
                <a:ea typeface="Calibri" panose="020F0502020204030204" pitchFamily="34" charset="0"/>
                <a:cs typeface="Calibri" panose="020F0502020204030204" pitchFamily="34" charset="0"/>
              </a:rPr>
              <a:t>Często z umowy leasingu wynika wprost, że korzystający nie ma pełnej swobody, zarówno         co do wyboru warsztatu jak i sposobu naprawy pojazdu. Umowa leasingu może na przykład przewidywać, że:</a:t>
            </a:r>
          </a:p>
          <a:p>
            <a:pPr marL="285750" indent="-285750" algn="just">
              <a:lnSpc>
                <a:spcPct val="125000"/>
              </a:lnSpc>
              <a:spcBef>
                <a:spcPts val="300"/>
              </a:spcBef>
              <a:spcAft>
                <a:spcPts val="600"/>
              </a:spcAft>
              <a:buFont typeface="Wingdings" panose="05000000000000000000" pitchFamily="2" charset="2"/>
              <a:buChar char="ü"/>
            </a:pPr>
            <a:r>
              <a:rPr lang="pl-PL" sz="2100" kern="100" dirty="0">
                <a:effectLst/>
                <a:latin typeface="Calibri" panose="020F0502020204030204" pitchFamily="34" charset="0"/>
                <a:ea typeface="Calibri" panose="020F0502020204030204" pitchFamily="34" charset="0"/>
                <a:cs typeface="Calibri" panose="020F0502020204030204" pitchFamily="34" charset="0"/>
              </a:rPr>
              <a:t>naprawa ma zostać przeprowadzona wyłącznie w autoryzowanym serwisie producenta danej marki pojazdu (Autoryzowana Stacja Obsługi, „ASO”), taki wymóg dot. najczęściej nowych pojazdów „branych w leasing”,</a:t>
            </a:r>
          </a:p>
          <a:p>
            <a:pPr marL="285750" indent="-285750" algn="just">
              <a:lnSpc>
                <a:spcPct val="125000"/>
              </a:lnSpc>
              <a:spcBef>
                <a:spcPts val="300"/>
              </a:spcBef>
              <a:spcAft>
                <a:spcPts val="600"/>
              </a:spcAft>
              <a:buFont typeface="Wingdings" panose="05000000000000000000" pitchFamily="2" charset="2"/>
              <a:buChar char="ü"/>
            </a:pPr>
            <a:r>
              <a:rPr lang="pl-PL" sz="2100" kern="100" dirty="0">
                <a:latin typeface="Calibri" panose="020F0502020204030204" pitchFamily="34" charset="0"/>
                <a:ea typeface="Calibri" panose="020F0502020204030204" pitchFamily="34" charset="0"/>
                <a:cs typeface="Calibri" panose="020F0502020204030204" pitchFamily="34" charset="0"/>
              </a:rPr>
              <a:t>n</a:t>
            </a:r>
            <a:r>
              <a:rPr lang="pl-PL" sz="2100" kern="100" dirty="0">
                <a:effectLst/>
                <a:latin typeface="Calibri" panose="020F0502020204030204" pitchFamily="34" charset="0"/>
                <a:ea typeface="Calibri" panose="020F0502020204030204" pitchFamily="34" charset="0"/>
                <a:cs typeface="Calibri" panose="020F0502020204030204" pitchFamily="34" charset="0"/>
              </a:rPr>
              <a:t>aprawa ma zostać przeprowadzona z wykorzystaniem oryginalnych części oraz zgodnie </a:t>
            </a:r>
            <a:br>
              <a:rPr lang="pl-PL" sz="2100" kern="100" dirty="0">
                <a:effectLst/>
                <a:latin typeface="Calibri" panose="020F0502020204030204" pitchFamily="34" charset="0"/>
                <a:ea typeface="Calibri" panose="020F0502020204030204" pitchFamily="34" charset="0"/>
                <a:cs typeface="Calibri" panose="020F0502020204030204" pitchFamily="34" charset="0"/>
              </a:rPr>
            </a:br>
            <a:r>
              <a:rPr lang="pl-PL" sz="2100" kern="100" dirty="0">
                <a:effectLst/>
                <a:latin typeface="Calibri" panose="020F0502020204030204" pitchFamily="34" charset="0"/>
                <a:ea typeface="Calibri" panose="020F0502020204030204" pitchFamily="34" charset="0"/>
                <a:cs typeface="Calibri" panose="020F0502020204030204" pitchFamily="34" charset="0"/>
              </a:rPr>
              <a:t>z technologią naprawy przewidzianą przez producenta</a:t>
            </a:r>
            <a:r>
              <a:rPr lang="pl-PL" sz="2100" kern="100" dirty="0">
                <a:latin typeface="Calibri" panose="020F0502020204030204" pitchFamily="34" charset="0"/>
                <a:ea typeface="Calibri" panose="020F0502020204030204" pitchFamily="34" charset="0"/>
                <a:cs typeface="Calibri" panose="020F0502020204030204" pitchFamily="34" charset="0"/>
              </a:rPr>
              <a:t> (dot. głównie nowych samochodów, będących jeszcze na gwarancji),</a:t>
            </a:r>
          </a:p>
          <a:p>
            <a:pPr marL="285750" indent="-285750" algn="just">
              <a:lnSpc>
                <a:spcPct val="125000"/>
              </a:lnSpc>
              <a:spcBef>
                <a:spcPts val="300"/>
              </a:spcBef>
              <a:spcAft>
                <a:spcPts val="600"/>
              </a:spcAft>
              <a:buFont typeface="Wingdings" panose="05000000000000000000" pitchFamily="2" charset="2"/>
              <a:buChar char="ü"/>
            </a:pPr>
            <a:r>
              <a:rPr lang="pl-PL" sz="2100" kern="100" dirty="0">
                <a:latin typeface="Calibri" panose="020F0502020204030204" pitchFamily="34" charset="0"/>
                <a:ea typeface="Calibri" panose="020F0502020204030204" pitchFamily="34" charset="0"/>
                <a:cs typeface="Calibri" panose="020F0502020204030204" pitchFamily="34" charset="0"/>
              </a:rPr>
              <a:t>r</a:t>
            </a:r>
            <a:r>
              <a:rPr lang="pl-PL" sz="2100" kern="100" dirty="0">
                <a:effectLst/>
                <a:latin typeface="Calibri" panose="020F0502020204030204" pitchFamily="34" charset="0"/>
                <a:ea typeface="Calibri" panose="020F0502020204030204" pitchFamily="34" charset="0"/>
                <a:cs typeface="Calibri" panose="020F0502020204030204" pitchFamily="34" charset="0"/>
              </a:rPr>
              <a:t>ozliczenie szkody ma nastąpić w oparciu o faktury za naprawę, a nie w tzw. wariancie kosztorysowym (tj. w oparciu o sporządzony kosztorys naprawy, bez udokumentowania faktu wykonania naprawy – aczkolwiek takie rozwiązania są możliwe w przypadku używanych/kilkuletnich pojazdów),</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97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upa 8">
            <a:extLst>
              <a:ext uri="{FF2B5EF4-FFF2-40B4-BE49-F238E27FC236}">
                <a16:creationId xmlns:a16="http://schemas.microsoft.com/office/drawing/2014/main" id="{A452B7C8-4311-9CF4-8B7C-070104768C73}"/>
              </a:ext>
            </a:extLst>
          </p:cNvPr>
          <p:cNvGrpSpPr/>
          <p:nvPr/>
        </p:nvGrpSpPr>
        <p:grpSpPr>
          <a:xfrm>
            <a:off x="2190799" y="915509"/>
            <a:ext cx="4739802" cy="769441"/>
            <a:chOff x="383932" y="387929"/>
            <a:chExt cx="4739802" cy="769441"/>
          </a:xfrm>
        </p:grpSpPr>
        <p:sp>
          <p:nvSpPr>
            <p:cNvPr id="10" name="pole tekstowe 9">
              <a:extLst>
                <a:ext uri="{FF2B5EF4-FFF2-40B4-BE49-F238E27FC236}">
                  <a16:creationId xmlns:a16="http://schemas.microsoft.com/office/drawing/2014/main" id="{88F7E34C-BBC8-5B78-758B-3A4541F706B0}"/>
                </a:ext>
              </a:extLst>
            </p:cNvPr>
            <p:cNvSpPr txBox="1"/>
            <p:nvPr/>
          </p:nvSpPr>
          <p:spPr>
            <a:xfrm>
              <a:off x="568244" y="387929"/>
              <a:ext cx="455549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200" b="0" i="0" u="none" strike="noStrike" kern="1200" cap="all"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Organizator webinarium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200" b="1" i="0" u="none" strike="noStrike" kern="1200" cap="all" spc="0" normalizeH="0" baseline="0" noProof="0" dirty="0">
                  <a:ln>
                    <a:noFill/>
                  </a:ln>
                  <a:solidFill>
                    <a:srgbClr val="0F7EC2"/>
                  </a:solidFill>
                  <a:effectLst/>
                  <a:uLnTx/>
                  <a:uFillTx/>
                  <a:latin typeface="Roboto Condensed" panose="02000000000000000000" pitchFamily="2" charset="0"/>
                  <a:ea typeface="Roboto Condensed" panose="02000000000000000000" pitchFamily="2" charset="0"/>
                  <a:cs typeface="+mn-cs"/>
                </a:rPr>
                <a:t>Biuro rzecznika finansowego</a:t>
              </a:r>
            </a:p>
          </p:txBody>
        </p:sp>
        <p:sp>
          <p:nvSpPr>
            <p:cNvPr id="11" name="Prostokąt 10">
              <a:extLst>
                <a:ext uri="{FF2B5EF4-FFF2-40B4-BE49-F238E27FC236}">
                  <a16:creationId xmlns:a16="http://schemas.microsoft.com/office/drawing/2014/main" id="{245F7873-11FA-732A-3573-92A0C682C7BB}"/>
                </a:ext>
              </a:extLst>
            </p:cNvPr>
            <p:cNvSpPr/>
            <p:nvPr/>
          </p:nvSpPr>
          <p:spPr>
            <a:xfrm>
              <a:off x="383932" y="484087"/>
              <a:ext cx="7257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F7EC2"/>
                </a:solidFill>
                <a:effectLst/>
                <a:uLnTx/>
                <a:uFillTx/>
                <a:latin typeface="Calibri" panose="020F0502020204030204"/>
                <a:ea typeface="+mn-ea"/>
                <a:cs typeface="+mn-cs"/>
              </a:endParaRPr>
            </a:p>
          </p:txBody>
        </p:sp>
      </p:grpSp>
      <p:sp>
        <p:nvSpPr>
          <p:cNvPr id="15" name="Prostokąt 14">
            <a:extLst>
              <a:ext uri="{FF2B5EF4-FFF2-40B4-BE49-F238E27FC236}">
                <a16:creationId xmlns:a16="http://schemas.microsoft.com/office/drawing/2014/main" id="{98BDDCB3-EF20-4D81-2FF0-8CA66C5B5867}"/>
              </a:ext>
            </a:extLst>
          </p:cNvPr>
          <p:cNvSpPr/>
          <p:nvPr/>
        </p:nvSpPr>
        <p:spPr>
          <a:xfrm>
            <a:off x="2128634" y="3268821"/>
            <a:ext cx="3574632"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800" b="1" dirty="0">
                <a:solidFill>
                  <a:srgbClr val="0F7EC2"/>
                </a:solidFill>
                <a:latin typeface="Roboto Condensed" panose="02000000000000000000" pitchFamily="2" charset="0"/>
                <a:ea typeface="Roboto Condensed" panose="02000000000000000000" pitchFamily="2" charset="0"/>
                <a:cs typeface="Roboto Condensed Light" panose="02000000000000000000" pitchFamily="2" charset="0"/>
              </a:rPr>
              <a:t>dr Norbert Kraj</a:t>
            </a:r>
            <a:endParaRPr kumimoji="0" lang="pl-PL" sz="2800" b="1" i="0" u="none" strike="noStrike" kern="1200" cap="none" spc="0" normalizeH="0" baseline="0" noProof="0" dirty="0">
              <a:ln>
                <a:noFill/>
              </a:ln>
              <a:solidFill>
                <a:srgbClr val="0F7EC2"/>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sp>
        <p:nvSpPr>
          <p:cNvPr id="16" name="Prostokąt 15">
            <a:extLst>
              <a:ext uri="{FF2B5EF4-FFF2-40B4-BE49-F238E27FC236}">
                <a16:creationId xmlns:a16="http://schemas.microsoft.com/office/drawing/2014/main" id="{6825DAAF-7FF6-BD73-D3F6-BF4F9F9F3497}"/>
              </a:ext>
            </a:extLst>
          </p:cNvPr>
          <p:cNvSpPr/>
          <p:nvPr/>
        </p:nvSpPr>
        <p:spPr>
          <a:xfrm>
            <a:off x="2097927" y="4104640"/>
            <a:ext cx="4749277"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Arial" panose="020B0604020202020204" pitchFamily="34" charset="0"/>
              </a:rPr>
              <a:t>Główny Specjalista w Departamencie Klienta Rynku Ubezpieczeniowo-Emerytalnego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Arial" panose="020B0604020202020204" pitchFamily="34" charset="0"/>
              </a:rPr>
              <a:t>w Biurze Rzecznika Finansowego.</a:t>
            </a:r>
          </a:p>
        </p:txBody>
      </p:sp>
      <p:sp>
        <p:nvSpPr>
          <p:cNvPr id="18" name="pole tekstowe 17">
            <a:extLst>
              <a:ext uri="{FF2B5EF4-FFF2-40B4-BE49-F238E27FC236}">
                <a16:creationId xmlns:a16="http://schemas.microsoft.com/office/drawing/2014/main" id="{CE17C75B-A375-CD7D-FF45-66E599078556}"/>
              </a:ext>
            </a:extLst>
          </p:cNvPr>
          <p:cNvSpPr txBox="1"/>
          <p:nvPr/>
        </p:nvSpPr>
        <p:spPr>
          <a:xfrm>
            <a:off x="2128634" y="2523258"/>
            <a:ext cx="1752280" cy="589264"/>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kumimoji="0" lang="pl-PL" sz="2000" b="0"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rPr>
              <a:t>PREZENTUJE</a:t>
            </a:r>
          </a:p>
        </p:txBody>
      </p:sp>
      <p:pic>
        <p:nvPicPr>
          <p:cNvPr id="56" name="Obraz 55">
            <a:extLst>
              <a:ext uri="{FF2B5EF4-FFF2-40B4-BE49-F238E27FC236}">
                <a16:creationId xmlns:a16="http://schemas.microsoft.com/office/drawing/2014/main" id="{74864CCB-29AC-DCAA-AAD7-A19CA6BE5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363" y="880380"/>
            <a:ext cx="2128877" cy="698362"/>
          </a:xfrm>
          <a:prstGeom prst="rect">
            <a:avLst/>
          </a:prstGeom>
        </p:spPr>
      </p:pic>
      <p:sp>
        <p:nvSpPr>
          <p:cNvPr id="58" name="Prostokąt 57">
            <a:extLst>
              <a:ext uri="{FF2B5EF4-FFF2-40B4-BE49-F238E27FC236}">
                <a16:creationId xmlns:a16="http://schemas.microsoft.com/office/drawing/2014/main" id="{9729A868-53FC-99E8-0C35-E6B8BF75C518}"/>
              </a:ext>
            </a:extLst>
          </p:cNvPr>
          <p:cNvSpPr/>
          <p:nvPr/>
        </p:nvSpPr>
        <p:spPr>
          <a:xfrm>
            <a:off x="2097927" y="961253"/>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168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E6FD0E3-7CE5-DF26-0A5D-2934615375A2}"/>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ECFADE7B-F153-2765-4D7B-C6418E168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1991" y="301840"/>
            <a:ext cx="1824347" cy="598463"/>
          </a:xfrm>
          <a:prstGeom prst="rect">
            <a:avLst/>
          </a:prstGeom>
        </p:spPr>
      </p:pic>
      <p:sp>
        <p:nvSpPr>
          <p:cNvPr id="10" name="pole tekstowe 9">
            <a:extLst>
              <a:ext uri="{FF2B5EF4-FFF2-40B4-BE49-F238E27FC236}">
                <a16:creationId xmlns:a16="http://schemas.microsoft.com/office/drawing/2014/main" id="{4FF3F7C5-4A1F-5411-13C0-9313A7538D97}"/>
              </a:ext>
            </a:extLst>
          </p:cNvPr>
          <p:cNvSpPr txBox="1"/>
          <p:nvPr/>
        </p:nvSpPr>
        <p:spPr>
          <a:xfrm>
            <a:off x="731520" y="472742"/>
            <a:ext cx="10312400" cy="5870581"/>
          </a:xfrm>
          <a:prstGeom prst="rect">
            <a:avLst/>
          </a:prstGeom>
          <a:noFill/>
        </p:spPr>
        <p:txBody>
          <a:bodyPr wrap="square">
            <a:spAutoFit/>
          </a:bodyPr>
          <a:lstStyle/>
          <a:p>
            <a:pPr algn="just">
              <a:lnSpc>
                <a:spcPct val="150000"/>
              </a:lnSpc>
              <a:spcBef>
                <a:spcPts val="1200"/>
              </a:spcBef>
              <a:buNone/>
            </a:pPr>
            <a:r>
              <a:rPr lang="pl-PL" sz="2100" b="1" kern="100" dirty="0">
                <a:effectLst/>
                <a:latin typeface="Calibri" panose="020F0502020204030204" pitchFamily="34" charset="0"/>
                <a:ea typeface="Calibri" panose="020F0502020204030204" pitchFamily="34" charset="0"/>
                <a:cs typeface="Calibri" panose="020F0502020204030204" pitchFamily="34" charset="0"/>
              </a:rPr>
              <a:t>Upoważnienie do odbioru odszkodowania</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Bef>
                <a:spcPts val="300"/>
              </a:spcBef>
              <a:spcAft>
                <a:spcPts val="800"/>
              </a:spcAft>
            </a:pPr>
            <a:r>
              <a:rPr lang="pl-PL" sz="2000" kern="100" dirty="0">
                <a:effectLst/>
                <a:ea typeface="Calibri" panose="020F0502020204030204" pitchFamily="34" charset="0"/>
                <a:cs typeface="Calibri" panose="020F0502020204030204" pitchFamily="34" charset="0"/>
              </a:rPr>
              <a:t>Należy pamiętać, że przez cały </a:t>
            </a:r>
            <a:r>
              <a:rPr lang="pl-PL" sz="2000" kern="100" dirty="0">
                <a:ea typeface="Calibri" panose="020F0502020204030204" pitchFamily="34" charset="0"/>
                <a:cs typeface="Calibri" panose="020F0502020204030204" pitchFamily="34" charset="0"/>
              </a:rPr>
              <a:t>okres</a:t>
            </a:r>
            <a:r>
              <a:rPr lang="pl-PL" sz="2000" kern="100" dirty="0">
                <a:effectLst/>
                <a:ea typeface="Calibri" panose="020F0502020204030204" pitchFamily="34" charset="0"/>
                <a:cs typeface="Calibri" panose="020F0502020204030204" pitchFamily="34" charset="0"/>
              </a:rPr>
              <a:t> trwania umowy leasingu, właścicielem pojazdu jest leasingodawca. </a:t>
            </a:r>
            <a:r>
              <a:rPr lang="pl-PL" sz="2000" kern="100" dirty="0">
                <a:ea typeface="Calibri" panose="020F0502020204030204" pitchFamily="34" charset="0"/>
                <a:cs typeface="Calibri" panose="020F0502020204030204" pitchFamily="34" charset="0"/>
              </a:rPr>
              <a:t>Wobec powyższego, aby</a:t>
            </a:r>
            <a:r>
              <a:rPr lang="pl-PL" sz="2000" kern="100" dirty="0">
                <a:effectLst/>
                <a:ea typeface="Calibri" panose="020F0502020204030204" pitchFamily="34" charset="0"/>
                <a:cs typeface="Calibri" panose="020F0502020204030204" pitchFamily="34" charset="0"/>
              </a:rPr>
              <a:t> otrzymać od ubezpieczyciela odszkodowanie                                 za uszkodzony pojazd, leasingobiorca musi posiadać upoważnienie od leasingodawcy do odbioru odszkodowania. </a:t>
            </a:r>
          </a:p>
          <a:p>
            <a:pPr algn="just">
              <a:lnSpc>
                <a:spcPct val="125000"/>
              </a:lnSpc>
              <a:spcBef>
                <a:spcPts val="300"/>
              </a:spcBef>
              <a:spcAft>
                <a:spcPts val="800"/>
              </a:spcAft>
            </a:pPr>
            <a:r>
              <a:rPr lang="pl-PL" sz="2000" kern="100" dirty="0">
                <a:ea typeface="Calibri" panose="020F0502020204030204" pitchFamily="34" charset="0"/>
                <a:cs typeface="Calibri" panose="020F0502020204030204" pitchFamily="34" charset="0"/>
              </a:rPr>
              <a:t>Warto dodać, że firmy leasingowe udzielając takiego upoważnienia, zazwyczaj w jego treści wskazują wprost, iż f</a:t>
            </a:r>
            <a:r>
              <a:rPr lang="pl-PL" sz="2000" b="0" i="0" u="none" strike="noStrike" baseline="0" dirty="0"/>
              <a:t>aktury powinny zostać wystawione na korzystającego</a:t>
            </a:r>
            <a:r>
              <a:rPr lang="pl-PL" sz="2000" dirty="0"/>
              <a:t>, zaznaczając przy tym także, że w</a:t>
            </a:r>
            <a:r>
              <a:rPr lang="pl-PL" sz="2000" b="0" i="0" u="none" strike="noStrike" baseline="0" dirty="0"/>
              <a:t>ynikające z warunków ubezpieczenia różnice pomiędzy wartością złożonych faktur, a kwotą wypłaconego odszkodowania pokrywa leasingobiorca</a:t>
            </a:r>
            <a:r>
              <a:rPr lang="pl-PL" sz="2000" dirty="0"/>
              <a:t> (istotne zwłaszcza przy szkodach AC). </a:t>
            </a:r>
            <a:endParaRPr lang="pl-PL" sz="2000" kern="100" dirty="0">
              <a:effectLst/>
              <a:ea typeface="Calibri" panose="020F0502020204030204" pitchFamily="34" charset="0"/>
              <a:cs typeface="Calibri" panose="020F0502020204030204" pitchFamily="34" charset="0"/>
            </a:endParaRPr>
          </a:p>
          <a:p>
            <a:pPr algn="just">
              <a:lnSpc>
                <a:spcPct val="125000"/>
              </a:lnSpc>
              <a:spcBef>
                <a:spcPts val="300"/>
              </a:spcBef>
              <a:spcAft>
                <a:spcPts val="800"/>
              </a:spcAft>
            </a:pPr>
            <a:r>
              <a:rPr lang="pl-PL" sz="2000" kern="100" dirty="0">
                <a:effectLst/>
                <a:ea typeface="Calibri" panose="020F0502020204030204" pitchFamily="34" charset="0"/>
                <a:cs typeface="Calibri" panose="020F0502020204030204" pitchFamily="34" charset="0"/>
              </a:rPr>
              <a:t>Należy jednocześnie zaznaczyć, że powyższe reguły dotyczą – co do zasady – jedynie tzw. szkód częściowych. W przypadku wystąpienia szkody całkowitej (tj. całkowitego zniszczenia bądź kradzieży pojazdu), odszkodowanie wypłacane jest bowiem zazwyczaj bezpośrednio na rzecz właściciela </a:t>
            </a:r>
            <a:r>
              <a:rPr lang="pl-PL" sz="2000" kern="100" dirty="0">
                <a:ea typeface="Calibri" panose="020F0502020204030204" pitchFamily="34" charset="0"/>
                <a:cs typeface="Calibri" panose="020F0502020204030204" pitchFamily="34" charset="0"/>
              </a:rPr>
              <a:t>zniszczonego</a:t>
            </a:r>
            <a:r>
              <a:rPr lang="pl-PL" sz="2000" kern="100" dirty="0">
                <a:effectLst/>
                <a:ea typeface="Calibri" panose="020F0502020204030204" pitchFamily="34" charset="0"/>
                <a:cs typeface="Calibri" panose="020F0502020204030204" pitchFamily="34" charset="0"/>
              </a:rPr>
              <a:t> bądź skradzionego pojazdu tj. na konto leasingodawcy, z pominięciem leasingobiorcy.</a:t>
            </a:r>
            <a:endParaRPr lang="pl-PL"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20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027610" y="224393"/>
            <a:ext cx="9900799" cy="1172757"/>
            <a:chOff x="407979" y="266023"/>
            <a:chExt cx="8938762" cy="123611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550388" y="266023"/>
              <a:ext cx="8796353" cy="1236110"/>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Likwidacja szkód komunikacyjnych </a:t>
              </a:r>
              <a:r>
                <a:rPr lang="pl-PL" sz="2200" b="1" cap="all" dirty="0" err="1">
                  <a:solidFill>
                    <a:srgbClr val="1F1D1E"/>
                  </a:solidFill>
                  <a:latin typeface="Roboto Condensed" panose="02000000000000000000" pitchFamily="2" charset="0"/>
                  <a:ea typeface="Roboto Condensed" panose="02000000000000000000" pitchFamily="2" charset="0"/>
                </a:rPr>
                <a:t>oc</a:t>
              </a:r>
              <a:r>
                <a:rPr lang="pl-PL" sz="2200" b="1" cap="all" dirty="0">
                  <a:solidFill>
                    <a:srgbClr val="1F1D1E"/>
                  </a:solidFill>
                  <a:latin typeface="Roboto Condensed" panose="02000000000000000000" pitchFamily="2" charset="0"/>
                  <a:ea typeface="Roboto Condensed" panose="02000000000000000000" pitchFamily="2" charset="0"/>
                </a:rPr>
                <a:t> p.p.m. </a:t>
              </a:r>
            </a:p>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w leasingowanych pojazdach</a:t>
              </a:r>
            </a:p>
          </p:txBody>
        </p:sp>
        <p:sp>
          <p:nvSpPr>
            <p:cNvPr id="30" name="Prostokąt 29">
              <a:extLst>
                <a:ext uri="{FF2B5EF4-FFF2-40B4-BE49-F238E27FC236}">
                  <a16:creationId xmlns:a16="http://schemas.microsoft.com/office/drawing/2014/main" id="{7A10AC60-0C37-48DA-B72C-50EDD7358874}"/>
                </a:ext>
              </a:extLst>
            </p:cNvPr>
            <p:cNvSpPr/>
            <p:nvPr/>
          </p:nvSpPr>
          <p:spPr>
            <a:xfrm>
              <a:off x="407979" y="542661"/>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grpSp>
        <p:nvGrpSpPr>
          <p:cNvPr id="15" name="Grupa 14">
            <a:extLst>
              <a:ext uri="{FF2B5EF4-FFF2-40B4-BE49-F238E27FC236}">
                <a16:creationId xmlns:a16="http://schemas.microsoft.com/office/drawing/2014/main" id="{76E963F4-54A1-6026-3808-04E0BF874ADF}"/>
              </a:ext>
            </a:extLst>
          </p:cNvPr>
          <p:cNvGrpSpPr/>
          <p:nvPr/>
        </p:nvGrpSpPr>
        <p:grpSpPr>
          <a:xfrm>
            <a:off x="1027611" y="383553"/>
            <a:ext cx="9888626" cy="740932"/>
            <a:chOff x="407979" y="425184"/>
            <a:chExt cx="8926589" cy="740932"/>
          </a:xfrm>
        </p:grpSpPr>
        <p:sp>
          <p:nvSpPr>
            <p:cNvPr id="16" name="Prostokąt 15">
              <a:extLst>
                <a:ext uri="{FF2B5EF4-FFF2-40B4-BE49-F238E27FC236}">
                  <a16:creationId xmlns:a16="http://schemas.microsoft.com/office/drawing/2014/main" id="{981F5EB7-E4D7-DDD1-2039-4BA301079D84}"/>
                </a:ext>
              </a:extLst>
            </p:cNvPr>
            <p:cNvSpPr/>
            <p:nvPr/>
          </p:nvSpPr>
          <p:spPr>
            <a:xfrm>
              <a:off x="407979" y="542661"/>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17" name="Obraz 16">
              <a:extLst>
                <a:ext uri="{FF2B5EF4-FFF2-40B4-BE49-F238E27FC236}">
                  <a16:creationId xmlns:a16="http://schemas.microsoft.com/office/drawing/2014/main" id="{AC73F479-8E31-80AE-BD7C-00A992393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19" name="pole tekstowe 18">
            <a:extLst>
              <a:ext uri="{FF2B5EF4-FFF2-40B4-BE49-F238E27FC236}">
                <a16:creationId xmlns:a16="http://schemas.microsoft.com/office/drawing/2014/main" id="{047A8AF1-C39C-97E8-6AEA-B532B7D26358}"/>
              </a:ext>
            </a:extLst>
          </p:cNvPr>
          <p:cNvSpPr txBox="1"/>
          <p:nvPr/>
        </p:nvSpPr>
        <p:spPr>
          <a:xfrm>
            <a:off x="971005" y="1689690"/>
            <a:ext cx="10249989" cy="3943324"/>
          </a:xfrm>
          <a:prstGeom prst="rect">
            <a:avLst/>
          </a:prstGeom>
          <a:noFill/>
        </p:spPr>
        <p:txBody>
          <a:bodyPr wrap="square">
            <a:spAutoFit/>
          </a:bodyPr>
          <a:lstStyle/>
          <a:p>
            <a:pPr algn="just">
              <a:lnSpc>
                <a:spcPct val="150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Analiza kierowanych do Rzecznika Finansowego skarg wskazuje, iż w przypadku rozliczania szkód komunikacyjnych OC w pojazdach</a:t>
            </a:r>
            <a:r>
              <a:rPr lang="pl-PL" sz="2100" kern="100" dirty="0">
                <a:latin typeface="Calibri" panose="020F0502020204030204" pitchFamily="34" charset="0"/>
                <a:ea typeface="Calibri" panose="020F0502020204030204" pitchFamily="34" charset="0"/>
                <a:cs typeface="Calibri" panose="020F0502020204030204" pitchFamily="34" charset="0"/>
              </a:rPr>
              <a:t> leasingowanych</a:t>
            </a:r>
            <a:r>
              <a:rPr lang="pl-PL" sz="2100" kern="100" dirty="0">
                <a:effectLst/>
                <a:latin typeface="Calibri" panose="020F0502020204030204" pitchFamily="34" charset="0"/>
                <a:ea typeface="Calibri" panose="020F0502020204030204" pitchFamily="34" charset="0"/>
                <a:cs typeface="Calibri" panose="020F0502020204030204" pitchFamily="34" charset="0"/>
              </a:rPr>
              <a:t>, może pojawić się w praktyce szereg problemów, z którymi będą musieli zmierzyć się użytkownicy takich pojazdów. </a:t>
            </a:r>
          </a:p>
          <a:p>
            <a:pPr algn="just">
              <a:lnSpc>
                <a:spcPct val="150000"/>
              </a:lnSpc>
            </a:pPr>
            <a:endParaRPr lang="pl-PL" sz="11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pl-PL" sz="2100" kern="100" dirty="0">
                <a:effectLst/>
                <a:latin typeface="Calibri" panose="020F0502020204030204" pitchFamily="34" charset="0"/>
                <a:ea typeface="Calibri" panose="020F0502020204030204" pitchFamily="34" charset="0"/>
                <a:cs typeface="Calibri" panose="020F0502020204030204" pitchFamily="34" charset="0"/>
              </a:rPr>
              <a:t>Do najczęściej </a:t>
            </a:r>
            <a:r>
              <a:rPr lang="pl-PL" sz="2100" kern="100" dirty="0">
                <a:latin typeface="Calibri" panose="020F0502020204030204" pitchFamily="34" charset="0"/>
                <a:ea typeface="Calibri" panose="020F0502020204030204" pitchFamily="34" charset="0"/>
                <a:cs typeface="Calibri" panose="020F0502020204030204" pitchFamily="34" charset="0"/>
              </a:rPr>
              <a:t>pojawiających się</a:t>
            </a:r>
            <a:r>
              <a:rPr lang="pl-PL" sz="2100" kern="100" dirty="0">
                <a:effectLst/>
                <a:latin typeface="Calibri" panose="020F0502020204030204" pitchFamily="34" charset="0"/>
                <a:ea typeface="Calibri" panose="020F0502020204030204" pitchFamily="34" charset="0"/>
                <a:cs typeface="Calibri" panose="020F0502020204030204" pitchFamily="34" charset="0"/>
              </a:rPr>
              <a:t> problemów w przypadku likwidacji tzw. szkód częściowych należy:</a:t>
            </a:r>
          </a:p>
          <a:p>
            <a:pPr algn="just">
              <a:lnSpc>
                <a:spcPct val="150000"/>
              </a:lnSpc>
            </a:pPr>
            <a:endParaRPr lang="pl-PL" sz="11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Courier New" panose="02070309020205020404" pitchFamily="49" charset="0"/>
              <a:buChar char="o"/>
            </a:pPr>
            <a:r>
              <a:rPr lang="pl-PL" sz="2100" kern="100" dirty="0">
                <a:effectLst/>
                <a:latin typeface="Calibri" panose="020F0502020204030204" pitchFamily="34" charset="0"/>
                <a:ea typeface="Calibri" panose="020F0502020204030204" pitchFamily="34" charset="0"/>
                <a:cs typeface="Calibri" panose="020F0502020204030204" pitchFamily="34" charset="0"/>
              </a:rPr>
              <a:t>brak uwzględniania podatku VAT w wypłacanym odszkodowaniu za naprawę pojazdu</a:t>
            </a:r>
          </a:p>
          <a:p>
            <a:pPr marL="285750" indent="-285750" algn="just">
              <a:lnSpc>
                <a:spcPct val="150000"/>
              </a:lnSpc>
              <a:buFont typeface="Courier New" panose="02070309020205020404" pitchFamily="49" charset="0"/>
              <a:buChar char="o"/>
            </a:pPr>
            <a:r>
              <a:rPr lang="pl-PL" sz="2100" kern="100" dirty="0">
                <a:latin typeface="Calibri" panose="020F0502020204030204" pitchFamily="34" charset="0"/>
                <a:ea typeface="Calibri" panose="020F0502020204030204" pitchFamily="34" charset="0"/>
                <a:cs typeface="Calibri" panose="020F0502020204030204" pitchFamily="34" charset="0"/>
              </a:rPr>
              <a:t>odmowa wypłaty</a:t>
            </a:r>
            <a:r>
              <a:rPr lang="pl-PL" sz="2100" kern="100" dirty="0">
                <a:effectLst/>
                <a:latin typeface="Calibri" panose="020F0502020204030204" pitchFamily="34" charset="0"/>
                <a:ea typeface="Calibri" panose="020F0502020204030204" pitchFamily="34" charset="0"/>
                <a:cs typeface="Calibri" panose="020F0502020204030204" pitchFamily="34" charset="0"/>
              </a:rPr>
              <a:t> odszkodowania z tytułu utraty wartości handlowej pojazdu</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16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685800" y="143396"/>
            <a:ext cx="8796353" cy="1166345"/>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Podatek vat</a:t>
            </a:r>
          </a:p>
          <a:p>
            <a:pPr>
              <a:lnSpc>
                <a:spcPts val="4500"/>
              </a:lnSpc>
            </a:pPr>
            <a:endParaRPr lang="pl-PL" sz="2200" b="1" i="1" cap="all" dirty="0">
              <a:solidFill>
                <a:srgbClr val="1F1D1E"/>
              </a:solidFill>
              <a:latin typeface="Roboto Condensed" panose="02000000000000000000" pitchFamily="2" charset="0"/>
              <a:ea typeface="Roboto Condensed" panose="02000000000000000000" pitchFamily="2" charset="0"/>
            </a:endParaRPr>
          </a:p>
        </p:txBody>
      </p:sp>
      <p:sp>
        <p:nvSpPr>
          <p:cNvPr id="12" name="pole tekstowe 11">
            <a:extLst>
              <a:ext uri="{FF2B5EF4-FFF2-40B4-BE49-F238E27FC236}">
                <a16:creationId xmlns:a16="http://schemas.microsoft.com/office/drawing/2014/main" id="{AC02FF38-32E7-5DE7-0665-5A97819C09AC}"/>
              </a:ext>
            </a:extLst>
          </p:cNvPr>
          <p:cNvSpPr txBox="1"/>
          <p:nvPr/>
        </p:nvSpPr>
        <p:spPr>
          <a:xfrm>
            <a:off x="624841" y="726569"/>
            <a:ext cx="10916919" cy="5839318"/>
          </a:xfrm>
          <a:prstGeom prst="rect">
            <a:avLst/>
          </a:prstGeom>
          <a:noFill/>
        </p:spPr>
        <p:txBody>
          <a:bodyPr wrap="square">
            <a:spAutoFit/>
          </a:bodyPr>
          <a:lstStyle/>
          <a:p>
            <a:pPr algn="just"/>
            <a:r>
              <a:rPr lang="pl-PL" sz="1800" dirty="0">
                <a:effectLst/>
                <a:ea typeface="Calibri" panose="020F0502020204030204" pitchFamily="34" charset="0"/>
              </a:rPr>
              <a:t>N</a:t>
            </a:r>
            <a:r>
              <a:rPr lang="pl-PL" sz="1900" dirty="0">
                <a:effectLst/>
                <a:ea typeface="Calibri" panose="020F0502020204030204" pitchFamily="34" charset="0"/>
              </a:rPr>
              <a:t>ależy </a:t>
            </a:r>
            <a:r>
              <a:rPr lang="pl-PL" sz="1900" dirty="0">
                <a:ea typeface="Calibri" panose="020F0502020204030204" pitchFamily="34" charset="0"/>
              </a:rPr>
              <a:t>zaznaczyć, że stanowisko, jakie prezentują zakłady ubezpieczeń w omawianej tutaj kwestii nie jest jednolite.</a:t>
            </a:r>
          </a:p>
          <a:p>
            <a:pPr algn="just"/>
            <a:endParaRPr lang="pl-PL" sz="1200" dirty="0">
              <a:effectLst/>
              <a:ea typeface="Calibri" panose="020F0502020204030204" pitchFamily="34" charset="0"/>
            </a:endParaRPr>
          </a:p>
          <a:p>
            <a:pPr algn="just"/>
            <a:r>
              <a:rPr lang="pl-PL" sz="1900" b="1" u="sng" dirty="0">
                <a:ea typeface="Calibri" panose="020F0502020204030204" pitchFamily="34" charset="0"/>
              </a:rPr>
              <a:t>Stanowisko pozytywne</a:t>
            </a:r>
          </a:p>
          <a:p>
            <a:pPr algn="just"/>
            <a:endParaRPr lang="pl-PL" sz="1000" b="1" dirty="0">
              <a:effectLst/>
              <a:ea typeface="Calibri" panose="020F0502020204030204" pitchFamily="34" charset="0"/>
            </a:endParaRPr>
          </a:p>
          <a:p>
            <a:pPr algn="just"/>
            <a:r>
              <a:rPr lang="pl-PL" sz="1900" dirty="0">
                <a:effectLst/>
                <a:ea typeface="Calibri" panose="020F0502020204030204" pitchFamily="34" charset="0"/>
              </a:rPr>
              <a:t>Zakłady ubezpieczeń, które prezentują korzystne dla leasingobiorców stanowisko, przyjmują, że </a:t>
            </a:r>
            <a:r>
              <a:rPr lang="pl-PL" sz="1900" dirty="0">
                <a:effectLst/>
                <a:ea typeface="Times New Roman" panose="02020603050405020304" pitchFamily="18" charset="0"/>
              </a:rPr>
              <a:t>w kwestii rozliczenia podatku VAT</a:t>
            </a:r>
            <a:r>
              <a:rPr lang="pl-PL" sz="1900" dirty="0">
                <a:ea typeface="Calibri" panose="020F0502020204030204" pitchFamily="34" charset="0"/>
              </a:rPr>
              <a:t> </a:t>
            </a:r>
            <a:r>
              <a:rPr lang="pl-PL" sz="1900" dirty="0">
                <a:effectLst/>
                <a:ea typeface="Times New Roman" panose="02020603050405020304" pitchFamily="18" charset="0"/>
              </a:rPr>
              <a:t>kluczowy jest sposób wystawienia faktury VAT i to, jaki podmiot został wskazany jako płatnik i nabywca faktury. </a:t>
            </a:r>
          </a:p>
          <a:p>
            <a:pPr algn="just"/>
            <a:endParaRPr lang="pl-PL" sz="1900" dirty="0">
              <a:effectLst/>
              <a:ea typeface="Times New Roman" panose="02020603050405020304" pitchFamily="18" charset="0"/>
            </a:endParaRPr>
          </a:p>
          <a:p>
            <a:pPr algn="just"/>
            <a:r>
              <a:rPr lang="pl-PL" sz="1800" dirty="0">
                <a:effectLst/>
                <a:ea typeface="Calibri" panose="020F0502020204030204" pitchFamily="34" charset="0"/>
              </a:rPr>
              <a:t>Gdy zatem faktura za naprawę pojazdu zostaje wystawiona na leasingobiorcę, który (jako nabywca usługi) nie ma możliwości odliczenia od kosztów naprawy samochodu podatku VAT (bądź przysługuje mu prawo do odliczenia jedynie 50 % podatku VAT), to wówczas powinien on otrzymać odszkodowanie za naprawę pojazdu razem z całym podatkiem VAT bądź 50 % podatku VAT, zależnie od tego, w jakim zakresie przysługuje mu prawo do odliczenia tego podatku.</a:t>
            </a:r>
          </a:p>
          <a:p>
            <a:pPr algn="just"/>
            <a:endParaRPr lang="pl-PL" sz="1900" dirty="0">
              <a:effectLst/>
              <a:ea typeface="Times New Roman" panose="02020603050405020304" pitchFamily="18" charset="0"/>
            </a:endParaRPr>
          </a:p>
          <a:p>
            <a:pPr algn="just"/>
            <a:r>
              <a:rPr lang="pl-PL" sz="1900" b="1" u="sng" dirty="0">
                <a:ea typeface="Calibri" panose="020F0502020204030204" pitchFamily="34" charset="0"/>
              </a:rPr>
              <a:t>Stanowisko negatywne</a:t>
            </a:r>
            <a:endParaRPr lang="pl-PL" sz="1900" b="1" u="sng" dirty="0">
              <a:effectLst/>
              <a:ea typeface="Calibri" panose="020F0502020204030204" pitchFamily="34" charset="0"/>
            </a:endParaRPr>
          </a:p>
          <a:p>
            <a:pPr algn="just"/>
            <a:endParaRPr lang="pl-PL" sz="900" dirty="0">
              <a:effectLst/>
              <a:ea typeface="Calibri" panose="020F0502020204030204" pitchFamily="34" charset="0"/>
            </a:endParaRPr>
          </a:p>
          <a:p>
            <a:pPr algn="just"/>
            <a:r>
              <a:rPr lang="pl-PL" sz="1900" dirty="0">
                <a:effectLst/>
                <a:ea typeface="Calibri" panose="020F0502020204030204" pitchFamily="34" charset="0"/>
              </a:rPr>
              <a:t>Część towarzystw ubezpieczeniowych zajmuje jednak stanowisko odmienne, przyjmując, ż</a:t>
            </a:r>
            <a:r>
              <a:rPr lang="pl-PL" sz="1900" dirty="0">
                <a:ea typeface="Calibri" panose="020F0502020204030204" pitchFamily="34" charset="0"/>
              </a:rPr>
              <a:t>e</a:t>
            </a:r>
            <a:r>
              <a:rPr lang="pl-PL" sz="1900" dirty="0">
                <a:effectLst/>
                <a:ea typeface="Calibri" panose="020F0502020204030204" pitchFamily="34" charset="0"/>
              </a:rPr>
              <a:t> w przypadku pojazdu leasingowanego, to wyłącznie „status podatkowy” jego właściciela, czyli firmy leasingowej, determinuje to, w jakiej wartości zostanie wypłacone odszkodowanie za naprawę takiego pojazdu, niezależnie od tego na kogo została wystawiona faktura VAT.  </a:t>
            </a:r>
            <a:endParaRPr lang="pl-PL" sz="1900" dirty="0"/>
          </a:p>
        </p:txBody>
      </p:sp>
    </p:spTree>
    <p:extLst>
      <p:ext uri="{BB962C8B-B14F-4D97-AF65-F5344CB8AC3E}">
        <p14:creationId xmlns:p14="http://schemas.microsoft.com/office/powerpoint/2010/main" val="266311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D69920A-541D-C703-C78E-7167C18A4045}"/>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03BBB7E8-FD70-4786-CDB6-5AC4A2AAE1DD}"/>
              </a:ext>
            </a:extLst>
          </p:cNvPr>
          <p:cNvSpPr txBox="1"/>
          <p:nvPr/>
        </p:nvSpPr>
        <p:spPr>
          <a:xfrm>
            <a:off x="690880" y="447040"/>
            <a:ext cx="10698480" cy="6046271"/>
          </a:xfrm>
          <a:prstGeom prst="rect">
            <a:avLst/>
          </a:prstGeom>
          <a:noFill/>
        </p:spPr>
        <p:txBody>
          <a:bodyPr wrap="square">
            <a:spAutoFit/>
          </a:bodyPr>
          <a:lstStyle/>
          <a:p>
            <a:pPr indent="449580" algn="just">
              <a:lnSpc>
                <a:spcPct val="150000"/>
              </a:lnSpc>
            </a:pPr>
            <a:r>
              <a:rPr lang="pl-PL" sz="2100" b="1" kern="100" dirty="0">
                <a:latin typeface="Calibri" panose="020F0502020204030204" pitchFamily="34" charset="0"/>
                <a:ea typeface="Calibri" panose="020F0502020204030204" pitchFamily="34" charset="0"/>
                <a:cs typeface="Times New Roman" panose="02020603050405020304" pitchFamily="18" charset="0"/>
              </a:rPr>
              <a:t>Argumenty przemawiające za odrzuceniem takiego stanowiska:</a:t>
            </a:r>
          </a:p>
          <a:p>
            <a:pPr indent="449580" algn="just">
              <a:lnSpc>
                <a:spcPct val="150000"/>
              </a:lnSpc>
            </a:pPr>
            <a:endParaRPr lang="pl-PL" sz="1200" b="1"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pl-PL" sz="2100" b="1" i="1" kern="100" dirty="0">
                <a:effectLst/>
                <a:latin typeface="Calibri" panose="020F0502020204030204" pitchFamily="34" charset="0"/>
                <a:ea typeface="Calibri" panose="020F0502020204030204" pitchFamily="34" charset="0"/>
                <a:cs typeface="Calibri" panose="020F0502020204030204" pitchFamily="34" charset="0"/>
              </a:rPr>
              <a:t>naruszenie, określonej w art. 361 § 2 k.c. zasady pełnego odszkodowania, która </a:t>
            </a:r>
            <a:br>
              <a:rPr lang="pl-PL" sz="2100" b="1" i="1" kern="100" dirty="0">
                <a:effectLst/>
                <a:latin typeface="Calibri" panose="020F0502020204030204" pitchFamily="34" charset="0"/>
                <a:ea typeface="Calibri" panose="020F0502020204030204" pitchFamily="34" charset="0"/>
                <a:cs typeface="Calibri" panose="020F0502020204030204" pitchFamily="34" charset="0"/>
              </a:rPr>
            </a:br>
            <a:r>
              <a:rPr lang="pl-PL" sz="2100" b="1" i="1" kern="100" dirty="0">
                <a:effectLst/>
                <a:latin typeface="Calibri" panose="020F0502020204030204" pitchFamily="34" charset="0"/>
                <a:ea typeface="Calibri" panose="020F0502020204030204" pitchFamily="34" charset="0"/>
                <a:cs typeface="Calibri" panose="020F0502020204030204" pitchFamily="34" charset="0"/>
              </a:rPr>
              <a:t>w przypadku szkód likwidowanych z polisy OC sprawcy nabiera fundamentalnego znaczenia</a:t>
            </a:r>
          </a:p>
          <a:p>
            <a:pPr algn="just">
              <a:lnSpc>
                <a:spcPct val="150000"/>
              </a:lnSpc>
            </a:pPr>
            <a:endParaRPr lang="pl-PL" sz="1600" b="1" i="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pl-PL" sz="2000" kern="100" dirty="0">
                <a:effectLst/>
                <a:latin typeface="Calibri" panose="020F0502020204030204" pitchFamily="34" charset="0"/>
                <a:ea typeface="Calibri" panose="020F0502020204030204" pitchFamily="34" charset="0"/>
                <a:cs typeface="Calibri" panose="020F0502020204030204" pitchFamily="34" charset="0"/>
              </a:rPr>
              <a:t>	W przypadku, gdy faktura VAT za naprawę uszkodzonego pojazdu została wystawiona - nie na firmę leasingową, ale bezpośrednio na użytkownika pojazdu (leasingobiorcę), to wówczas leasingobiorca staje się nabywcą usługi. W takim wypadku, to leasingobiorca pojazdu - a nie firma leasingowa - powinien być postrzegany jako strona poszkodowana</a:t>
            </a:r>
            <a:r>
              <a:rPr lang="pl-PL" sz="2000" kern="100" dirty="0">
                <a:latin typeface="Calibri" panose="020F0502020204030204" pitchFamily="34" charset="0"/>
                <a:ea typeface="Calibri" panose="020F0502020204030204" pitchFamily="34" charset="0"/>
                <a:cs typeface="Calibri" panose="020F0502020204030204" pitchFamily="34" charset="0"/>
              </a:rPr>
              <a:t>.</a:t>
            </a:r>
          </a:p>
          <a:p>
            <a:pPr algn="just">
              <a:lnSpc>
                <a:spcPct val="150000"/>
              </a:lnSpc>
            </a:pPr>
            <a:r>
              <a:rPr lang="pl-PL" sz="2000" kern="100" dirty="0">
                <a:effectLst/>
                <a:latin typeface="Calibri" panose="020F0502020204030204" pitchFamily="34" charset="0"/>
                <a:ea typeface="Calibri" panose="020F0502020204030204" pitchFamily="34" charset="0"/>
                <a:cs typeface="Calibri" panose="020F0502020204030204" pitchFamily="34" charset="0"/>
              </a:rPr>
              <a:t>	W konsekwencji odmowa dopłaty na rzecz leasingobiorcy przez zakład </a:t>
            </a:r>
            <a:r>
              <a:rPr lang="pl-PL" sz="2000" kern="100" dirty="0">
                <a:latin typeface="Calibri" panose="020F0502020204030204" pitchFamily="34" charset="0"/>
                <a:ea typeface="Calibri" panose="020F0502020204030204" pitchFamily="34" charset="0"/>
                <a:cs typeface="Calibri" panose="020F0502020204030204" pitchFamily="34" charset="0"/>
              </a:rPr>
              <a:t>u</a:t>
            </a:r>
            <a:r>
              <a:rPr lang="pl-PL" sz="2000" kern="100" dirty="0">
                <a:effectLst/>
                <a:latin typeface="Calibri" panose="020F0502020204030204" pitchFamily="34" charset="0"/>
                <a:ea typeface="Calibri" panose="020F0502020204030204" pitchFamily="34" charset="0"/>
                <a:cs typeface="Calibri" panose="020F0502020204030204" pitchFamily="34" charset="0"/>
              </a:rPr>
              <a:t>bezpieczeń podatku VAT od faktury za naprawę samochodu - powoduje w </a:t>
            </a:r>
            <a:r>
              <a:rPr lang="pl-PL" sz="2000" kern="100" dirty="0">
                <a:latin typeface="Calibri" panose="020F0502020204030204" pitchFamily="34" charset="0"/>
                <a:ea typeface="Calibri" panose="020F0502020204030204" pitchFamily="34" charset="0"/>
                <a:cs typeface="Calibri" panose="020F0502020204030204" pitchFamily="34" charset="0"/>
              </a:rPr>
              <a:t>istocie</a:t>
            </a:r>
            <a:r>
              <a:rPr lang="pl-PL" sz="2000" kern="100" dirty="0">
                <a:effectLst/>
                <a:latin typeface="Calibri" panose="020F0502020204030204" pitchFamily="34" charset="0"/>
                <a:ea typeface="Calibri" panose="020F0502020204030204" pitchFamily="34" charset="0"/>
                <a:cs typeface="Calibri" panose="020F0502020204030204" pitchFamily="34" charset="0"/>
              </a:rPr>
              <a:t>, że wypłacone odszkodowanie nie pokryje </a:t>
            </a:r>
            <a:br>
              <a:rPr lang="pl-PL" sz="2000" kern="100" dirty="0">
                <a:effectLst/>
                <a:latin typeface="Calibri" panose="020F0502020204030204" pitchFamily="34" charset="0"/>
                <a:ea typeface="Calibri" panose="020F0502020204030204" pitchFamily="34" charset="0"/>
                <a:cs typeface="Calibri" panose="020F0502020204030204" pitchFamily="34" charset="0"/>
              </a:rPr>
            </a:br>
            <a:r>
              <a:rPr lang="pl-PL" sz="2000" kern="100" dirty="0">
                <a:effectLst/>
                <a:latin typeface="Calibri" panose="020F0502020204030204" pitchFamily="34" charset="0"/>
                <a:ea typeface="Calibri" panose="020F0502020204030204" pitchFamily="34" charset="0"/>
                <a:cs typeface="Calibri" panose="020F0502020204030204" pitchFamily="34" charset="0"/>
              </a:rPr>
              <a:t>w pełni poniesionej straty, co oznacza, że zostanie naruszona zasada pełnego odszkodowania (pełnej kompensaty szkody). </a:t>
            </a:r>
            <a:endParaRPr lang="pl-P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16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EEE33779-B140-613A-3C2D-7A1E8E5614AF}"/>
              </a:ext>
            </a:extLst>
          </p:cNvPr>
          <p:cNvSpPr txBox="1"/>
          <p:nvPr/>
        </p:nvSpPr>
        <p:spPr>
          <a:xfrm>
            <a:off x="619760" y="-71120"/>
            <a:ext cx="11226800" cy="6679008"/>
          </a:xfrm>
          <a:prstGeom prst="rect">
            <a:avLst/>
          </a:prstGeom>
          <a:noFill/>
        </p:spPr>
        <p:txBody>
          <a:bodyPr wrap="square">
            <a:spAutoFit/>
          </a:bodyPr>
          <a:lstStyle/>
          <a:p>
            <a:pPr marL="742950" lvl="1" indent="-285750" algn="just">
              <a:lnSpc>
                <a:spcPct val="150000"/>
              </a:lnSpc>
              <a:buFont typeface="Arial" panose="020B0604020202020204" pitchFamily="34" charset="0"/>
              <a:buChar char="•"/>
            </a:pPr>
            <a:r>
              <a:rPr lang="pl-PL" sz="2100" b="1" i="1" kern="100" dirty="0">
                <a:latin typeface="Calibri" panose="020F0502020204030204" pitchFamily="34" charset="0"/>
                <a:ea typeface="Calibri" panose="020F0502020204030204" pitchFamily="34" charset="0"/>
                <a:cs typeface="Calibri" panose="020F0502020204030204" pitchFamily="34" charset="0"/>
              </a:rPr>
              <a:t>p</a:t>
            </a:r>
            <a:r>
              <a:rPr lang="pl-PL" sz="2100" b="1" i="1" kern="100" dirty="0">
                <a:effectLst/>
                <a:latin typeface="Calibri" panose="020F0502020204030204" pitchFamily="34" charset="0"/>
                <a:ea typeface="Calibri" panose="020F0502020204030204" pitchFamily="34" charset="0"/>
                <a:cs typeface="Calibri" panose="020F0502020204030204" pitchFamily="34" charset="0"/>
              </a:rPr>
              <a:t>omijanie aspektu podatkowego</a:t>
            </a:r>
          </a:p>
          <a:p>
            <a:pPr indent="449580" algn="just">
              <a:lnSpc>
                <a:spcPct val="150000"/>
              </a:lnSpc>
            </a:pPr>
            <a:r>
              <a:rPr lang="pl-PL" sz="1900" kern="100" dirty="0">
                <a:effectLst/>
                <a:latin typeface="Calibri" panose="020F0502020204030204" pitchFamily="34" charset="0"/>
                <a:ea typeface="Calibri" panose="020F0502020204030204" pitchFamily="34" charset="0"/>
                <a:cs typeface="Calibri" panose="020F0502020204030204" pitchFamily="34" charset="0"/>
              </a:rPr>
              <a:t>Z punktu widzenia przepisów prawa podatkowego okoliczność, na kogo została wystawiona faktura za naprawę leasingowanego pojazdu - jest kluczowa w aspekcie tego, komu przysługiwać będzie w takim wypadku prawo do odliczenia podatku VAT od kosztów naprawy pojazdu. W  świetle przepisów ustawy o podatku od towarów i usług, to nabywca usługi (wskazany w fakturze za naprawę pojazdu) posiada bowiem jedynie prawo do ew. odliczenia podatku VAT od kosztów naprawy samochodu. Jeżeli zatem faktura za naprawę zostaje wystawiona na leasingobiorcę, to wówczas w świetle art. 86 ust. 1 ww. ustawy, to leasingobiorcy przysługuje prawo do ew. odliczenia podatku VAT ujętego w fakturze za naprawę. </a:t>
            </a:r>
          </a:p>
          <a:p>
            <a:pPr indent="449580" algn="just">
              <a:lnSpc>
                <a:spcPct val="150000"/>
              </a:lnSpc>
            </a:pPr>
            <a:r>
              <a:rPr lang="pl-PL" sz="1900" kern="100" dirty="0">
                <a:effectLst/>
                <a:latin typeface="Calibri" panose="020F0502020204030204" pitchFamily="34" charset="0"/>
                <a:ea typeface="Calibri" panose="020F0502020204030204" pitchFamily="34" charset="0"/>
                <a:cs typeface="Calibri" panose="020F0502020204030204" pitchFamily="34" charset="0"/>
              </a:rPr>
              <a:t>W takim wypadku, bez znaczenia pozostaje zatem okoliczność, na którą powołują się niektórzy ubezpieczyciele, że to firma leasingowa – jak właściciel pojazdu – ma prawo do odliczenia podatku VAT od kosztów naprawy pojazdu. Skoro bowiem faktura za naprawę samochodu zostanie wystawiona bezpośrednio na leasingobiorcę, to tym samym finansujący w żaden sposób nie ujmie w kosztach prowadzonej przez siebie działalności gospodarczej takiej faktury, a tym samym nie uwzględni także podatku VAT od wspomnianej faktury za naprawę pojazdu. </a:t>
            </a:r>
            <a:endParaRPr lang="pl-PL" sz="19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buNone/>
            </a:pPr>
            <a:r>
              <a:rPr lang="pl-PL" sz="1600" kern="100" dirty="0">
                <a:latin typeface="Calibri" panose="020F0502020204030204" pitchFamily="34" charset="0"/>
                <a:ea typeface="Calibri" panose="020F0502020204030204" pitchFamily="34" charset="0"/>
                <a:cs typeface="Times New Roman" panose="02020603050405020304" pitchFamily="18" charset="0"/>
              </a:rPr>
              <a:t>U</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stawa z dnia 11 marca 2004 r. o podatku od towarów i usług (</a:t>
            </a:r>
            <a:r>
              <a:rPr lang="pl-PL" sz="1600" kern="100" dirty="0" err="1">
                <a:effectLst/>
                <a:latin typeface="Calibri" panose="020F0502020204030204" pitchFamily="34" charset="0"/>
                <a:ea typeface="Calibri" panose="020F0502020204030204" pitchFamily="34" charset="0"/>
                <a:cs typeface="Times New Roman" panose="02020603050405020304" pitchFamily="18" charset="0"/>
              </a:rPr>
              <a:t>t.j</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Dz. U z 2024 r., poz. 361),</a:t>
            </a:r>
          </a:p>
        </p:txBody>
      </p:sp>
    </p:spTree>
    <p:extLst>
      <p:ext uri="{BB962C8B-B14F-4D97-AF65-F5344CB8AC3E}">
        <p14:creationId xmlns:p14="http://schemas.microsoft.com/office/powerpoint/2010/main" val="407877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81CCEDF2-FEB4-CE78-F980-000CC8936810}"/>
            </a:ext>
          </a:extLst>
        </p:cNvPr>
        <p:cNvGrpSpPr/>
        <p:nvPr/>
      </p:nvGrpSpPr>
      <p:grpSpPr>
        <a:xfrm>
          <a:off x="0" y="0"/>
          <a:ext cx="0" cy="0"/>
          <a:chOff x="0" y="0"/>
          <a:chExt cx="0" cy="0"/>
        </a:xfrm>
      </p:grpSpPr>
      <p:sp>
        <p:nvSpPr>
          <p:cNvPr id="14" name="pole tekstowe 13">
            <a:extLst>
              <a:ext uri="{FF2B5EF4-FFF2-40B4-BE49-F238E27FC236}">
                <a16:creationId xmlns:a16="http://schemas.microsoft.com/office/drawing/2014/main" id="{D9C55026-D748-08A3-AA22-99761CE019AC}"/>
              </a:ext>
            </a:extLst>
          </p:cNvPr>
          <p:cNvSpPr txBox="1"/>
          <p:nvPr/>
        </p:nvSpPr>
        <p:spPr>
          <a:xfrm>
            <a:off x="482600" y="0"/>
            <a:ext cx="11226800" cy="6652719"/>
          </a:xfrm>
          <a:prstGeom prst="rect">
            <a:avLst/>
          </a:prstGeom>
          <a:noFill/>
        </p:spPr>
        <p:txBody>
          <a:bodyPr wrap="square">
            <a:spAutoFit/>
          </a:bodyPr>
          <a:lstStyle/>
          <a:p>
            <a:pPr marL="742950" marR="0" lvl="1"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pl-PL" sz="21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Stanowisko organów podatkowych i sądów administracyjnych</a:t>
            </a:r>
            <a:endParaRPr kumimoji="0" lang="pl-PL" sz="2100" b="1"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449580" algn="just" defTabSz="457200" rtl="0" eaLnBrk="1" fontAlgn="auto" latinLnBrk="0" hangingPunct="1">
              <a:lnSpc>
                <a:spcPct val="130000"/>
              </a:lnSpc>
              <a:spcBef>
                <a:spcPts val="300"/>
              </a:spcBef>
              <a:spcAft>
                <a:spcPts val="600"/>
              </a:spcAft>
              <a:buClrTx/>
              <a:buSzTx/>
              <a:buFontTx/>
              <a:buNone/>
              <a:tabLst/>
              <a:defRPr/>
            </a:pPr>
            <a:r>
              <a:rPr kumimoji="0" lang="pl-PL"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Podobne do przedstawionego wyżej stanowiska, prezentują w omawianej kwestii także organy podatkowe               i sądy administracyjne. </a:t>
            </a:r>
            <a:endParaRPr lang="pl-PL" sz="190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449580" algn="just" defTabSz="457200" rtl="0" eaLnBrk="1" fontAlgn="auto" latinLnBrk="0" hangingPunct="1">
              <a:lnSpc>
                <a:spcPct val="130000"/>
              </a:lnSpc>
              <a:spcBef>
                <a:spcPts val="300"/>
              </a:spcBef>
              <a:spcAft>
                <a:spcPts val="600"/>
              </a:spcAft>
              <a:buClrTx/>
              <a:buSzTx/>
              <a:buFontTx/>
              <a:buNone/>
              <a:tabLst/>
              <a:defRPr/>
            </a:pPr>
            <a:r>
              <a:rPr kumimoji="0" lang="pl-PL"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Przykładowo: Izba Skarbowa w Warszawie w interpretacji indywidualnej z 14 listopada 2014 r. wskazała, że: </a:t>
            </a:r>
            <a:r>
              <a:rPr kumimoji="0" lang="pl-PL" sz="19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 podstawie generalnej zasady wyrażonej w art. 86 ust. 1 ustawy o VAT, uprawnienie do obniżenia kwoty podatku VAT należnego o kwotę VAT naliczonego przysługuje podatnikom od towarów i </a:t>
            </a:r>
            <a:r>
              <a:rPr kumimoji="0" lang="pl-PL" sz="1900" b="0" i="1"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usług nabytych</a:t>
            </a:r>
            <a:r>
              <a:rPr kumimoji="0" lang="pl-PL" sz="19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 wykorzystywanych przez nich do wykonywania czynności opodatkowanych"</a:t>
            </a:r>
            <a:r>
              <a:rPr kumimoji="0" lang="pl-PL"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Organ podatkowy podkreślił jednocześnie, że wskazany wyżej przepis </a:t>
            </a:r>
            <a:r>
              <a:rPr kumimoji="0" lang="pl-PL" sz="19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"realizuje fundamentalną dla systemu VAT zasadę neutralności, zgodnie z którą ostatecznie obciążonym tym podatkiem konsumpcyjnym jest finalny odbiorca towarów/ usług"</a:t>
            </a:r>
            <a:r>
              <a:rPr kumimoji="0" lang="pl-PL"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(IPPP2/443-827/14-2/RR). </a:t>
            </a:r>
          </a:p>
          <a:p>
            <a:pPr algn="just">
              <a:lnSpc>
                <a:spcPct val="130000"/>
              </a:lnSpc>
              <a:spcBef>
                <a:spcPts val="300"/>
              </a:spcBef>
              <a:spcAft>
                <a:spcPts val="600"/>
              </a:spcAft>
              <a:buNone/>
            </a:pPr>
            <a:r>
              <a:rPr lang="pl-PL" sz="1900" dirty="0">
                <a:effectLst/>
                <a:latin typeface="Calibri" panose="020F0502020204030204" pitchFamily="34" charset="0"/>
                <a:ea typeface="Calibri" panose="020F0502020204030204" pitchFamily="34" charset="0"/>
              </a:rPr>
              <a:t>	Podobne stanowisko zaprezentował także Naczelny Sąd Administracyjny w wyroku z dnia 9 czerwca 2017 r., w którym wyraził pogląd, że: </a:t>
            </a:r>
            <a:r>
              <a:rPr lang="pl-PL" sz="1900" i="1" dirty="0">
                <a:effectLst/>
                <a:latin typeface="Calibri" panose="020F0502020204030204" pitchFamily="34" charset="0"/>
                <a:ea typeface="Calibri" panose="020F0502020204030204" pitchFamily="34" charset="0"/>
              </a:rPr>
              <a:t>"W świetle unormowań zawartych w art. 86 ust 1 i 2 oraz art. 88 ust. 3a pkt 4 lit. a) </a:t>
            </a:r>
            <a:r>
              <a:rPr lang="pl-PL" sz="1900" i="1" dirty="0" err="1">
                <a:effectLst/>
                <a:latin typeface="Calibri" panose="020F0502020204030204" pitchFamily="34" charset="0"/>
                <a:ea typeface="Calibri" panose="020F0502020204030204" pitchFamily="34" charset="0"/>
              </a:rPr>
              <a:t>u.p.t.u</a:t>
            </a:r>
            <a:r>
              <a:rPr lang="pl-PL" sz="1900" i="1" dirty="0">
                <a:effectLst/>
                <a:latin typeface="Calibri" panose="020F0502020204030204" pitchFamily="34" charset="0"/>
                <a:ea typeface="Calibri" panose="020F0502020204030204" pitchFamily="34" charset="0"/>
              </a:rPr>
              <a:t>., podstawę do dokonania odliczenia podatku naliczonego może </a:t>
            </a:r>
            <a:r>
              <a:rPr lang="pl-PL" sz="1900" dirty="0">
                <a:effectLst/>
                <a:latin typeface="Calibri" panose="020F0502020204030204" pitchFamily="34" charset="0"/>
                <a:ea typeface="Calibri" panose="020F0502020204030204" pitchFamily="34" charset="0"/>
              </a:rPr>
              <a:t>stanowić wyłącznie faktura odzwierciedlająca faktyczne zdarzenie gospodarcze w aspekcie podmiotowym, przedmiotowym oraz ilościowym</a:t>
            </a:r>
            <a:r>
              <a:rPr lang="pl-PL" sz="1900" i="1" dirty="0">
                <a:effectLst/>
                <a:latin typeface="Calibri" panose="020F0502020204030204" pitchFamily="34" charset="0"/>
                <a:ea typeface="Calibri" panose="020F0502020204030204" pitchFamily="34" charset="0"/>
              </a:rPr>
              <a:t>"</a:t>
            </a:r>
          </a:p>
          <a:p>
            <a:pPr algn="just">
              <a:lnSpc>
                <a:spcPct val="150000"/>
              </a:lnSpc>
            </a:pPr>
            <a:r>
              <a:rPr lang="pl-PL" b="1" i="1" kern="100" dirty="0">
                <a:latin typeface="Calibri" panose="020F0502020204030204" pitchFamily="34" charset="0"/>
                <a:ea typeface="Calibri" panose="020F0502020204030204" pitchFamily="34" charset="0"/>
                <a:cs typeface="Times New Roman" panose="02020603050405020304" pitchFamily="18" charset="0"/>
              </a:rPr>
              <a:t>W</a:t>
            </a:r>
            <a:r>
              <a:rPr lang="pl-PL" sz="1800" b="1" i="1" kern="100" dirty="0">
                <a:effectLst/>
                <a:latin typeface="Calibri" panose="020F0502020204030204" pitchFamily="34" charset="0"/>
                <a:ea typeface="Calibri" panose="020F0502020204030204" pitchFamily="34" charset="0"/>
                <a:cs typeface="Times New Roman" panose="02020603050405020304" pitchFamily="18" charset="0"/>
              </a:rPr>
              <a:t>yrok NSA z dnia 9 czerwca 2017 r. (I FSK 1143/15, LEX nr 2314055)</a:t>
            </a:r>
          </a:p>
          <a:p>
            <a:pPr algn="just">
              <a:lnSpc>
                <a:spcPct val="150000"/>
              </a:lnSpc>
            </a:pPr>
            <a:r>
              <a:rPr lang="pl-PL" sz="1800" i="1" kern="100" dirty="0">
                <a:effectLst/>
                <a:latin typeface="Calibri" panose="020F0502020204030204" pitchFamily="34" charset="0"/>
                <a:ea typeface="Calibri" panose="020F0502020204030204" pitchFamily="34" charset="0"/>
                <a:cs typeface="Times New Roman" panose="02020603050405020304" pitchFamily="18" charset="0"/>
              </a:rPr>
              <a:t>Zob. </a:t>
            </a:r>
            <a:r>
              <a:rPr lang="pl-PL" i="1" kern="100" dirty="0">
                <a:latin typeface="Calibri" panose="020F0502020204030204" pitchFamily="34" charset="0"/>
                <a:ea typeface="Calibri" panose="020F0502020204030204" pitchFamily="34" charset="0"/>
                <a:cs typeface="Times New Roman" panose="02020603050405020304" pitchFamily="18" charset="0"/>
              </a:rPr>
              <a:t>też. </a:t>
            </a:r>
            <a:r>
              <a:rPr lang="pl-PL" sz="1800" i="1" dirty="0">
                <a:effectLst/>
                <a:latin typeface="Calibri" panose="020F0502020204030204" pitchFamily="34" charset="0"/>
                <a:ea typeface="Calibri" panose="020F0502020204030204" pitchFamily="34" charset="0"/>
                <a:cs typeface="Times New Roman" panose="02020603050405020304" pitchFamily="18" charset="0"/>
              </a:rPr>
              <a:t>wyrok WSA we Wrocławiu z dnia 17 września 2013 r. (I SA/</a:t>
            </a:r>
            <a:r>
              <a:rPr lang="pl-PL" sz="1800" i="1" dirty="0" err="1">
                <a:effectLst/>
                <a:latin typeface="Calibri" panose="020F0502020204030204" pitchFamily="34" charset="0"/>
                <a:ea typeface="Calibri" panose="020F0502020204030204" pitchFamily="34" charset="0"/>
                <a:cs typeface="Times New Roman" panose="02020603050405020304" pitchFamily="18" charset="0"/>
              </a:rPr>
              <a:t>Wr</a:t>
            </a:r>
            <a:r>
              <a:rPr lang="pl-PL" sz="1800" i="1" dirty="0">
                <a:effectLst/>
                <a:latin typeface="Calibri" panose="020F0502020204030204" pitchFamily="34" charset="0"/>
                <a:ea typeface="Calibri" panose="020F0502020204030204" pitchFamily="34" charset="0"/>
                <a:cs typeface="Times New Roman" panose="02020603050405020304" pitchFamily="18" charset="0"/>
              </a:rPr>
              <a:t> 722/13)</a:t>
            </a:r>
            <a:endParaRPr kumimoji="0" lang="pl-PL"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07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137920" y="224392"/>
            <a:ext cx="9803015" cy="841520"/>
            <a:chOff x="383932" y="266023"/>
            <a:chExt cx="8975335" cy="84152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562914" y="266023"/>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Stanowisko Rzecznika Finansowego</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7" name="Symbol zastępczy zawartości 6">
            <a:extLst>
              <a:ext uri="{FF2B5EF4-FFF2-40B4-BE49-F238E27FC236}">
                <a16:creationId xmlns:a16="http://schemas.microsoft.com/office/drawing/2014/main" id="{DDBDA90D-7DC5-BEE6-9E55-05C2CF21AF76}"/>
              </a:ext>
            </a:extLst>
          </p:cNvPr>
          <p:cNvSpPr>
            <a:spLocks noGrp="1"/>
          </p:cNvSpPr>
          <p:nvPr>
            <p:ph idx="1"/>
          </p:nvPr>
        </p:nvSpPr>
        <p:spPr>
          <a:xfrm>
            <a:off x="722810" y="1361439"/>
            <a:ext cx="10539549" cy="4449763"/>
          </a:xfrm>
        </p:spPr>
        <p:txBody>
          <a:bodyPr>
            <a:normAutofit fontScale="92500"/>
          </a:bodyPr>
          <a:lstStyle/>
          <a:p>
            <a:pPr algn="just">
              <a:lnSpc>
                <a:spcPct val="120000"/>
              </a:lnSpc>
              <a:spcBef>
                <a:spcPts val="600"/>
              </a:spcBef>
              <a:spcAft>
                <a:spcPts val="900"/>
              </a:spcAft>
            </a:pPr>
            <a:r>
              <a:rPr lang="pl-PL" sz="2100" kern="100" dirty="0">
                <a:latin typeface="Calibri" panose="020F0502020204030204" pitchFamily="34" charset="0"/>
                <a:ea typeface="Calibri" panose="020F0502020204030204" pitchFamily="34" charset="0"/>
                <a:cs typeface="Calibri" panose="020F0502020204030204" pitchFamily="34" charset="0"/>
              </a:rPr>
              <a:t>Rzecznik konsekwentnie stoi na stanowisku, że w</a:t>
            </a:r>
            <a:r>
              <a:rPr lang="pl-PL" sz="2100" kern="100" dirty="0">
                <a:effectLst/>
                <a:latin typeface="Calibri" panose="020F0502020204030204" pitchFamily="34" charset="0"/>
                <a:ea typeface="Calibri" panose="020F0502020204030204" pitchFamily="34" charset="0"/>
                <a:cs typeface="Calibri" panose="020F0502020204030204" pitchFamily="34" charset="0"/>
              </a:rPr>
              <a:t> przypadku, gdy faktura za naprawę uszkodzonego pojazdu zostaje wystawiona - nie na firmę leasingową, ale bezpośrednio na użytkownika pojazdu (leasingobiorcę), który otrzymał upoważnienie do likwidacji szkody w pojeździe, to wówczas leasingobiorca jako nabywca usługi, powinien być postrzegany jako strona poszkodowana. W takim wypadku, </a:t>
            </a:r>
            <a:r>
              <a:rPr lang="pl-PL" sz="2100" dirty="0">
                <a:effectLst/>
                <a:latin typeface="Calibri" panose="020F0502020204030204" pitchFamily="34" charset="0"/>
                <a:ea typeface="Calibri" panose="020F0502020204030204" pitchFamily="34" charset="0"/>
              </a:rPr>
              <a:t>leasingobiorca jako podmiot faktycznie ponoszący koszty naprawy leasingowanego pojazdu (odbiorca usługi) winien mieć prawo do otrzymania odszkodowania – z OC sprawcy – razem z całym podatkiem VAT bądź 50 % podatku VAT, zależnie od tego, w jakim zakresie przysługuje mu prawo do odliczenia tego podatku. </a:t>
            </a:r>
            <a:endParaRPr lang="pl-PL" sz="2100" dirty="0">
              <a:latin typeface="Calibri" panose="020F0502020204030204" pitchFamily="34" charset="0"/>
              <a:ea typeface="Calibri" panose="020F0502020204030204" pitchFamily="34" charset="0"/>
            </a:endParaRPr>
          </a:p>
          <a:p>
            <a:pPr algn="just">
              <a:lnSpc>
                <a:spcPct val="120000"/>
              </a:lnSpc>
              <a:spcBef>
                <a:spcPts val="600"/>
              </a:spcBef>
              <a:spcAft>
                <a:spcPts val="900"/>
              </a:spcAft>
            </a:pPr>
            <a:r>
              <a:rPr lang="pl-PL" sz="2100" kern="100" dirty="0">
                <a:effectLst/>
                <a:latin typeface="Calibri" panose="020F0502020204030204" pitchFamily="34" charset="0"/>
                <a:ea typeface="Calibri" panose="020F0502020204030204" pitchFamily="34" charset="0"/>
                <a:cs typeface="Calibri" panose="020F0502020204030204" pitchFamily="34" charset="0"/>
              </a:rPr>
              <a:t>Przyjęcie odmiennego stanowiska oznaczałoby – o czym już wspomniano wcześniej – że odszkodowanie wypłacone z tytułu szkody częściowej w pojeździe, nie pokryje w pełni poniesionej przez leasingobiorcę straty, co oznacza, że zostanie naruszona zasada pełnego odszkodowania (określona w art. 361 § 2 k.c.). </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1800" dirty="0"/>
          </a:p>
          <a:p>
            <a:pPr algn="just"/>
            <a:endParaRPr lang="pl-PL"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pl-PL" sz="1800" kern="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46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290320" y="224392"/>
            <a:ext cx="9638089" cy="841520"/>
            <a:chOff x="383932" y="266023"/>
            <a:chExt cx="8962809" cy="84152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550388" y="266023"/>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Stanowisko sądu najwyższego</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3" name="pole tekstowe 2">
            <a:extLst>
              <a:ext uri="{FF2B5EF4-FFF2-40B4-BE49-F238E27FC236}">
                <a16:creationId xmlns:a16="http://schemas.microsoft.com/office/drawing/2014/main" id="{0346496E-F49A-8CE4-3DC8-04226AC3C5F0}"/>
              </a:ext>
            </a:extLst>
          </p:cNvPr>
          <p:cNvSpPr txBox="1"/>
          <p:nvPr/>
        </p:nvSpPr>
        <p:spPr>
          <a:xfrm>
            <a:off x="721360" y="974472"/>
            <a:ext cx="10932159" cy="5628400"/>
          </a:xfrm>
          <a:prstGeom prst="rect">
            <a:avLst/>
          </a:prstGeom>
          <a:noFill/>
        </p:spPr>
        <p:txBody>
          <a:bodyPr wrap="square">
            <a:spAutoFit/>
          </a:bodyPr>
          <a:lstStyle/>
          <a:p>
            <a:pPr indent="449580" algn="just">
              <a:lnSpc>
                <a:spcPct val="150000"/>
              </a:lnSpc>
              <a:buNone/>
            </a:pPr>
            <a:r>
              <a:rPr lang="pl-PL" sz="2000" kern="100" dirty="0">
                <a:effectLst/>
                <a:latin typeface="Calibri" panose="020F0502020204030204" pitchFamily="34" charset="0"/>
                <a:ea typeface="Calibri" panose="020F0502020204030204" pitchFamily="34" charset="0"/>
                <a:cs typeface="Calibri" panose="020F0502020204030204" pitchFamily="34" charset="0"/>
              </a:rPr>
              <a:t>Zaprezentowane tutaj stanowisko Rzecznika Finansowego </a:t>
            </a:r>
            <a:r>
              <a:rPr lang="pl-PL" sz="2000" kern="100" dirty="0">
                <a:latin typeface="Calibri" panose="020F0502020204030204" pitchFamily="34" charset="0"/>
                <a:ea typeface="Calibri" panose="020F0502020204030204" pitchFamily="34" charset="0"/>
                <a:cs typeface="Calibri" panose="020F0502020204030204" pitchFamily="34" charset="0"/>
              </a:rPr>
              <a:t>znajduje</a:t>
            </a:r>
            <a:r>
              <a:rPr lang="pl-PL" sz="2000" kern="100" dirty="0">
                <a:effectLst/>
                <a:latin typeface="Calibri" panose="020F0502020204030204" pitchFamily="34" charset="0"/>
                <a:ea typeface="Calibri" panose="020F0502020204030204" pitchFamily="34" charset="0"/>
                <a:cs typeface="Calibri" panose="020F0502020204030204" pitchFamily="34" charset="0"/>
              </a:rPr>
              <a:t> swoje potwierdzenie w uchwale Sądu Najwyższego z dnia 11 września 2020 r., w której Sąd Najwyższy orzekł, że</a:t>
            </a:r>
            <a:r>
              <a:rPr lang="pl-PL" sz="20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pl-PL" sz="2000" b="1"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„odszkodowanie </a:t>
            </a:r>
            <a:br>
              <a:rPr lang="pl-PL" sz="2000" b="1"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pl-PL" sz="2000" b="1"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 tytułu ubezpieczenia odpowiedzialności cywilnej posiadacza pojazdu mechanicznego, przysługujące leasingobiorcy w związku z poniesieniem wydatków na naprawę uszkodzonego pojazdu będącego przedmiotem leasingu, obejmuje kwotę podatku od towarów i usług w zakresie, w jakim nie może on obniżyć podatku od niego należnego o kwotę podatku zapłaconego”</a:t>
            </a:r>
            <a:r>
              <a:rPr lang="pl-PL" sz="20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uchwała SN z dnia 11 września 2020 r. (sygn. akt. III CZP 90/19),</a:t>
            </a:r>
          </a:p>
          <a:p>
            <a:pPr algn="just">
              <a:lnSpc>
                <a:spcPct val="150000"/>
              </a:lnSpc>
            </a:pPr>
            <a:endParaRPr lang="pl-PL" sz="1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pPr>
            <a:r>
              <a:rPr lang="pl-PL" sz="1800" kern="100" dirty="0">
                <a:effectLst/>
                <a:latin typeface="Calibri" panose="020F0502020204030204" pitchFamily="34" charset="0"/>
                <a:ea typeface="Calibri" panose="020F0502020204030204" pitchFamily="34" charset="0"/>
                <a:cs typeface="Calibri" panose="020F0502020204030204" pitchFamily="34" charset="0"/>
              </a:rPr>
              <a:t>	</a:t>
            </a:r>
            <a:r>
              <a:rPr lang="pl-PL" sz="1900" kern="100" dirty="0">
                <a:effectLst/>
                <a:latin typeface="Calibri" panose="020F0502020204030204" pitchFamily="34" charset="0"/>
                <a:ea typeface="Calibri" panose="020F0502020204030204" pitchFamily="34" charset="0"/>
                <a:cs typeface="Calibri" panose="020F0502020204030204" pitchFamily="34" charset="0"/>
              </a:rPr>
              <a:t>Podejmując powyższą uchwałę SN wskazał, że odszkodowanie z ubezpieczenia OC p.p.m. powinno – zgodnie z zasadą pełnej kompensaty wyrządzonej szkody wynikającą z przepisów kodeksu cywilnego - pokryć szkodę w pełnej wysokości. Zdaniem Sądu, leasingobiorca (faktycznie ponoszący koszty naprawy użytkowanego przez siebie – w ramach umowy leasingu – pojazdu) ma zatem prawo do pełnego pokrycia szkody, co oznacza, że wypłacone odszkodowanie powinno obejmować podatek VAT, w zakresie w jakim leasingobiorca nie może go odliczyć. </a:t>
            </a:r>
            <a:endParaRPr lang="pl-PL"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831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168400" y="224392"/>
            <a:ext cx="9785061" cy="841520"/>
            <a:chOff x="383932" y="266023"/>
            <a:chExt cx="8987861" cy="841520"/>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575440" y="266023"/>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Utrata wartości handlowej pojazdu</a:t>
              </a: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3" name="pole tekstowe 2">
            <a:extLst>
              <a:ext uri="{FF2B5EF4-FFF2-40B4-BE49-F238E27FC236}">
                <a16:creationId xmlns:a16="http://schemas.microsoft.com/office/drawing/2014/main" id="{07FC8CD5-0FC6-D883-F25D-4057D0FE05D1}"/>
              </a:ext>
            </a:extLst>
          </p:cNvPr>
          <p:cNvSpPr txBox="1"/>
          <p:nvPr/>
        </p:nvSpPr>
        <p:spPr>
          <a:xfrm>
            <a:off x="715063" y="1219199"/>
            <a:ext cx="10900228" cy="5271315"/>
          </a:xfrm>
          <a:prstGeom prst="rect">
            <a:avLst/>
          </a:prstGeom>
          <a:noFill/>
        </p:spPr>
        <p:txBody>
          <a:bodyPr wrap="square">
            <a:spAutoFit/>
          </a:bodyPr>
          <a:lstStyle/>
          <a:p>
            <a:pPr algn="just">
              <a:lnSpc>
                <a:spcPct val="135000"/>
              </a:lnSpc>
              <a:spcBef>
                <a:spcPts val="300"/>
              </a:spcBef>
              <a:spcAft>
                <a:spcPts val="600"/>
              </a:spcAft>
            </a:pPr>
            <a:r>
              <a:rPr lang="pl-PL" sz="1800" kern="100" dirty="0">
                <a:effectLst/>
                <a:latin typeface="Calibri" panose="020F0502020204030204" pitchFamily="34" charset="0"/>
                <a:ea typeface="Calibri" panose="020F0502020204030204" pitchFamily="34" charset="0"/>
                <a:cs typeface="Calibri" panose="020F0502020204030204" pitchFamily="34" charset="0"/>
              </a:rPr>
              <a:t>	</a:t>
            </a:r>
            <a:r>
              <a:rPr lang="pl-PL" sz="2000" kern="100" dirty="0">
                <a:effectLst/>
                <a:latin typeface="Calibri" panose="020F0502020204030204" pitchFamily="34" charset="0"/>
                <a:ea typeface="Calibri" panose="020F0502020204030204" pitchFamily="34" charset="0"/>
                <a:cs typeface="Calibri" panose="020F0502020204030204" pitchFamily="34" charset="0"/>
              </a:rPr>
              <a:t>Problematyka związana z utratą wartości handlowej leasingowanego pojazdu, pojawia się </a:t>
            </a:r>
            <a:br>
              <a:rPr lang="pl-PL" sz="2000" kern="100" dirty="0">
                <a:effectLst/>
                <a:latin typeface="Calibri" panose="020F0502020204030204" pitchFamily="34" charset="0"/>
                <a:ea typeface="Calibri" panose="020F0502020204030204" pitchFamily="34" charset="0"/>
                <a:cs typeface="Calibri" panose="020F0502020204030204" pitchFamily="34" charset="0"/>
              </a:rPr>
            </a:br>
            <a:r>
              <a:rPr lang="pl-PL" sz="2000" kern="100" dirty="0">
                <a:effectLst/>
                <a:latin typeface="Calibri" panose="020F0502020204030204" pitchFamily="34" charset="0"/>
                <a:ea typeface="Calibri" panose="020F0502020204030204" pitchFamily="34" charset="0"/>
                <a:cs typeface="Calibri" panose="020F0502020204030204" pitchFamily="34" charset="0"/>
              </a:rPr>
              <a:t>w kierowanych do Rzecznika Finansowego skargach głównie w aspekcie - nieuznawania przez zakłady ubezpieczeń tego rodzaju roszczeń, wnoszonych przez leasingobiorców. </a:t>
            </a:r>
          </a:p>
          <a:p>
            <a:pPr algn="just">
              <a:lnSpc>
                <a:spcPct val="135000"/>
              </a:lnSpc>
              <a:spcBef>
                <a:spcPts val="300"/>
              </a:spcBef>
              <a:spcAft>
                <a:spcPts val="600"/>
              </a:spcAft>
            </a:pPr>
            <a:r>
              <a:rPr lang="pl-PL" sz="2000" kern="100" dirty="0">
                <a:latin typeface="Calibri" panose="020F0502020204030204" pitchFamily="34" charset="0"/>
                <a:ea typeface="Calibri" panose="020F0502020204030204" pitchFamily="34" charset="0"/>
                <a:cs typeface="Calibri" panose="020F0502020204030204" pitchFamily="34" charset="0"/>
              </a:rPr>
              <a:t>	W swojej argumentacji </a:t>
            </a:r>
            <a:r>
              <a:rPr lang="pl-PL" sz="2000" kern="100" dirty="0">
                <a:effectLst/>
                <a:latin typeface="Calibri" panose="020F0502020204030204" pitchFamily="34" charset="0"/>
                <a:ea typeface="Calibri" panose="020F0502020204030204" pitchFamily="34" charset="0"/>
                <a:cs typeface="Calibri" panose="020F0502020204030204" pitchFamily="34" charset="0"/>
              </a:rPr>
              <a:t>zakłady ubezpieczeń skupiają się przede wszystkim na tzw. aspekcie właścicielskim. Podnoszony jest argument, że skoro właścicielem leasingowanego pojazdu jest firma leasingowa, to momentem, dla którego zasadne może być ew. określenie rynkowego ubytku wartości w odniesieniu do leasingobiorcy jest moment, w którym umowa leasingu ulega zakończeniu i następuje wykup pojazdu z leasingu. 	</a:t>
            </a:r>
          </a:p>
          <a:p>
            <a:pPr algn="just">
              <a:lnSpc>
                <a:spcPct val="135000"/>
              </a:lnSpc>
              <a:spcBef>
                <a:spcPts val="300"/>
              </a:spcBef>
              <a:spcAft>
                <a:spcPts val="600"/>
              </a:spcAft>
            </a:pPr>
            <a:r>
              <a:rPr lang="pl-PL" sz="2000" kern="100" dirty="0">
                <a:latin typeface="Calibri" panose="020F0502020204030204" pitchFamily="34" charset="0"/>
                <a:ea typeface="Calibri" panose="020F0502020204030204" pitchFamily="34" charset="0"/>
                <a:cs typeface="Calibri" panose="020F0502020204030204" pitchFamily="34" charset="0"/>
              </a:rPr>
              <a:t>	</a:t>
            </a:r>
            <a:r>
              <a:rPr lang="pl-PL" sz="2000" kern="100" dirty="0">
                <a:effectLst/>
                <a:latin typeface="Calibri" panose="020F0502020204030204" pitchFamily="34" charset="0"/>
                <a:ea typeface="Calibri" panose="020F0502020204030204" pitchFamily="34" charset="0"/>
                <a:cs typeface="Calibri" panose="020F0502020204030204" pitchFamily="34" charset="0"/>
              </a:rPr>
              <a:t>Podnoszony jest także argument, że umowa leasingu zabezpiecza </a:t>
            </a:r>
            <a:r>
              <a:rPr lang="pl-PL" sz="2000" kern="0" dirty="0">
                <a:effectLst/>
                <a:latin typeface="Times New Roman" panose="02020603050405020304" pitchFamily="18" charset="0"/>
                <a:ea typeface="Calibri" panose="020F0502020204030204" pitchFamily="34" charset="0"/>
                <a:cs typeface="Calibri" panose="020F0502020204030204" pitchFamily="34" charset="0"/>
              </a:rPr>
              <a:t>finansującego przed utratą wartości pojazdu przez cały okres jej trwania, a co za tym idzie, w okresie trwania umowy leasingu nie powstaje</a:t>
            </a:r>
            <a:r>
              <a:rPr lang="pl-PL" sz="2000" kern="100" dirty="0">
                <a:effectLst/>
                <a:latin typeface="Calibri" panose="020F0502020204030204" pitchFamily="34" charset="0"/>
                <a:ea typeface="Calibri" panose="020F0502020204030204" pitchFamily="34" charset="0"/>
                <a:cs typeface="Calibri" panose="020F0502020204030204" pitchFamily="34" charset="0"/>
              </a:rPr>
              <a:t> zatem </a:t>
            </a:r>
            <a:r>
              <a:rPr lang="pl-PL" sz="2000" kern="0" dirty="0">
                <a:effectLst/>
                <a:latin typeface="Times New Roman" panose="02020603050405020304" pitchFamily="18" charset="0"/>
                <a:ea typeface="Calibri" panose="020F0502020204030204" pitchFamily="34" charset="0"/>
                <a:cs typeface="Calibri" panose="020F0502020204030204" pitchFamily="34" charset="0"/>
              </a:rPr>
              <a:t>szkoda w majątku leasingodawcy (właściciela pojazdu) w zakresie utraty wartości handlowej pojazdu.</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64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0EC8AA1-BD8C-18C2-CE5B-77C4F443B530}"/>
            </a:ext>
          </a:extLst>
        </p:cNvPr>
        <p:cNvGrpSpPr/>
        <p:nvPr/>
      </p:nvGrpSpPr>
      <p:grpSpPr>
        <a:xfrm>
          <a:off x="0" y="0"/>
          <a:ext cx="0" cy="0"/>
          <a:chOff x="0" y="0"/>
          <a:chExt cx="0" cy="0"/>
        </a:xfrm>
      </p:grpSpPr>
      <p:grpSp>
        <p:nvGrpSpPr>
          <p:cNvPr id="27" name="Grupa 26">
            <a:extLst>
              <a:ext uri="{FF2B5EF4-FFF2-40B4-BE49-F238E27FC236}">
                <a16:creationId xmlns:a16="http://schemas.microsoft.com/office/drawing/2014/main" id="{B7D70305-EA71-A24E-9FB2-780CAE0AE159}"/>
              </a:ext>
            </a:extLst>
          </p:cNvPr>
          <p:cNvGrpSpPr/>
          <p:nvPr/>
        </p:nvGrpSpPr>
        <p:grpSpPr>
          <a:xfrm>
            <a:off x="1137920" y="224392"/>
            <a:ext cx="9815541" cy="841520"/>
            <a:chOff x="383932" y="266023"/>
            <a:chExt cx="8987861" cy="841520"/>
          </a:xfrm>
        </p:grpSpPr>
        <p:sp>
          <p:nvSpPr>
            <p:cNvPr id="29" name="pole tekstowe 28">
              <a:extLst>
                <a:ext uri="{FF2B5EF4-FFF2-40B4-BE49-F238E27FC236}">
                  <a16:creationId xmlns:a16="http://schemas.microsoft.com/office/drawing/2014/main" id="{58096734-9A75-EE6A-C87A-3A566DF64CA9}"/>
                </a:ext>
              </a:extLst>
            </p:cNvPr>
            <p:cNvSpPr txBox="1"/>
            <p:nvPr/>
          </p:nvSpPr>
          <p:spPr>
            <a:xfrm>
              <a:off x="575440" y="266023"/>
              <a:ext cx="8796353" cy="595676"/>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lang="pl-PL" sz="2200" b="1" cap="all" dirty="0">
                  <a:solidFill>
                    <a:srgbClr val="1F1D1E"/>
                  </a:solidFill>
                  <a:latin typeface="Roboto Condensed" panose="02000000000000000000" pitchFamily="2" charset="0"/>
                  <a:ea typeface="Roboto Condensed" panose="02000000000000000000" pitchFamily="2" charset="0"/>
                </a:rPr>
                <a:t>Stanowisko rzecznika finansowego</a:t>
              </a:r>
              <a:endParaRPr kumimoji="0" lang="pl-PL" sz="2200" b="1"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endParaRPr>
            </a:p>
          </p:txBody>
        </p:sp>
        <p:sp>
          <p:nvSpPr>
            <p:cNvPr id="30" name="Prostokąt 29">
              <a:extLst>
                <a:ext uri="{FF2B5EF4-FFF2-40B4-BE49-F238E27FC236}">
                  <a16:creationId xmlns:a16="http://schemas.microsoft.com/office/drawing/2014/main" id="{4E4D2C48-6EFC-A41E-5828-B0913BFC09EB}"/>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Obraz 30">
              <a:extLst>
                <a:ext uri="{FF2B5EF4-FFF2-40B4-BE49-F238E27FC236}">
                  <a16:creationId xmlns:a16="http://schemas.microsoft.com/office/drawing/2014/main" id="{00622E09-F78F-B5B6-CBC8-F7552536F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3" name="pole tekstowe 2">
            <a:extLst>
              <a:ext uri="{FF2B5EF4-FFF2-40B4-BE49-F238E27FC236}">
                <a16:creationId xmlns:a16="http://schemas.microsoft.com/office/drawing/2014/main" id="{84D19343-5170-405F-1E89-80DB2BE2C54B}"/>
              </a:ext>
            </a:extLst>
          </p:cNvPr>
          <p:cNvSpPr txBox="1"/>
          <p:nvPr/>
        </p:nvSpPr>
        <p:spPr>
          <a:xfrm>
            <a:off x="792313" y="962591"/>
            <a:ext cx="10715897" cy="5701497"/>
          </a:xfrm>
          <a:prstGeom prst="rect">
            <a:avLst/>
          </a:prstGeom>
          <a:noFill/>
        </p:spPr>
        <p:txBody>
          <a:bodyPr wrap="square">
            <a:spAutoFit/>
          </a:bodyPr>
          <a:lstStyle/>
          <a:p>
            <a:pPr indent="449580" algn="just">
              <a:lnSpc>
                <a:spcPct val="125000"/>
              </a:lnSpc>
              <a:spcBef>
                <a:spcPts val="200"/>
              </a:spcBef>
              <a:spcAft>
                <a:spcPts val="300"/>
              </a:spcAft>
            </a:pPr>
            <a:r>
              <a:rPr lang="pl-PL" sz="1900" kern="0" dirty="0">
                <a:effectLst/>
                <a:latin typeface="Times New Roman" panose="02020603050405020304" pitchFamily="18" charset="0"/>
                <a:ea typeface="Calibri" panose="020F0502020204030204" pitchFamily="34" charset="0"/>
                <a:cs typeface="Calibri" panose="020F0502020204030204" pitchFamily="34" charset="0"/>
              </a:rPr>
              <a:t>Zdaniem </a:t>
            </a:r>
            <a:r>
              <a:rPr lang="pl-PL" sz="1900" kern="100" dirty="0">
                <a:effectLst/>
                <a:latin typeface="Calibri" panose="020F0502020204030204" pitchFamily="34" charset="0"/>
                <a:ea typeface="Calibri" panose="020F0502020204030204" pitchFamily="34" charset="0"/>
                <a:cs typeface="Calibri" panose="020F0502020204030204" pitchFamily="34" charset="0"/>
              </a:rPr>
              <a:t>Rzecznika, takie podejście do sprawy nie zasługuje na aprobatę. Należy podkreślić,                           że roszczenie o ubytek wartości handlowej pojazdu mieścić się w granicach normalnych następstw powodujących obowiązek gwarancyjny po stronie ubezpieczyciela i co się z tym wiąże powinno zostać uwzględnione już na etapie likwidacji szkody. Roszczenie to powstaje bowiem z dniem wyrządzenia szkody i tym samym jest elementem szkody. </a:t>
            </a:r>
          </a:p>
          <a:p>
            <a:pPr indent="449580" algn="just">
              <a:lnSpc>
                <a:spcPct val="125000"/>
              </a:lnSpc>
              <a:spcBef>
                <a:spcPts val="200"/>
              </a:spcBef>
              <a:spcAft>
                <a:spcPts val="300"/>
              </a:spcAft>
            </a:pPr>
            <a:r>
              <a:rPr lang="pl-PL" sz="1900" kern="100" dirty="0">
                <a:effectLst/>
                <a:latin typeface="Calibri" panose="020F0502020204030204" pitchFamily="34" charset="0"/>
                <a:ea typeface="Calibri" panose="020F0502020204030204" pitchFamily="34" charset="0"/>
                <a:cs typeface="Calibri" panose="020F0502020204030204" pitchFamily="34" charset="0"/>
              </a:rPr>
              <a:t>Po wtóre, wbrew podnoszonej przez ubezpieczycieli argumentacji, umowa leasingu w żaden sposób "nie chroni” pojazdu przed utratą wartości handlowej w związku z zaistniałą szkodą. </a:t>
            </a:r>
            <a:r>
              <a:rPr lang="pl-PL" sz="1900" kern="100" dirty="0">
                <a:latin typeface="Calibri" panose="020F0502020204030204" pitchFamily="34" charset="0"/>
                <a:ea typeface="Calibri" panose="020F0502020204030204" pitchFamily="34" charset="0"/>
                <a:cs typeface="Calibri" panose="020F0502020204030204" pitchFamily="34" charset="0"/>
              </a:rPr>
              <a:t>Warto</a:t>
            </a:r>
            <a:r>
              <a:rPr lang="pl-PL" sz="1900" kern="100" dirty="0">
                <a:effectLst/>
                <a:latin typeface="Calibri" panose="020F0502020204030204" pitchFamily="34" charset="0"/>
                <a:ea typeface="Calibri" panose="020F0502020204030204" pitchFamily="34" charset="0"/>
                <a:cs typeface="Calibri" panose="020F0502020204030204" pitchFamily="34" charset="0"/>
              </a:rPr>
              <a:t> zaznaczyć, że przedmiotem umowy leasingu - w momencie jej zawierania - jest pojazd o określonej wartości finansowej posiadający zazwyczaj przymiot auta bezwypadkowego, zaś po kolizji wartość takiego samochodu </a:t>
            </a:r>
            <a:r>
              <a:rPr lang="pl-PL" sz="1900" kern="100" dirty="0">
                <a:latin typeface="Calibri" panose="020F0502020204030204" pitchFamily="34" charset="0"/>
                <a:ea typeface="Calibri" panose="020F0502020204030204" pitchFamily="34" charset="0"/>
                <a:cs typeface="Calibri" panose="020F0502020204030204" pitchFamily="34" charset="0"/>
              </a:rPr>
              <a:t>spada</a:t>
            </a:r>
            <a:r>
              <a:rPr lang="pl-PL" sz="1900" kern="100" dirty="0">
                <a:effectLst/>
                <a:latin typeface="Calibri" panose="020F0502020204030204" pitchFamily="34" charset="0"/>
                <a:ea typeface="Calibri" panose="020F0502020204030204" pitchFamily="34" charset="0"/>
                <a:cs typeface="Calibri" panose="020F0502020204030204" pitchFamily="34" charset="0"/>
              </a:rPr>
              <a:t>. </a:t>
            </a:r>
            <a:endParaRPr lang="pl-PL" sz="19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5000"/>
              </a:lnSpc>
              <a:spcBef>
                <a:spcPts val="200"/>
              </a:spcBef>
              <a:spcAft>
                <a:spcPts val="300"/>
              </a:spcAft>
            </a:pPr>
            <a:r>
              <a:rPr lang="pl-PL" sz="1900" kern="100" dirty="0">
                <a:effectLst/>
                <a:latin typeface="Calibri" panose="020F0502020204030204" pitchFamily="34" charset="0"/>
                <a:ea typeface="Calibri" panose="020F0502020204030204" pitchFamily="34" charset="0"/>
                <a:cs typeface="Calibri" panose="020F0502020204030204" pitchFamily="34" charset="0"/>
              </a:rPr>
              <a:t>Ponadto po ew. wykupie takiego auta z leasingu, leasingobiorca nabędzie własność pojazdu, którego wartość handlowa będzie niższa, od analogicznych pojazdów, które posiadają przymiot auta bezwypadkowego. Tym samym po wykupie samochodu za ustaloną w umowie leasingu wartość, leasingobiorca będzie poszkodowanym, gdyż stanie się właścicielem pojazdu, który z uwagi na zaistniałą uprzednio szkodę, nie będzie w realiach rynkowych "trzymał wartości" - takiej, jaką będą miały analogiczne pojazdy bezwypadkowe. </a:t>
            </a:r>
            <a:endParaRPr lang="pl-PL"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880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459061A7-4123-4EE0-B43A-6B2EAF182E36}"/>
              </a:ext>
            </a:extLst>
          </p:cNvPr>
          <p:cNvGrpSpPr/>
          <p:nvPr/>
        </p:nvGrpSpPr>
        <p:grpSpPr>
          <a:xfrm>
            <a:off x="2194770" y="321404"/>
            <a:ext cx="9025439" cy="841520"/>
            <a:chOff x="383932" y="266023"/>
            <a:chExt cx="9025439" cy="841520"/>
          </a:xfrm>
        </p:grpSpPr>
        <p:sp>
          <p:nvSpPr>
            <p:cNvPr id="13" name="pole tekstowe 12">
              <a:extLst>
                <a:ext uri="{FF2B5EF4-FFF2-40B4-BE49-F238E27FC236}">
                  <a16:creationId xmlns:a16="http://schemas.microsoft.com/office/drawing/2014/main" id="{1CA686AF-3310-493D-B85C-BE045748C29C}"/>
                </a:ext>
              </a:extLst>
            </p:cNvPr>
            <p:cNvSpPr txBox="1"/>
            <p:nvPr/>
          </p:nvSpPr>
          <p:spPr>
            <a:xfrm>
              <a:off x="613018" y="266023"/>
              <a:ext cx="8796353" cy="588366"/>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endParaRPr kumimoji="0" lang="pl-PL" sz="2000" b="1"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endParaRPr>
            </a:p>
          </p:txBody>
        </p:sp>
        <p:sp>
          <p:nvSpPr>
            <p:cNvPr id="14" name="Prostokąt 13">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Obraz 14">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16" name="pole tekstowe 15">
            <a:extLst>
              <a:ext uri="{FF2B5EF4-FFF2-40B4-BE49-F238E27FC236}">
                <a16:creationId xmlns:a16="http://schemas.microsoft.com/office/drawing/2014/main" id="{FC1C6BA9-70EE-49AE-B4D9-D0DD263B1AA9}"/>
              </a:ext>
            </a:extLst>
          </p:cNvPr>
          <p:cNvSpPr txBox="1"/>
          <p:nvPr/>
        </p:nvSpPr>
        <p:spPr>
          <a:xfrm>
            <a:off x="2194770" y="564440"/>
            <a:ext cx="8796353" cy="588366"/>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kumimoji="0" lang="pl-PL" sz="2000" b="0"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rPr>
              <a:t>   </a:t>
            </a:r>
            <a:r>
              <a:rPr kumimoji="0" lang="pl-PL" sz="2000" b="1"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rPr>
              <a:t>O czym będzie webinarium?</a:t>
            </a:r>
            <a:r>
              <a:rPr kumimoji="0" lang="pl-PL" sz="2000" b="0"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rPr>
              <a:t> </a:t>
            </a:r>
          </a:p>
        </p:txBody>
      </p:sp>
      <p:sp>
        <p:nvSpPr>
          <p:cNvPr id="2" name="Prostokąt 1">
            <a:extLst>
              <a:ext uri="{FF2B5EF4-FFF2-40B4-BE49-F238E27FC236}">
                <a16:creationId xmlns:a16="http://schemas.microsoft.com/office/drawing/2014/main" id="{7AFD45B9-F9B4-8992-A233-00D8BD50729E}"/>
              </a:ext>
            </a:extLst>
          </p:cNvPr>
          <p:cNvSpPr/>
          <p:nvPr/>
        </p:nvSpPr>
        <p:spPr>
          <a:xfrm>
            <a:off x="1965600" y="2211094"/>
            <a:ext cx="9444523" cy="1708160"/>
          </a:xfrm>
          <a:prstGeom prst="rect">
            <a:avLst/>
          </a:prstGeom>
        </p:spPr>
        <p:txBody>
          <a:bodyPr wrap="square">
            <a:spAutoFit/>
          </a:bodyPr>
          <a:lstStyle/>
          <a:p>
            <a:pPr marL="457200" indent="-457200">
              <a:lnSpc>
                <a:spcPct val="150000"/>
              </a:lnSpc>
              <a:buClr>
                <a:schemeClr val="accent1">
                  <a:lumMod val="75000"/>
                </a:schemeClr>
              </a:buClr>
              <a:buFont typeface="+mj-lt"/>
              <a:buAutoNum type="arabicPeriod"/>
            </a:pPr>
            <a:r>
              <a:rPr lang="pl-PL" b="1" cap="all" dirty="0">
                <a:latin typeface="Roboto Condensed" panose="020B0604020202020204" charset="0"/>
                <a:ea typeface="Roboto Condensed" panose="020B0604020202020204" charset="0"/>
                <a:cs typeface="Arial" panose="020B0604020202020204" pitchFamily="34" charset="0"/>
              </a:rPr>
              <a:t>definicja leasingu i korzyści z niego płynące </a:t>
            </a:r>
          </a:p>
          <a:p>
            <a:pPr marL="457200" indent="-457200">
              <a:lnSpc>
                <a:spcPct val="150000"/>
              </a:lnSpc>
              <a:buClr>
                <a:schemeClr val="accent1">
                  <a:lumMod val="75000"/>
                </a:schemeClr>
              </a:buClr>
              <a:buFont typeface="+mj-lt"/>
              <a:buAutoNum type="arabicPeriod"/>
            </a:pPr>
            <a:r>
              <a:rPr lang="pl-PL" b="1" cap="all" dirty="0">
                <a:latin typeface="Roboto Condensed" panose="020B0604020202020204" charset="0"/>
                <a:ea typeface="Roboto Condensed" panose="020B0604020202020204" charset="0"/>
                <a:cs typeface="Arial" panose="020B0604020202020204" pitchFamily="34" charset="0"/>
              </a:rPr>
              <a:t>Ubezpieczenie samochodu stanowiącego przedmiot umowy leasingu</a:t>
            </a:r>
          </a:p>
          <a:p>
            <a:pPr marL="457200" indent="-457200">
              <a:lnSpc>
                <a:spcPct val="150000"/>
              </a:lnSpc>
              <a:buClr>
                <a:schemeClr val="accent1">
                  <a:lumMod val="75000"/>
                </a:schemeClr>
              </a:buClr>
              <a:buFont typeface="+mj-lt"/>
              <a:buAutoNum type="arabicPeriod"/>
            </a:pPr>
            <a:r>
              <a:rPr lang="pl-PL" b="1" cap="all" dirty="0">
                <a:latin typeface="Roboto Condensed" panose="020B0604020202020204" charset="0"/>
                <a:ea typeface="Roboto Condensed" panose="020B0604020202020204" charset="0"/>
                <a:cs typeface="Arial" panose="020B0604020202020204" pitchFamily="34" charset="0"/>
              </a:rPr>
              <a:t>Rozliczanie szkód komunikacyjnych w pojazdach stanowiących przedmiot umowy leasingu</a:t>
            </a:r>
          </a:p>
        </p:txBody>
      </p:sp>
    </p:spTree>
    <p:extLst>
      <p:ext uri="{BB962C8B-B14F-4D97-AF65-F5344CB8AC3E}">
        <p14:creationId xmlns:p14="http://schemas.microsoft.com/office/powerpoint/2010/main" val="326067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7CEAAC2-9390-85E3-139F-C9C797780B37}"/>
            </a:ext>
          </a:extLst>
        </p:cNvPr>
        <p:cNvGrpSpPr/>
        <p:nvPr/>
      </p:nvGrpSpPr>
      <p:grpSpPr>
        <a:xfrm>
          <a:off x="0" y="0"/>
          <a:ext cx="0" cy="0"/>
          <a:chOff x="0" y="0"/>
          <a:chExt cx="0" cy="0"/>
        </a:xfrm>
      </p:grpSpPr>
      <p:grpSp>
        <p:nvGrpSpPr>
          <p:cNvPr id="27" name="Grupa 26">
            <a:extLst>
              <a:ext uri="{FF2B5EF4-FFF2-40B4-BE49-F238E27FC236}">
                <a16:creationId xmlns:a16="http://schemas.microsoft.com/office/drawing/2014/main" id="{00EFE394-967B-3A56-8926-DCF14A8684CC}"/>
              </a:ext>
            </a:extLst>
          </p:cNvPr>
          <p:cNvGrpSpPr/>
          <p:nvPr/>
        </p:nvGrpSpPr>
        <p:grpSpPr>
          <a:xfrm>
            <a:off x="1137920" y="224392"/>
            <a:ext cx="9815541" cy="841520"/>
            <a:chOff x="383932" y="266023"/>
            <a:chExt cx="8987861" cy="841520"/>
          </a:xfrm>
        </p:grpSpPr>
        <p:sp>
          <p:nvSpPr>
            <p:cNvPr id="29" name="pole tekstowe 28">
              <a:extLst>
                <a:ext uri="{FF2B5EF4-FFF2-40B4-BE49-F238E27FC236}">
                  <a16:creationId xmlns:a16="http://schemas.microsoft.com/office/drawing/2014/main" id="{A51855F6-15FE-4957-D935-6A9403017575}"/>
                </a:ext>
              </a:extLst>
            </p:cNvPr>
            <p:cNvSpPr txBox="1"/>
            <p:nvPr/>
          </p:nvSpPr>
          <p:spPr>
            <a:xfrm>
              <a:off x="575440" y="266023"/>
              <a:ext cx="8796353" cy="595676"/>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lang="pl-PL" sz="2200" b="1" cap="all" dirty="0">
                  <a:solidFill>
                    <a:srgbClr val="1F1D1E"/>
                  </a:solidFill>
                  <a:latin typeface="Roboto Condensed" panose="02000000000000000000" pitchFamily="2" charset="0"/>
                  <a:ea typeface="Roboto Condensed" panose="02000000000000000000" pitchFamily="2" charset="0"/>
                </a:rPr>
                <a:t>Istotne dla sprawy orzeczenie sądu najwyższego</a:t>
              </a:r>
              <a:endParaRPr kumimoji="0" lang="pl-PL" sz="2200" b="1"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endParaRPr>
            </a:p>
          </p:txBody>
        </p:sp>
        <p:sp>
          <p:nvSpPr>
            <p:cNvPr id="30" name="Prostokąt 29">
              <a:extLst>
                <a:ext uri="{FF2B5EF4-FFF2-40B4-BE49-F238E27FC236}">
                  <a16:creationId xmlns:a16="http://schemas.microsoft.com/office/drawing/2014/main" id="{394D2251-DEFA-30D4-BB77-E268224548A0}"/>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Obraz 30">
              <a:extLst>
                <a:ext uri="{FF2B5EF4-FFF2-40B4-BE49-F238E27FC236}">
                  <a16:creationId xmlns:a16="http://schemas.microsoft.com/office/drawing/2014/main" id="{025C3C25-E53E-E09A-0B0A-25260CBFA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3" name="pole tekstowe 2">
            <a:extLst>
              <a:ext uri="{FF2B5EF4-FFF2-40B4-BE49-F238E27FC236}">
                <a16:creationId xmlns:a16="http://schemas.microsoft.com/office/drawing/2014/main" id="{9E05ED53-627A-92EE-E44A-0E7678E234C8}"/>
              </a:ext>
            </a:extLst>
          </p:cNvPr>
          <p:cNvSpPr txBox="1"/>
          <p:nvPr/>
        </p:nvSpPr>
        <p:spPr>
          <a:xfrm>
            <a:off x="792313" y="962591"/>
            <a:ext cx="10715897" cy="5900270"/>
          </a:xfrm>
          <a:prstGeom prst="rect">
            <a:avLst/>
          </a:prstGeom>
          <a:noFill/>
        </p:spPr>
        <p:txBody>
          <a:bodyPr wrap="square">
            <a:spAutoFit/>
          </a:bodyPr>
          <a:lstStyle/>
          <a:p>
            <a:pPr marL="0" marR="0" lvl="0" indent="449580" algn="just" defTabSz="457200" rtl="0" eaLnBrk="1" fontAlgn="auto" latinLnBrk="0" hangingPunct="1">
              <a:lnSpc>
                <a:spcPct val="125000"/>
              </a:lnSpc>
              <a:spcBef>
                <a:spcPts val="200"/>
              </a:spcBef>
              <a:spcAft>
                <a:spcPts val="300"/>
              </a:spcAft>
              <a:buClrTx/>
              <a:buSzTx/>
              <a:buFontTx/>
              <a:buNone/>
              <a:tabLst/>
              <a:defRPr/>
            </a:pPr>
            <a:r>
              <a:rPr lang="pl-PL" sz="1900" kern="100" dirty="0">
                <a:solidFill>
                  <a:prstClr val="black"/>
                </a:solidFill>
                <a:ea typeface="Calibri" panose="020F0502020204030204" pitchFamily="34" charset="0"/>
                <a:cs typeface="Times New Roman" panose="02020603050405020304" pitchFamily="18" charset="0"/>
              </a:rPr>
              <a:t>W orzeczeniu z dnia </a:t>
            </a:r>
            <a:r>
              <a:rPr lang="pl-PL" sz="1800" dirty="0">
                <a:effectLst/>
                <a:ea typeface="Calibri" panose="020F0502020204030204" pitchFamily="34" charset="0"/>
              </a:rPr>
              <a:t>12.10.2001 r. (sygn. III CZP 57/01) Sąd Najwyższy wyraźnie zaakcentował, że co prawda po naprawie samochód odzyskuje sprawność techniczną, jednakże nie uzyskuje takiej wartości handlowej, jak przed wypadkiem (jego cena sprzedażowa po naprawie - na skutek faktu, że jest powypadkowy - maleje), </a:t>
            </a:r>
            <a:r>
              <a:rPr lang="pl-PL" sz="1800" dirty="0">
                <a:effectLst/>
                <a:ea typeface="Times New Roman" panose="02020603050405020304" pitchFamily="18" charset="0"/>
              </a:rPr>
              <a:t>Różnica w tej wartości stanowi wła</a:t>
            </a:r>
            <a:r>
              <a:rPr lang="pl-PL" dirty="0">
                <a:ea typeface="Times New Roman" panose="02020603050405020304" pitchFamily="18" charset="0"/>
              </a:rPr>
              <a:t>śnie </a:t>
            </a:r>
            <a:r>
              <a:rPr lang="pl-PL" sz="1800" dirty="0">
                <a:effectLst/>
                <a:ea typeface="Times New Roman" panose="02020603050405020304" pitchFamily="18" charset="0"/>
              </a:rPr>
              <a:t>utratę wartości handlowej, której zwrotu mogą domagać się poszkodowani. </a:t>
            </a:r>
          </a:p>
          <a:p>
            <a:pPr marL="0" marR="0" lvl="0" indent="449580" algn="just" defTabSz="457200" rtl="0" eaLnBrk="1" fontAlgn="auto" latinLnBrk="0" hangingPunct="1">
              <a:lnSpc>
                <a:spcPct val="125000"/>
              </a:lnSpc>
              <a:spcBef>
                <a:spcPts val="200"/>
              </a:spcBef>
              <a:spcAft>
                <a:spcPts val="300"/>
              </a:spcAft>
              <a:buClrTx/>
              <a:buSzTx/>
              <a:buFontTx/>
              <a:buNone/>
              <a:tabLst/>
              <a:defRPr/>
            </a:pPr>
            <a:r>
              <a:rPr lang="pl-PL" sz="1800" dirty="0">
                <a:effectLst/>
                <a:ea typeface="Times New Roman" panose="02020603050405020304" pitchFamily="18" charset="0"/>
              </a:rPr>
              <a:t>Sąd Najwyższy podkreślił zarazem, że z art. 361 § 2 k.c. wynika obowiązek pełnej kompensacji szkody. Jak podniósł Sąd, wartość pojazdu po naprawie to jego wartość rynkowa. Jeżeli wartość ta w wyniku uszkodzenia, mimo iż później wyeliminowanego, zmalała w stosunku do tej, jaką pojazd miałby na rynku gdyby nie został uszkodzony, to kompensata powinna obejmować nie tyko koszty naprawy, ale także różnicę wartości. </a:t>
            </a:r>
          </a:p>
          <a:p>
            <a:pPr marL="0" marR="0" lvl="0" indent="449580" algn="just" defTabSz="457200" rtl="0" eaLnBrk="1" fontAlgn="auto" latinLnBrk="0" hangingPunct="1">
              <a:lnSpc>
                <a:spcPct val="125000"/>
              </a:lnSpc>
              <a:spcBef>
                <a:spcPts val="200"/>
              </a:spcBef>
              <a:spcAft>
                <a:spcPts val="300"/>
              </a:spcAft>
              <a:buClrTx/>
              <a:buSzTx/>
              <a:buFontTx/>
              <a:buNone/>
              <a:tabLst/>
              <a:defRPr/>
            </a:pPr>
            <a:endParaRPr lang="pl-PL" sz="1800" dirty="0">
              <a:effectLst/>
              <a:ea typeface="Times New Roman" panose="02020603050405020304" pitchFamily="18" charset="0"/>
            </a:endParaRPr>
          </a:p>
          <a:p>
            <a:pPr indent="449580" algn="just">
              <a:lnSpc>
                <a:spcPct val="125000"/>
              </a:lnSpc>
              <a:spcBef>
                <a:spcPts val="200"/>
              </a:spcBef>
              <a:spcAft>
                <a:spcPts val="300"/>
              </a:spcAft>
              <a:defRPr/>
            </a:pPr>
            <a:r>
              <a:rPr kumimoji="0" lang="pl-PL" b="0" i="0" u="none" strike="noStrike" kern="100" cap="none" spc="0" normalizeH="0" baseline="0" noProof="0" dirty="0">
                <a:ln>
                  <a:noFill/>
                </a:ln>
                <a:solidFill>
                  <a:prstClr val="black"/>
                </a:solidFill>
                <a:uLnTx/>
                <a:uFillTx/>
                <a:ea typeface="Calibri" panose="020F0502020204030204" pitchFamily="34" charset="0"/>
                <a:cs typeface="Times New Roman" panose="02020603050405020304" pitchFamily="18" charset="0"/>
              </a:rPr>
              <a:t>W podsumowaniu niniejszych r</a:t>
            </a:r>
            <a:r>
              <a:rPr lang="pl-PL" kern="100" dirty="0" err="1">
                <a:solidFill>
                  <a:prstClr val="black"/>
                </a:solidFill>
                <a:ea typeface="Calibri" panose="020F0502020204030204" pitchFamily="34" charset="0"/>
                <a:cs typeface="Times New Roman" panose="02020603050405020304" pitchFamily="18" charset="0"/>
              </a:rPr>
              <a:t>ozważań</a:t>
            </a:r>
            <a:r>
              <a:rPr lang="pl-PL" kern="100" dirty="0">
                <a:solidFill>
                  <a:prstClr val="black"/>
                </a:solidFill>
                <a:ea typeface="Calibri" panose="020F0502020204030204" pitchFamily="34" charset="0"/>
                <a:cs typeface="Times New Roman" panose="02020603050405020304" pitchFamily="18" charset="0"/>
              </a:rPr>
              <a:t> należy ponadto dodać, że </a:t>
            </a:r>
            <a:r>
              <a:rPr lang="pl-PL" sz="1800" kern="100" dirty="0">
                <a:effectLst/>
                <a:ea typeface="Calibri" panose="020F0502020204030204" pitchFamily="34" charset="0"/>
                <a:cs typeface="Calibri" panose="020F0502020204030204" pitchFamily="34" charset="0"/>
              </a:rPr>
              <a:t>leasingobiorca który zamierza dochodzić od zakładu ubezpieczeń roszczeń z tytułu utraty wartości handlowej leasingowanego przez siebie pojazdu, powinien uprzednio wystąpić do leasingodawcy czyli właściciel</a:t>
            </a:r>
            <a:r>
              <a:rPr lang="pl-PL" kern="100" dirty="0">
                <a:ea typeface="Calibri" panose="020F0502020204030204" pitchFamily="34" charset="0"/>
                <a:cs typeface="Calibri" panose="020F0502020204030204" pitchFamily="34" charset="0"/>
              </a:rPr>
              <a:t>a takiego</a:t>
            </a:r>
            <a:r>
              <a:rPr lang="pl-PL" sz="1800" kern="100" dirty="0">
                <a:effectLst/>
                <a:ea typeface="Calibri" panose="020F0502020204030204" pitchFamily="34" charset="0"/>
                <a:cs typeface="Calibri" panose="020F0502020204030204" pitchFamily="34" charset="0"/>
              </a:rPr>
              <a:t> pojazdu - o udzielenie upoważnienia do dochodzenia we własnym imieniu takiego roszczenia bądź podpisać z firmą leasingową umowę przelewu wierzytelności (cesję wierzytelności obejmującej roszczenie o wypłatę odszkodowania z tytułu utraty wartości handlowej), dzięki czemu uzyska prawo do dochodzenia takiego roszczenia od zakładu ubezpieczeń.</a:t>
            </a:r>
            <a:endParaRPr lang="pl-PL" sz="1800" kern="100" dirty="0">
              <a:effectLst/>
              <a:ea typeface="Calibri" panose="020F0502020204030204" pitchFamily="34" charset="0"/>
              <a:cs typeface="Times New Roman" panose="02020603050405020304" pitchFamily="18" charset="0"/>
            </a:endParaRPr>
          </a:p>
          <a:p>
            <a:pPr marL="0" marR="0" lvl="0" indent="449580" algn="just" defTabSz="457200" rtl="0" eaLnBrk="1" fontAlgn="auto" latinLnBrk="0" hangingPunct="1">
              <a:lnSpc>
                <a:spcPct val="125000"/>
              </a:lnSpc>
              <a:spcBef>
                <a:spcPts val="200"/>
              </a:spcBef>
              <a:spcAft>
                <a:spcPts val="300"/>
              </a:spcAft>
              <a:buClrTx/>
              <a:buSzTx/>
              <a:buFontTx/>
              <a:buNone/>
              <a:tabLst/>
              <a:defRPr/>
            </a:pPr>
            <a:endParaRPr kumimoji="0" lang="pl-PL" sz="19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99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ole tekstowe 5"/>
          <p:cNvSpPr txBox="1"/>
          <p:nvPr/>
        </p:nvSpPr>
        <p:spPr>
          <a:xfrm>
            <a:off x="6392361" y="3508038"/>
            <a:ext cx="3102953" cy="964367"/>
          </a:xfrm>
          <a:prstGeom prst="rect">
            <a:avLst/>
          </a:prstGeom>
          <a:noFill/>
        </p:spPr>
        <p:txBody>
          <a:bodyPr wrap="square" rtlCol="0">
            <a:spAutoFit/>
          </a:bodyPr>
          <a:lstStyle/>
          <a:p>
            <a:pPr algn="r" defTabSz="914400">
              <a:lnSpc>
                <a:spcPts val="3375"/>
              </a:lnSpc>
            </a:pPr>
            <a:r>
              <a:rPr lang="pl-PL" sz="3375" b="1" dirty="0">
                <a:solidFill>
                  <a:prstClr val="black"/>
                </a:solidFill>
                <a:latin typeface="Roboto Condensed" panose="02000000000000000000" pitchFamily="2" charset="0"/>
                <a:ea typeface="Roboto Condensed" panose="02000000000000000000" pitchFamily="2" charset="0"/>
              </a:rPr>
              <a:t>DZIĘKUJĘ </a:t>
            </a:r>
          </a:p>
          <a:p>
            <a:pPr algn="r" defTabSz="914400">
              <a:lnSpc>
                <a:spcPts val="3375"/>
              </a:lnSpc>
            </a:pPr>
            <a:r>
              <a:rPr lang="pl-PL" sz="3375" b="1" dirty="0">
                <a:solidFill>
                  <a:prstClr val="black"/>
                </a:solidFill>
                <a:latin typeface="Roboto Condensed" panose="02000000000000000000" pitchFamily="2" charset="0"/>
                <a:ea typeface="Roboto Condensed" panose="02000000000000000000" pitchFamily="2" charset="0"/>
              </a:rPr>
              <a:t>ZA UWAGĘ</a:t>
            </a:r>
          </a:p>
        </p:txBody>
      </p:sp>
      <p:sp>
        <p:nvSpPr>
          <p:cNvPr id="7" name="Prostokąt 6"/>
          <p:cNvSpPr/>
          <p:nvPr/>
        </p:nvSpPr>
        <p:spPr>
          <a:xfrm>
            <a:off x="9653294" y="3361620"/>
            <a:ext cx="54428" cy="126000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l-PL" sz="1350" dirty="0">
              <a:solidFill>
                <a:prstClr val="white"/>
              </a:solidFill>
            </a:endParaRPr>
          </a:p>
        </p:txBody>
      </p:sp>
      <p:grpSp>
        <p:nvGrpSpPr>
          <p:cNvPr id="9" name="Grupa 8">
            <a:extLst>
              <a:ext uri="{FF2B5EF4-FFF2-40B4-BE49-F238E27FC236}">
                <a16:creationId xmlns:a16="http://schemas.microsoft.com/office/drawing/2014/main" id="{37E8B2E7-BAD8-420A-9A15-BF3296948D2B}"/>
              </a:ext>
            </a:extLst>
          </p:cNvPr>
          <p:cNvGrpSpPr/>
          <p:nvPr/>
        </p:nvGrpSpPr>
        <p:grpSpPr>
          <a:xfrm>
            <a:off x="2241912" y="586890"/>
            <a:ext cx="2396137" cy="1073679"/>
            <a:chOff x="7189852" y="1729947"/>
            <a:chExt cx="4267593" cy="1912254"/>
          </a:xfrm>
          <a:solidFill>
            <a:schemeClr val="bg1"/>
          </a:solidFill>
        </p:grpSpPr>
        <p:sp>
          <p:nvSpPr>
            <p:cNvPr id="11" name="Freeform 5">
              <a:extLst>
                <a:ext uri="{FF2B5EF4-FFF2-40B4-BE49-F238E27FC236}">
                  <a16:creationId xmlns:a16="http://schemas.microsoft.com/office/drawing/2014/main" id="{A186D520-38F7-4FD0-B409-FAC0F7D70F33}"/>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2" name="Freeform 6">
              <a:extLst>
                <a:ext uri="{FF2B5EF4-FFF2-40B4-BE49-F238E27FC236}">
                  <a16:creationId xmlns:a16="http://schemas.microsoft.com/office/drawing/2014/main" id="{E16E9D6A-EDB1-4BDF-8EC7-C0ED1A08A760}"/>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3" name="Freeform 7">
              <a:extLst>
                <a:ext uri="{FF2B5EF4-FFF2-40B4-BE49-F238E27FC236}">
                  <a16:creationId xmlns:a16="http://schemas.microsoft.com/office/drawing/2014/main" id="{11373F9F-6835-4E5B-98ED-E8C36107A443}"/>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4" name="Freeform 8">
              <a:extLst>
                <a:ext uri="{FF2B5EF4-FFF2-40B4-BE49-F238E27FC236}">
                  <a16:creationId xmlns:a16="http://schemas.microsoft.com/office/drawing/2014/main" id="{DB418B99-26AF-4B2F-9361-F9FC423B9DE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7" name="Freeform 9">
              <a:extLst>
                <a:ext uri="{FF2B5EF4-FFF2-40B4-BE49-F238E27FC236}">
                  <a16:creationId xmlns:a16="http://schemas.microsoft.com/office/drawing/2014/main" id="{D64CBBB7-D88D-4B38-BF26-46F4CD915D99}"/>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8" name="Freeform 10">
              <a:extLst>
                <a:ext uri="{FF2B5EF4-FFF2-40B4-BE49-F238E27FC236}">
                  <a16:creationId xmlns:a16="http://schemas.microsoft.com/office/drawing/2014/main" id="{AB2867DE-CD7C-491D-9011-DFAD062BDAA1}"/>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0" name="Freeform 11">
              <a:extLst>
                <a:ext uri="{FF2B5EF4-FFF2-40B4-BE49-F238E27FC236}">
                  <a16:creationId xmlns:a16="http://schemas.microsoft.com/office/drawing/2014/main" id="{D91F7A25-977C-40F8-A328-A176E1F9D205}"/>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1" name="Freeform 12">
              <a:extLst>
                <a:ext uri="{FF2B5EF4-FFF2-40B4-BE49-F238E27FC236}">
                  <a16:creationId xmlns:a16="http://schemas.microsoft.com/office/drawing/2014/main" id="{4E112624-2EEE-4305-BB3A-21C2493CF6F5}"/>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2" name="Freeform 13">
              <a:extLst>
                <a:ext uri="{FF2B5EF4-FFF2-40B4-BE49-F238E27FC236}">
                  <a16:creationId xmlns:a16="http://schemas.microsoft.com/office/drawing/2014/main" id="{E65CB54B-BDD1-4D36-BF00-FBE055CC666B}"/>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3" name="Freeform 14">
              <a:extLst>
                <a:ext uri="{FF2B5EF4-FFF2-40B4-BE49-F238E27FC236}">
                  <a16:creationId xmlns:a16="http://schemas.microsoft.com/office/drawing/2014/main" id="{C8B0462C-615A-4BB2-87A3-8FA8F535FAF3}"/>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4" name="Freeform 15">
              <a:extLst>
                <a:ext uri="{FF2B5EF4-FFF2-40B4-BE49-F238E27FC236}">
                  <a16:creationId xmlns:a16="http://schemas.microsoft.com/office/drawing/2014/main" id="{2F9EA28A-D96F-444F-9653-16F3825965BD}"/>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5" name="Freeform 16">
              <a:extLst>
                <a:ext uri="{FF2B5EF4-FFF2-40B4-BE49-F238E27FC236}">
                  <a16:creationId xmlns:a16="http://schemas.microsoft.com/office/drawing/2014/main" id="{AB46B443-0355-4D23-A357-F2DECD659761}"/>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6" name="Freeform 17">
              <a:extLst>
                <a:ext uri="{FF2B5EF4-FFF2-40B4-BE49-F238E27FC236}">
                  <a16:creationId xmlns:a16="http://schemas.microsoft.com/office/drawing/2014/main" id="{B9316D62-AA95-42E2-829F-6E7F80B1D92F}"/>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7" name="Freeform 18">
              <a:extLst>
                <a:ext uri="{FF2B5EF4-FFF2-40B4-BE49-F238E27FC236}">
                  <a16:creationId xmlns:a16="http://schemas.microsoft.com/office/drawing/2014/main" id="{6AD49FC2-A455-446F-8032-B0BEB4BB2217}"/>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8" name="Freeform 19">
              <a:extLst>
                <a:ext uri="{FF2B5EF4-FFF2-40B4-BE49-F238E27FC236}">
                  <a16:creationId xmlns:a16="http://schemas.microsoft.com/office/drawing/2014/main" id="{5BA6944E-E55C-44EA-8F07-A4B0768D96F0}"/>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9" name="Freeform 20">
              <a:extLst>
                <a:ext uri="{FF2B5EF4-FFF2-40B4-BE49-F238E27FC236}">
                  <a16:creationId xmlns:a16="http://schemas.microsoft.com/office/drawing/2014/main" id="{8BA76919-51E2-4B4E-9EED-26068A212C7B}"/>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0" name="Freeform 21">
              <a:extLst>
                <a:ext uri="{FF2B5EF4-FFF2-40B4-BE49-F238E27FC236}">
                  <a16:creationId xmlns:a16="http://schemas.microsoft.com/office/drawing/2014/main" id="{8AC1D97D-A484-4BF0-A4FF-B9F6E40A3344}"/>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1" name="Freeform 22">
              <a:extLst>
                <a:ext uri="{FF2B5EF4-FFF2-40B4-BE49-F238E27FC236}">
                  <a16:creationId xmlns:a16="http://schemas.microsoft.com/office/drawing/2014/main" id="{0FCDF5DF-5A5A-4A3F-B06B-A64C9DD06BEA}"/>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2" name="Freeform 23">
              <a:extLst>
                <a:ext uri="{FF2B5EF4-FFF2-40B4-BE49-F238E27FC236}">
                  <a16:creationId xmlns:a16="http://schemas.microsoft.com/office/drawing/2014/main" id="{987E9F0D-D73B-4A77-8B66-480A9053371F}"/>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3" name="Freeform 24">
              <a:extLst>
                <a:ext uri="{FF2B5EF4-FFF2-40B4-BE49-F238E27FC236}">
                  <a16:creationId xmlns:a16="http://schemas.microsoft.com/office/drawing/2014/main" id="{4C9CC25C-ED0F-44A3-9EBF-10FA3D624A7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4" name="Freeform 25">
              <a:extLst>
                <a:ext uri="{FF2B5EF4-FFF2-40B4-BE49-F238E27FC236}">
                  <a16:creationId xmlns:a16="http://schemas.microsoft.com/office/drawing/2014/main" id="{B6B7B2C2-23FB-4847-B222-FC6E246C88C4}"/>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5" name="Freeform 26">
              <a:extLst>
                <a:ext uri="{FF2B5EF4-FFF2-40B4-BE49-F238E27FC236}">
                  <a16:creationId xmlns:a16="http://schemas.microsoft.com/office/drawing/2014/main" id="{612DB77F-CFE2-4449-9110-B5D3C0FFA97C}"/>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6" name="Freeform 27">
              <a:extLst>
                <a:ext uri="{FF2B5EF4-FFF2-40B4-BE49-F238E27FC236}">
                  <a16:creationId xmlns:a16="http://schemas.microsoft.com/office/drawing/2014/main" id="{AB190794-3112-4EC7-9D4B-DB22ADD27FFB}"/>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7" name="Freeform 28">
              <a:extLst>
                <a:ext uri="{FF2B5EF4-FFF2-40B4-BE49-F238E27FC236}">
                  <a16:creationId xmlns:a16="http://schemas.microsoft.com/office/drawing/2014/main" id="{3B4E80D0-34A9-4D56-A1F0-E08CC4109D3E}"/>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8" name="Freeform 29">
              <a:extLst>
                <a:ext uri="{FF2B5EF4-FFF2-40B4-BE49-F238E27FC236}">
                  <a16:creationId xmlns:a16="http://schemas.microsoft.com/office/drawing/2014/main" id="{0D69C196-F090-4A78-A7EA-9937C81ABB1B}"/>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9" name="Freeform 30">
              <a:extLst>
                <a:ext uri="{FF2B5EF4-FFF2-40B4-BE49-F238E27FC236}">
                  <a16:creationId xmlns:a16="http://schemas.microsoft.com/office/drawing/2014/main" id="{58BCA63A-2D65-44A7-A3DA-970929E9C691}"/>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0" name="Freeform 31">
              <a:extLst>
                <a:ext uri="{FF2B5EF4-FFF2-40B4-BE49-F238E27FC236}">
                  <a16:creationId xmlns:a16="http://schemas.microsoft.com/office/drawing/2014/main" id="{B3F13D0A-F0F3-4358-9D23-5EA3A20C7878}"/>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1" name="Freeform 32">
              <a:extLst>
                <a:ext uri="{FF2B5EF4-FFF2-40B4-BE49-F238E27FC236}">
                  <a16:creationId xmlns:a16="http://schemas.microsoft.com/office/drawing/2014/main" id="{F88B06DE-6952-4851-94ED-977374EBE90C}"/>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2" name="Freeform 33">
              <a:extLst>
                <a:ext uri="{FF2B5EF4-FFF2-40B4-BE49-F238E27FC236}">
                  <a16:creationId xmlns:a16="http://schemas.microsoft.com/office/drawing/2014/main" id="{80823ED6-8D1A-4288-B486-54ED8BCDB39B}"/>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3" name="Freeform 34">
              <a:extLst>
                <a:ext uri="{FF2B5EF4-FFF2-40B4-BE49-F238E27FC236}">
                  <a16:creationId xmlns:a16="http://schemas.microsoft.com/office/drawing/2014/main" id="{884032E5-55D4-4E94-9AA5-91A4B8AD2198}"/>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4" name="Freeform 35">
              <a:extLst>
                <a:ext uri="{FF2B5EF4-FFF2-40B4-BE49-F238E27FC236}">
                  <a16:creationId xmlns:a16="http://schemas.microsoft.com/office/drawing/2014/main" id="{BF4A429F-8065-4DC1-9740-1C01457D3A71}"/>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45" name="Freeform 36">
              <a:extLst>
                <a:ext uri="{FF2B5EF4-FFF2-40B4-BE49-F238E27FC236}">
                  <a16:creationId xmlns:a16="http://schemas.microsoft.com/office/drawing/2014/main" id="{E2C0FF1C-50CC-41C2-929F-BC4D8250324A}"/>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grpSp>
      <p:sp>
        <p:nvSpPr>
          <p:cNvPr id="4" name="pole tekstowe 3"/>
          <p:cNvSpPr txBox="1"/>
          <p:nvPr/>
        </p:nvSpPr>
        <p:spPr>
          <a:xfrm>
            <a:off x="6702552" y="5248656"/>
            <a:ext cx="3858768" cy="338554"/>
          </a:xfrm>
          <a:prstGeom prst="rect">
            <a:avLst/>
          </a:prstGeom>
          <a:noFill/>
        </p:spPr>
        <p:txBody>
          <a:bodyPr wrap="square" rtlCol="0">
            <a:spAutoFit/>
          </a:bodyPr>
          <a:lstStyle/>
          <a:p>
            <a:r>
              <a:rPr lang="pl-PL" sz="1600" dirty="0">
                <a:latin typeface="Roboto"/>
              </a:rPr>
              <a:t> </a:t>
            </a:r>
          </a:p>
        </p:txBody>
      </p:sp>
    </p:spTree>
    <p:extLst>
      <p:ext uri="{BB962C8B-B14F-4D97-AF65-F5344CB8AC3E}">
        <p14:creationId xmlns:p14="http://schemas.microsoft.com/office/powerpoint/2010/main" val="60867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ole tekstowe 5"/>
          <p:cNvSpPr txBox="1"/>
          <p:nvPr/>
        </p:nvSpPr>
        <p:spPr>
          <a:xfrm>
            <a:off x="3817514" y="3630168"/>
            <a:ext cx="5719678" cy="964367"/>
          </a:xfrm>
          <a:prstGeom prst="rect">
            <a:avLst/>
          </a:prstGeom>
          <a:noFill/>
        </p:spPr>
        <p:txBody>
          <a:bodyPr wrap="square" rtlCol="0">
            <a:spAutoFit/>
          </a:bodyPr>
          <a:lstStyle/>
          <a:p>
            <a:pPr marL="0" marR="0" lvl="0" indent="0" algn="ctr" defTabSz="914400" rtl="0" eaLnBrk="1" fontAlgn="auto" latinLnBrk="0" hangingPunct="1">
              <a:lnSpc>
                <a:spcPts val="3375"/>
              </a:lnSpc>
              <a:spcBef>
                <a:spcPts val="0"/>
              </a:spcBef>
              <a:spcAft>
                <a:spcPts val="0"/>
              </a:spcAft>
              <a:buClrTx/>
              <a:buSzTx/>
              <a:buFontTx/>
              <a:buNone/>
              <a:tabLst/>
              <a:defRPr/>
            </a:pPr>
            <a:r>
              <a:rPr kumimoji="0" lang="pl-PL" sz="3375"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DZIĘKUJEMY PAŃSTWU ZA  UDZIAŁ W NASZYM SPOTKANIU</a:t>
            </a:r>
          </a:p>
        </p:txBody>
      </p:sp>
      <p:sp>
        <p:nvSpPr>
          <p:cNvPr id="7" name="Prostokąt 6"/>
          <p:cNvSpPr/>
          <p:nvPr/>
        </p:nvSpPr>
        <p:spPr>
          <a:xfrm>
            <a:off x="9653294" y="3550461"/>
            <a:ext cx="54428" cy="126000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upa 8">
            <a:extLst>
              <a:ext uri="{FF2B5EF4-FFF2-40B4-BE49-F238E27FC236}">
                <a16:creationId xmlns:a16="http://schemas.microsoft.com/office/drawing/2014/main" id="{37E8B2E7-BAD8-420A-9A15-BF3296948D2B}"/>
              </a:ext>
            </a:extLst>
          </p:cNvPr>
          <p:cNvGrpSpPr/>
          <p:nvPr/>
        </p:nvGrpSpPr>
        <p:grpSpPr>
          <a:xfrm>
            <a:off x="2241912" y="586890"/>
            <a:ext cx="2396137" cy="1073679"/>
            <a:chOff x="7189852" y="1729947"/>
            <a:chExt cx="4267593" cy="1912254"/>
          </a:xfrm>
          <a:solidFill>
            <a:schemeClr val="bg1"/>
          </a:solidFill>
        </p:grpSpPr>
        <p:sp>
          <p:nvSpPr>
            <p:cNvPr id="11" name="Freeform 5">
              <a:extLst>
                <a:ext uri="{FF2B5EF4-FFF2-40B4-BE49-F238E27FC236}">
                  <a16:creationId xmlns:a16="http://schemas.microsoft.com/office/drawing/2014/main" id="{A186D520-38F7-4FD0-B409-FAC0F7D70F33}"/>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E16E9D6A-EDB1-4BDF-8EC7-C0ED1A08A760}"/>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11373F9F-6835-4E5B-98ED-E8C36107A443}"/>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DB418B99-26AF-4B2F-9361-F9FC423B9DE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D64CBBB7-D88D-4B38-BF26-46F4CD915D99}"/>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B2867DE-CD7C-491D-9011-DFAD062BDAA1}"/>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D91F7A25-977C-40F8-A328-A176E1F9D205}"/>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4E112624-2EEE-4305-BB3A-21C2493CF6F5}"/>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3">
              <a:extLst>
                <a:ext uri="{FF2B5EF4-FFF2-40B4-BE49-F238E27FC236}">
                  <a16:creationId xmlns:a16="http://schemas.microsoft.com/office/drawing/2014/main" id="{E65CB54B-BDD1-4D36-BF00-FBE055CC666B}"/>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C8B0462C-615A-4BB2-87A3-8FA8F535FAF3}"/>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5">
              <a:extLst>
                <a:ext uri="{FF2B5EF4-FFF2-40B4-BE49-F238E27FC236}">
                  <a16:creationId xmlns:a16="http://schemas.microsoft.com/office/drawing/2014/main" id="{2F9EA28A-D96F-444F-9653-16F3825965BD}"/>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AB46B443-0355-4D23-A357-F2DECD659761}"/>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7">
              <a:extLst>
                <a:ext uri="{FF2B5EF4-FFF2-40B4-BE49-F238E27FC236}">
                  <a16:creationId xmlns:a16="http://schemas.microsoft.com/office/drawing/2014/main" id="{B9316D62-AA95-42E2-829F-6E7F80B1D92F}"/>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8">
              <a:extLst>
                <a:ext uri="{FF2B5EF4-FFF2-40B4-BE49-F238E27FC236}">
                  <a16:creationId xmlns:a16="http://schemas.microsoft.com/office/drawing/2014/main" id="{6AD49FC2-A455-446F-8032-B0BEB4BB2217}"/>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9">
              <a:extLst>
                <a:ext uri="{FF2B5EF4-FFF2-40B4-BE49-F238E27FC236}">
                  <a16:creationId xmlns:a16="http://schemas.microsoft.com/office/drawing/2014/main" id="{5BA6944E-E55C-44EA-8F07-A4B0768D96F0}"/>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0">
              <a:extLst>
                <a:ext uri="{FF2B5EF4-FFF2-40B4-BE49-F238E27FC236}">
                  <a16:creationId xmlns:a16="http://schemas.microsoft.com/office/drawing/2014/main" id="{8BA76919-51E2-4B4E-9EED-26068A212C7B}"/>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8AC1D97D-A484-4BF0-A4FF-B9F6E40A3344}"/>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0FCDF5DF-5A5A-4A3F-B06B-A64C9DD06BEA}"/>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3">
              <a:extLst>
                <a:ext uri="{FF2B5EF4-FFF2-40B4-BE49-F238E27FC236}">
                  <a16:creationId xmlns:a16="http://schemas.microsoft.com/office/drawing/2014/main" id="{987E9F0D-D73B-4A77-8B66-480A9053371F}"/>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24">
              <a:extLst>
                <a:ext uri="{FF2B5EF4-FFF2-40B4-BE49-F238E27FC236}">
                  <a16:creationId xmlns:a16="http://schemas.microsoft.com/office/drawing/2014/main" id="{4C9CC25C-ED0F-44A3-9EBF-10FA3D624A7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5">
              <a:extLst>
                <a:ext uri="{FF2B5EF4-FFF2-40B4-BE49-F238E27FC236}">
                  <a16:creationId xmlns:a16="http://schemas.microsoft.com/office/drawing/2014/main" id="{B6B7B2C2-23FB-4847-B222-FC6E246C88C4}"/>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6">
              <a:extLst>
                <a:ext uri="{FF2B5EF4-FFF2-40B4-BE49-F238E27FC236}">
                  <a16:creationId xmlns:a16="http://schemas.microsoft.com/office/drawing/2014/main" id="{612DB77F-CFE2-4449-9110-B5D3C0FFA97C}"/>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7">
              <a:extLst>
                <a:ext uri="{FF2B5EF4-FFF2-40B4-BE49-F238E27FC236}">
                  <a16:creationId xmlns:a16="http://schemas.microsoft.com/office/drawing/2014/main" id="{AB190794-3112-4EC7-9D4B-DB22ADD27FFB}"/>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8">
              <a:extLst>
                <a:ext uri="{FF2B5EF4-FFF2-40B4-BE49-F238E27FC236}">
                  <a16:creationId xmlns:a16="http://schemas.microsoft.com/office/drawing/2014/main" id="{3B4E80D0-34A9-4D56-A1F0-E08CC4109D3E}"/>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9">
              <a:extLst>
                <a:ext uri="{FF2B5EF4-FFF2-40B4-BE49-F238E27FC236}">
                  <a16:creationId xmlns:a16="http://schemas.microsoft.com/office/drawing/2014/main" id="{0D69C196-F090-4A78-A7EA-9937C81ABB1B}"/>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0">
              <a:extLst>
                <a:ext uri="{FF2B5EF4-FFF2-40B4-BE49-F238E27FC236}">
                  <a16:creationId xmlns:a16="http://schemas.microsoft.com/office/drawing/2014/main" id="{58BCA63A-2D65-44A7-A3DA-970929E9C691}"/>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31">
              <a:extLst>
                <a:ext uri="{FF2B5EF4-FFF2-40B4-BE49-F238E27FC236}">
                  <a16:creationId xmlns:a16="http://schemas.microsoft.com/office/drawing/2014/main" id="{B3F13D0A-F0F3-4358-9D23-5EA3A20C7878}"/>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32">
              <a:extLst>
                <a:ext uri="{FF2B5EF4-FFF2-40B4-BE49-F238E27FC236}">
                  <a16:creationId xmlns:a16="http://schemas.microsoft.com/office/drawing/2014/main" id="{F88B06DE-6952-4851-94ED-977374EBE90C}"/>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33">
              <a:extLst>
                <a:ext uri="{FF2B5EF4-FFF2-40B4-BE49-F238E27FC236}">
                  <a16:creationId xmlns:a16="http://schemas.microsoft.com/office/drawing/2014/main" id="{80823ED6-8D1A-4288-B486-54ED8BCDB39B}"/>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34">
              <a:extLst>
                <a:ext uri="{FF2B5EF4-FFF2-40B4-BE49-F238E27FC236}">
                  <a16:creationId xmlns:a16="http://schemas.microsoft.com/office/drawing/2014/main" id="{884032E5-55D4-4E94-9AA5-91A4B8AD2198}"/>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35">
              <a:extLst>
                <a:ext uri="{FF2B5EF4-FFF2-40B4-BE49-F238E27FC236}">
                  <a16:creationId xmlns:a16="http://schemas.microsoft.com/office/drawing/2014/main" id="{BF4A429F-8065-4DC1-9740-1C01457D3A71}"/>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36">
              <a:extLst>
                <a:ext uri="{FF2B5EF4-FFF2-40B4-BE49-F238E27FC236}">
                  <a16:creationId xmlns:a16="http://schemas.microsoft.com/office/drawing/2014/main" id="{E2C0FF1C-50CC-41C2-929F-BC4D8250324A}"/>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pole tekstowe 3"/>
          <p:cNvSpPr txBox="1"/>
          <p:nvPr/>
        </p:nvSpPr>
        <p:spPr>
          <a:xfrm>
            <a:off x="6702552" y="5248656"/>
            <a:ext cx="38587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oboto"/>
                <a:ea typeface="+mn-ea"/>
                <a:cs typeface="+mn-cs"/>
              </a:rPr>
              <a:t> </a:t>
            </a:r>
          </a:p>
        </p:txBody>
      </p:sp>
      <p:grpSp>
        <p:nvGrpSpPr>
          <p:cNvPr id="46" name="Grupa 45"/>
          <p:cNvGrpSpPr/>
          <p:nvPr/>
        </p:nvGrpSpPr>
        <p:grpSpPr>
          <a:xfrm>
            <a:off x="6392361" y="5040019"/>
            <a:ext cx="3607423" cy="1303835"/>
            <a:chOff x="4582170" y="4517476"/>
            <a:chExt cx="4789472" cy="1503231"/>
          </a:xfrm>
        </p:grpSpPr>
        <p:sp>
          <p:nvSpPr>
            <p:cNvPr id="47" name="Prostokąt 46"/>
            <p:cNvSpPr/>
            <p:nvPr/>
          </p:nvSpPr>
          <p:spPr>
            <a:xfrm>
              <a:off x="5006025" y="4517476"/>
              <a:ext cx="2834011" cy="4154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regular" panose="02000000000000000000" pitchFamily="2" charset="0"/>
                  <a:ea typeface="Roboto regular" panose="02000000000000000000" pitchFamily="2" charset="0"/>
                  <a:cs typeface="+mn-cs"/>
                </a:rPr>
                <a:t>www.rf.gov.pl</a:t>
              </a:r>
            </a:p>
          </p:txBody>
        </p:sp>
        <p:sp>
          <p:nvSpPr>
            <p:cNvPr id="48" name="Prostokąt 47"/>
            <p:cNvSpPr/>
            <p:nvPr/>
          </p:nvSpPr>
          <p:spPr>
            <a:xfrm>
              <a:off x="5006025" y="5130953"/>
              <a:ext cx="2834011" cy="4154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regular" panose="02000000000000000000" pitchFamily="2" charset="0"/>
                  <a:ea typeface="Roboto regular" panose="02000000000000000000" pitchFamily="2" charset="0"/>
                  <a:cs typeface="+mn-cs"/>
                </a:rPr>
                <a:t>biuro@rf.gov.pl</a:t>
              </a:r>
            </a:p>
          </p:txBody>
        </p:sp>
        <p:sp>
          <p:nvSpPr>
            <p:cNvPr id="49" name="Prostokąt 48"/>
            <p:cNvSpPr/>
            <p:nvPr/>
          </p:nvSpPr>
          <p:spPr>
            <a:xfrm>
              <a:off x="5006025" y="5657346"/>
              <a:ext cx="4365617" cy="3592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regular" panose="02000000000000000000" pitchFamily="2" charset="0"/>
                  <a:ea typeface="Roboto regular" panose="02000000000000000000" pitchFamily="2" charset="0"/>
                  <a:cs typeface="+mn-cs"/>
                </a:rPr>
                <a:t>facebook.com/RzecznikFinansowy</a:t>
              </a:r>
            </a:p>
          </p:txBody>
        </p:sp>
        <p:pic>
          <p:nvPicPr>
            <p:cNvPr id="50" name="Obraz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9324" y="5683582"/>
              <a:ext cx="161820" cy="337125"/>
            </a:xfrm>
            <a:prstGeom prst="rect">
              <a:avLst/>
            </a:prstGeom>
          </p:spPr>
        </p:pic>
        <p:pic>
          <p:nvPicPr>
            <p:cNvPr id="51" name="Obraz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2170" y="5123900"/>
              <a:ext cx="312796" cy="305522"/>
            </a:xfrm>
            <a:prstGeom prst="rect">
              <a:avLst/>
            </a:prstGeom>
          </p:spPr>
        </p:pic>
        <p:pic>
          <p:nvPicPr>
            <p:cNvPr id="52" name="Obraz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2170" y="4582662"/>
              <a:ext cx="316590" cy="312682"/>
            </a:xfrm>
            <a:prstGeom prst="rect">
              <a:avLst/>
            </a:prstGeom>
          </p:spPr>
        </p:pic>
      </p:grpSp>
    </p:spTree>
    <p:extLst>
      <p:ext uri="{BB962C8B-B14F-4D97-AF65-F5344CB8AC3E}">
        <p14:creationId xmlns:p14="http://schemas.microsoft.com/office/powerpoint/2010/main" val="307335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F0EC74A1-AC28-4095-B0DF-0566F3C2F713}"/>
              </a:ext>
            </a:extLst>
          </p:cNvPr>
          <p:cNvGrpSpPr/>
          <p:nvPr/>
        </p:nvGrpSpPr>
        <p:grpSpPr>
          <a:xfrm>
            <a:off x="2251056" y="742338"/>
            <a:ext cx="1897275" cy="848721"/>
            <a:chOff x="7189852" y="1729947"/>
            <a:chExt cx="4267593" cy="1912254"/>
          </a:xfrm>
          <a:solidFill>
            <a:schemeClr val="bg1"/>
          </a:solidFill>
        </p:grpSpPr>
        <p:sp>
          <p:nvSpPr>
            <p:cNvPr id="7" name="Freeform 5">
              <a:extLst>
                <a:ext uri="{FF2B5EF4-FFF2-40B4-BE49-F238E27FC236}">
                  <a16:creationId xmlns:a16="http://schemas.microsoft.com/office/drawing/2014/main" id="{38ECCAED-6040-44A0-BD79-9C5919FBB42F}"/>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9" name="Freeform 6">
              <a:extLst>
                <a:ext uri="{FF2B5EF4-FFF2-40B4-BE49-F238E27FC236}">
                  <a16:creationId xmlns:a16="http://schemas.microsoft.com/office/drawing/2014/main" id="{EBD4BB35-E7E4-43B9-9457-6AA51F20B7CD}"/>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0" name="Freeform 7">
              <a:extLst>
                <a:ext uri="{FF2B5EF4-FFF2-40B4-BE49-F238E27FC236}">
                  <a16:creationId xmlns:a16="http://schemas.microsoft.com/office/drawing/2014/main" id="{2BDCFE7F-F5A5-4B87-8A73-4E219F7DACA1}"/>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1" name="Freeform 8">
              <a:extLst>
                <a:ext uri="{FF2B5EF4-FFF2-40B4-BE49-F238E27FC236}">
                  <a16:creationId xmlns:a16="http://schemas.microsoft.com/office/drawing/2014/main" id="{D68AB514-2AD8-4E28-BE2C-8358A7053BDD}"/>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2" name="Freeform 9">
              <a:extLst>
                <a:ext uri="{FF2B5EF4-FFF2-40B4-BE49-F238E27FC236}">
                  <a16:creationId xmlns:a16="http://schemas.microsoft.com/office/drawing/2014/main" id="{AD709B21-D035-4DC8-A657-0DF47390D461}"/>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3" name="Freeform 10">
              <a:extLst>
                <a:ext uri="{FF2B5EF4-FFF2-40B4-BE49-F238E27FC236}">
                  <a16:creationId xmlns:a16="http://schemas.microsoft.com/office/drawing/2014/main" id="{C3A81AC3-9196-4901-B0D0-3EDF1FC5F3EC}"/>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4" name="Freeform 11">
              <a:extLst>
                <a:ext uri="{FF2B5EF4-FFF2-40B4-BE49-F238E27FC236}">
                  <a16:creationId xmlns:a16="http://schemas.microsoft.com/office/drawing/2014/main" id="{F5BF78A9-7D95-43B1-A686-F862A3160673}"/>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5" name="Freeform 12">
              <a:extLst>
                <a:ext uri="{FF2B5EF4-FFF2-40B4-BE49-F238E27FC236}">
                  <a16:creationId xmlns:a16="http://schemas.microsoft.com/office/drawing/2014/main" id="{3FE3EFA5-D001-48BD-8C3C-10999A9C3E34}"/>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6" name="Freeform 13">
              <a:extLst>
                <a:ext uri="{FF2B5EF4-FFF2-40B4-BE49-F238E27FC236}">
                  <a16:creationId xmlns:a16="http://schemas.microsoft.com/office/drawing/2014/main" id="{6299E16F-36A6-49D4-8954-C9F763B31761}"/>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7" name="Freeform 14">
              <a:extLst>
                <a:ext uri="{FF2B5EF4-FFF2-40B4-BE49-F238E27FC236}">
                  <a16:creationId xmlns:a16="http://schemas.microsoft.com/office/drawing/2014/main" id="{F84276FD-37F0-4802-98FB-63B794B93760}"/>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8" name="Freeform 15">
              <a:extLst>
                <a:ext uri="{FF2B5EF4-FFF2-40B4-BE49-F238E27FC236}">
                  <a16:creationId xmlns:a16="http://schemas.microsoft.com/office/drawing/2014/main" id="{3D00376B-7204-48B5-A739-35A0EE145BC8}"/>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9" name="Freeform 16">
              <a:extLst>
                <a:ext uri="{FF2B5EF4-FFF2-40B4-BE49-F238E27FC236}">
                  <a16:creationId xmlns:a16="http://schemas.microsoft.com/office/drawing/2014/main" id="{8C401B89-08A1-4554-9642-197C1E1FEFA2}"/>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0" name="Freeform 17">
              <a:extLst>
                <a:ext uri="{FF2B5EF4-FFF2-40B4-BE49-F238E27FC236}">
                  <a16:creationId xmlns:a16="http://schemas.microsoft.com/office/drawing/2014/main" id="{A425D90B-8F28-4100-8DDD-4F44580728DD}"/>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1" name="Freeform 18">
              <a:extLst>
                <a:ext uri="{FF2B5EF4-FFF2-40B4-BE49-F238E27FC236}">
                  <a16:creationId xmlns:a16="http://schemas.microsoft.com/office/drawing/2014/main" id="{D8539CD0-DEC5-447F-ADA2-9D72D99A4166}"/>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2" name="Freeform 19">
              <a:extLst>
                <a:ext uri="{FF2B5EF4-FFF2-40B4-BE49-F238E27FC236}">
                  <a16:creationId xmlns:a16="http://schemas.microsoft.com/office/drawing/2014/main" id="{6F016DD6-B0D6-40AD-A626-53C071828959}"/>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3" name="Freeform 20">
              <a:extLst>
                <a:ext uri="{FF2B5EF4-FFF2-40B4-BE49-F238E27FC236}">
                  <a16:creationId xmlns:a16="http://schemas.microsoft.com/office/drawing/2014/main" id="{1D9DA65C-A94F-4EAA-B357-5C3FE1742F49}"/>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4" name="Freeform 21">
              <a:extLst>
                <a:ext uri="{FF2B5EF4-FFF2-40B4-BE49-F238E27FC236}">
                  <a16:creationId xmlns:a16="http://schemas.microsoft.com/office/drawing/2014/main" id="{CE9EFDC6-40F7-4D41-975A-4EE1F10E8FA8}"/>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5" name="Freeform 22">
              <a:extLst>
                <a:ext uri="{FF2B5EF4-FFF2-40B4-BE49-F238E27FC236}">
                  <a16:creationId xmlns:a16="http://schemas.microsoft.com/office/drawing/2014/main" id="{E0C83AC4-FB4F-4DEE-84C1-FD13091CD1CA}"/>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6" name="Freeform 23">
              <a:extLst>
                <a:ext uri="{FF2B5EF4-FFF2-40B4-BE49-F238E27FC236}">
                  <a16:creationId xmlns:a16="http://schemas.microsoft.com/office/drawing/2014/main" id="{76DD7059-8F9E-47CB-976A-5DD71259BA5E}"/>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7" name="Freeform 24">
              <a:extLst>
                <a:ext uri="{FF2B5EF4-FFF2-40B4-BE49-F238E27FC236}">
                  <a16:creationId xmlns:a16="http://schemas.microsoft.com/office/drawing/2014/main" id="{8C15D877-FC0E-4001-8154-BFD1F7B4AE01}"/>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8" name="Freeform 25">
              <a:extLst>
                <a:ext uri="{FF2B5EF4-FFF2-40B4-BE49-F238E27FC236}">
                  <a16:creationId xmlns:a16="http://schemas.microsoft.com/office/drawing/2014/main" id="{419F1E33-F554-419D-8FEC-E9D534C51E90}"/>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9" name="Freeform 26">
              <a:extLst>
                <a:ext uri="{FF2B5EF4-FFF2-40B4-BE49-F238E27FC236}">
                  <a16:creationId xmlns:a16="http://schemas.microsoft.com/office/drawing/2014/main" id="{24FD8920-150F-47B3-81CC-71898B9D2D81}"/>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0" name="Freeform 27">
              <a:extLst>
                <a:ext uri="{FF2B5EF4-FFF2-40B4-BE49-F238E27FC236}">
                  <a16:creationId xmlns:a16="http://schemas.microsoft.com/office/drawing/2014/main" id="{9177AE47-338A-4152-996E-692F1347AF15}"/>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1" name="Freeform 28">
              <a:extLst>
                <a:ext uri="{FF2B5EF4-FFF2-40B4-BE49-F238E27FC236}">
                  <a16:creationId xmlns:a16="http://schemas.microsoft.com/office/drawing/2014/main" id="{BA0D6539-70B8-48D0-BD85-2A1B7A78BFA0}"/>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2" name="Freeform 29">
              <a:extLst>
                <a:ext uri="{FF2B5EF4-FFF2-40B4-BE49-F238E27FC236}">
                  <a16:creationId xmlns:a16="http://schemas.microsoft.com/office/drawing/2014/main" id="{9D4E9798-264F-424E-B9A6-9597DAC94310}"/>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3" name="Freeform 30">
              <a:extLst>
                <a:ext uri="{FF2B5EF4-FFF2-40B4-BE49-F238E27FC236}">
                  <a16:creationId xmlns:a16="http://schemas.microsoft.com/office/drawing/2014/main" id="{32EDE5A5-C85B-4C4C-A847-542A6307116C}"/>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4" name="Freeform 31">
              <a:extLst>
                <a:ext uri="{FF2B5EF4-FFF2-40B4-BE49-F238E27FC236}">
                  <a16:creationId xmlns:a16="http://schemas.microsoft.com/office/drawing/2014/main" id="{02580000-6210-4F4E-87D8-5D7079C07637}"/>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5" name="Freeform 32">
              <a:extLst>
                <a:ext uri="{FF2B5EF4-FFF2-40B4-BE49-F238E27FC236}">
                  <a16:creationId xmlns:a16="http://schemas.microsoft.com/office/drawing/2014/main" id="{105FD814-3592-49B6-9AD3-97CF52A4A6C3}"/>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6" name="Freeform 33">
              <a:extLst>
                <a:ext uri="{FF2B5EF4-FFF2-40B4-BE49-F238E27FC236}">
                  <a16:creationId xmlns:a16="http://schemas.microsoft.com/office/drawing/2014/main" id="{438F6D4B-3158-4BB3-9B98-16442612CE04}"/>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7" name="Freeform 34">
              <a:extLst>
                <a:ext uri="{FF2B5EF4-FFF2-40B4-BE49-F238E27FC236}">
                  <a16:creationId xmlns:a16="http://schemas.microsoft.com/office/drawing/2014/main" id="{0CCE613C-79F2-453D-9076-0282BE95C1F5}"/>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8" name="Freeform 35">
              <a:extLst>
                <a:ext uri="{FF2B5EF4-FFF2-40B4-BE49-F238E27FC236}">
                  <a16:creationId xmlns:a16="http://schemas.microsoft.com/office/drawing/2014/main" id="{59255160-BECC-4A90-AC49-4DFAD404AF9F}"/>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9" name="Freeform 36">
              <a:extLst>
                <a:ext uri="{FF2B5EF4-FFF2-40B4-BE49-F238E27FC236}">
                  <a16:creationId xmlns:a16="http://schemas.microsoft.com/office/drawing/2014/main" id="{C4498F53-0CAC-4B1A-9F83-5ED8A7948199}"/>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grpSp>
      <p:sp>
        <p:nvSpPr>
          <p:cNvPr id="41" name="pole tekstowe 40">
            <a:extLst>
              <a:ext uri="{FF2B5EF4-FFF2-40B4-BE49-F238E27FC236}">
                <a16:creationId xmlns:a16="http://schemas.microsoft.com/office/drawing/2014/main" id="{8423D561-6341-4A9E-B657-BF6E7F6AB42F}"/>
              </a:ext>
            </a:extLst>
          </p:cNvPr>
          <p:cNvSpPr txBox="1"/>
          <p:nvPr/>
        </p:nvSpPr>
        <p:spPr>
          <a:xfrm>
            <a:off x="5328647" y="2461162"/>
            <a:ext cx="6106433" cy="2308324"/>
          </a:xfrm>
          <a:prstGeom prst="rect">
            <a:avLst/>
          </a:prstGeom>
          <a:noFill/>
        </p:spPr>
        <p:txBody>
          <a:bodyPr wrap="square" rtlCol="0">
            <a:spAutoFit/>
          </a:bodyPr>
          <a:lstStyle/>
          <a:p>
            <a:r>
              <a:rPr lang="pl-PL" sz="3600" b="1" cap="all" dirty="0">
                <a:solidFill>
                  <a:prstClr val="black"/>
                </a:solidFill>
                <a:latin typeface="Roboto Condensed" panose="02000000000000000000" pitchFamily="2" charset="0"/>
                <a:ea typeface="Roboto Condensed" panose="02000000000000000000" pitchFamily="2" charset="0"/>
              </a:rPr>
              <a:t>1.	Czym jest leasing </a:t>
            </a:r>
            <a:br>
              <a:rPr lang="pl-PL" sz="3600" b="1" cap="all" dirty="0">
                <a:solidFill>
                  <a:prstClr val="black"/>
                </a:solidFill>
                <a:latin typeface="Roboto Condensed" panose="02000000000000000000" pitchFamily="2" charset="0"/>
                <a:ea typeface="Roboto Condensed" panose="02000000000000000000" pitchFamily="2" charset="0"/>
              </a:rPr>
            </a:br>
            <a:r>
              <a:rPr lang="pl-PL" sz="3600" b="1" cap="all" dirty="0">
                <a:solidFill>
                  <a:prstClr val="black"/>
                </a:solidFill>
                <a:latin typeface="Roboto Condensed" panose="02000000000000000000" pitchFamily="2" charset="0"/>
                <a:ea typeface="Roboto Condensed" panose="02000000000000000000" pitchFamily="2" charset="0"/>
              </a:rPr>
              <a:t>i jakie daje korzyści </a:t>
            </a:r>
            <a:br>
              <a:rPr lang="pl-PL" sz="3600" b="1" cap="all" dirty="0">
                <a:solidFill>
                  <a:prstClr val="black"/>
                </a:solidFill>
                <a:latin typeface="Roboto Condensed" panose="02000000000000000000" pitchFamily="2" charset="0"/>
                <a:ea typeface="Roboto Condensed" panose="02000000000000000000" pitchFamily="2" charset="0"/>
              </a:rPr>
            </a:br>
            <a:r>
              <a:rPr lang="pl-PL" sz="3600" b="1" cap="all" dirty="0">
                <a:solidFill>
                  <a:prstClr val="black"/>
                </a:solidFill>
                <a:latin typeface="Roboto Condensed" panose="02000000000000000000" pitchFamily="2" charset="0"/>
                <a:ea typeface="Roboto Condensed" panose="02000000000000000000" pitchFamily="2" charset="0"/>
              </a:rPr>
              <a:t>w przypadku finansowania samochodu </a:t>
            </a:r>
            <a:endParaRPr lang="pl-PL" sz="3600" b="1" dirty="0">
              <a:solidFill>
                <a:prstClr val="black"/>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25614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459061A7-4123-4EE0-B43A-6B2EAF182E36}"/>
              </a:ext>
            </a:extLst>
          </p:cNvPr>
          <p:cNvGrpSpPr/>
          <p:nvPr/>
        </p:nvGrpSpPr>
        <p:grpSpPr>
          <a:xfrm>
            <a:off x="1221533" y="734818"/>
            <a:ext cx="9143825" cy="1513437"/>
            <a:chOff x="265546" y="-322792"/>
            <a:chExt cx="9143825" cy="1513437"/>
          </a:xfrm>
        </p:grpSpPr>
        <p:sp>
          <p:nvSpPr>
            <p:cNvPr id="29" name="pole tekstowe 28">
              <a:extLst>
                <a:ext uri="{FF2B5EF4-FFF2-40B4-BE49-F238E27FC236}">
                  <a16:creationId xmlns:a16="http://schemas.microsoft.com/office/drawing/2014/main" id="{1CA686AF-3310-493D-B85C-BE045748C29C}"/>
                </a:ext>
              </a:extLst>
            </p:cNvPr>
            <p:cNvSpPr txBox="1"/>
            <p:nvPr/>
          </p:nvSpPr>
          <p:spPr>
            <a:xfrm>
              <a:off x="265546" y="-322792"/>
              <a:ext cx="8796353" cy="595676"/>
            </a:xfrm>
            <a:prstGeom prst="rect">
              <a:avLst/>
            </a:prstGeom>
            <a:noFill/>
          </p:spPr>
          <p:txBody>
            <a:bodyPr wrap="square" rtlCol="0">
              <a:spAutoFit/>
            </a:bodyPr>
            <a:lstStyle/>
            <a:p>
              <a:pPr>
                <a:lnSpc>
                  <a:spcPts val="4500"/>
                </a:lnSpc>
              </a:pPr>
              <a:r>
                <a:rPr lang="pl-PL" sz="2000" b="1" dirty="0">
                  <a:latin typeface="Roboto Condensed" panose="020B0604020202020204" charset="0"/>
                  <a:ea typeface="Roboto Condensed" panose="020B0604020202020204" charset="0"/>
                </a:rPr>
                <a:t> </a:t>
              </a:r>
              <a:r>
                <a:rPr lang="pl-PL" sz="2200" b="1" u="sng" dirty="0">
                  <a:latin typeface="Roboto Condensed" panose="020B0604020202020204" charset="0"/>
                  <a:ea typeface="Roboto Condensed" panose="020B0604020202020204" charset="0"/>
                </a:rPr>
                <a:t>Pojęcie umowy leasingu</a:t>
              </a:r>
              <a:endParaRPr lang="pl-PL" sz="2200" b="1" u="sng" cap="all" dirty="0">
                <a:solidFill>
                  <a:srgbClr val="1F1D1E"/>
                </a:solidFill>
                <a:latin typeface="Roboto Condensed" panose="020B0604020202020204" charset="0"/>
                <a:ea typeface="Roboto Condensed" panose="020B0604020202020204" charset="0"/>
              </a:endParaRPr>
            </a:p>
          </p:txBody>
        </p:sp>
        <p:sp>
          <p:nvSpPr>
            <p:cNvPr id="30" name="Prostokąt 29">
              <a:extLst>
                <a:ext uri="{FF2B5EF4-FFF2-40B4-BE49-F238E27FC236}">
                  <a16:creationId xmlns:a16="http://schemas.microsoft.com/office/drawing/2014/main" id="{7A10AC60-0C37-48DA-B72C-50EDD7358874}"/>
                </a:ext>
              </a:extLst>
            </p:cNvPr>
            <p:cNvSpPr/>
            <p:nvPr/>
          </p:nvSpPr>
          <p:spPr>
            <a:xfrm>
              <a:off x="383932" y="484088"/>
              <a:ext cx="45719" cy="706557"/>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32" name="pole tekstowe 31">
              <a:extLst>
                <a:ext uri="{FF2B5EF4-FFF2-40B4-BE49-F238E27FC236}">
                  <a16:creationId xmlns:a16="http://schemas.microsoft.com/office/drawing/2014/main" id="{D5448096-1A3E-4FE5-B163-FDD434EFC3B0}"/>
                </a:ext>
              </a:extLst>
            </p:cNvPr>
            <p:cNvSpPr txBox="1"/>
            <p:nvPr/>
          </p:nvSpPr>
          <p:spPr>
            <a:xfrm>
              <a:off x="687821" y="-29058"/>
              <a:ext cx="8721550" cy="589264"/>
            </a:xfrm>
            <a:prstGeom prst="rect">
              <a:avLst/>
            </a:prstGeom>
            <a:noFill/>
          </p:spPr>
          <p:txBody>
            <a:bodyPr wrap="square" rtlCol="0">
              <a:spAutoFit/>
            </a:bodyPr>
            <a:lstStyle/>
            <a:p>
              <a:pPr>
                <a:lnSpc>
                  <a:spcPts val="4500"/>
                </a:lnSpc>
              </a:pPr>
              <a:endParaRPr lang="pl-PL" sz="2000" cap="all" dirty="0">
                <a:solidFill>
                  <a:srgbClr val="1F1D1E"/>
                </a:solidFill>
                <a:latin typeface="Roboto Condensed" panose="020B0604020202020204" charset="0"/>
                <a:ea typeface="Roboto Condensed" panose="020B0604020202020204" charset="0"/>
              </a:endParaRPr>
            </a:p>
          </p:txBody>
        </p:sp>
      </p:grpSp>
      <p:sp>
        <p:nvSpPr>
          <p:cNvPr id="17" name="Prostokąt 16">
            <a:extLst>
              <a:ext uri="{FF2B5EF4-FFF2-40B4-BE49-F238E27FC236}">
                <a16:creationId xmlns:a16="http://schemas.microsoft.com/office/drawing/2014/main" id="{DBC39A93-2F1F-4510-AF3A-CA76E0B6D8F3}"/>
              </a:ext>
            </a:extLst>
          </p:cNvPr>
          <p:cNvSpPr/>
          <p:nvPr/>
        </p:nvSpPr>
        <p:spPr>
          <a:xfrm flipH="1">
            <a:off x="1344814" y="2248255"/>
            <a:ext cx="45719" cy="3749107"/>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Roboto Condensed" panose="020B0604020202020204" charset="0"/>
              <a:ea typeface="Roboto Condensed" panose="020B0604020202020204" charset="0"/>
            </a:endParaRPr>
          </a:p>
        </p:txBody>
      </p:sp>
      <p:pic>
        <p:nvPicPr>
          <p:cNvPr id="6" name="Obraz 5">
            <a:extLst>
              <a:ext uri="{FF2B5EF4-FFF2-40B4-BE49-F238E27FC236}">
                <a16:creationId xmlns:a16="http://schemas.microsoft.com/office/drawing/2014/main" id="{4254544C-CF58-9656-8BE4-7762C52D8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495" y="200040"/>
            <a:ext cx="1788425" cy="598463"/>
          </a:xfrm>
          <a:prstGeom prst="rect">
            <a:avLst/>
          </a:prstGeom>
        </p:spPr>
      </p:pic>
      <p:sp>
        <p:nvSpPr>
          <p:cNvPr id="10" name="pole tekstowe 9">
            <a:extLst>
              <a:ext uri="{FF2B5EF4-FFF2-40B4-BE49-F238E27FC236}">
                <a16:creationId xmlns:a16="http://schemas.microsoft.com/office/drawing/2014/main" id="{DE44F543-9A34-2A4E-2691-E9F9737A0E23}"/>
              </a:ext>
            </a:extLst>
          </p:cNvPr>
          <p:cNvSpPr txBox="1"/>
          <p:nvPr/>
        </p:nvSpPr>
        <p:spPr>
          <a:xfrm>
            <a:off x="1572688" y="1323184"/>
            <a:ext cx="8109792" cy="4911216"/>
          </a:xfrm>
          <a:prstGeom prst="rect">
            <a:avLst/>
          </a:prstGeom>
          <a:noFill/>
        </p:spPr>
        <p:txBody>
          <a:bodyPr wrap="square">
            <a:spAutoFit/>
          </a:bodyPr>
          <a:lstStyle/>
          <a:p>
            <a:pPr indent="449580" algn="just">
              <a:lnSpc>
                <a:spcPct val="150000"/>
              </a:lnSpc>
              <a:buNone/>
            </a:pPr>
            <a:r>
              <a:rPr lang="pl-PL" sz="2000" kern="100" dirty="0">
                <a:effectLst/>
                <a:latin typeface="Calibri" panose="020F0502020204030204" pitchFamily="34" charset="0"/>
                <a:ea typeface="Calibri" panose="020F0502020204030204" pitchFamily="34" charset="0"/>
                <a:cs typeface="Calibri" panose="020F0502020204030204" pitchFamily="34" charset="0"/>
              </a:rPr>
              <a:t>Umowa leasingu została uregulowana przepisami ustawy Kodeks cywilny (art. 709</a:t>
            </a:r>
            <a:r>
              <a:rPr lang="pl-PL" sz="2000" kern="100" baseline="30000" dirty="0">
                <a:effectLst/>
                <a:latin typeface="Calibri" panose="020F0502020204030204" pitchFamily="34" charset="0"/>
                <a:ea typeface="Calibri" panose="020F0502020204030204" pitchFamily="34" charset="0"/>
                <a:cs typeface="Calibri" panose="020F0502020204030204" pitchFamily="34" charset="0"/>
              </a:rPr>
              <a:t>1</a:t>
            </a:r>
            <a:r>
              <a:rPr lang="pl-PL" sz="2000" kern="100" dirty="0">
                <a:effectLst/>
                <a:latin typeface="Calibri" panose="020F0502020204030204" pitchFamily="34" charset="0"/>
                <a:ea typeface="Calibri" panose="020F0502020204030204" pitchFamily="34" charset="0"/>
                <a:cs typeface="Calibri" panose="020F0502020204030204" pitchFamily="34" charset="0"/>
              </a:rPr>
              <a:t> – 709</a:t>
            </a:r>
            <a:r>
              <a:rPr lang="pl-PL" sz="2000" kern="100" baseline="30000" dirty="0">
                <a:effectLst/>
                <a:latin typeface="Calibri" panose="020F0502020204030204" pitchFamily="34" charset="0"/>
                <a:ea typeface="Calibri" panose="020F0502020204030204" pitchFamily="34" charset="0"/>
                <a:cs typeface="Calibri" panose="020F0502020204030204" pitchFamily="34" charset="0"/>
              </a:rPr>
              <a:t>18</a:t>
            </a:r>
            <a:r>
              <a:rPr lang="pl-PL" sz="2000" kern="100" dirty="0">
                <a:effectLst/>
                <a:latin typeface="Calibri" panose="020F0502020204030204" pitchFamily="34" charset="0"/>
                <a:ea typeface="Calibri" panose="020F0502020204030204" pitchFamily="34" charset="0"/>
                <a:cs typeface="Calibri" panose="020F0502020204030204" pitchFamily="34" charset="0"/>
              </a:rPr>
              <a:t>). Zgodnie z kodeksową regulacją zawartą w art. 709</a:t>
            </a:r>
            <a:r>
              <a:rPr lang="pl-PL" sz="2000" kern="100" baseline="30000" dirty="0">
                <a:effectLst/>
                <a:latin typeface="Calibri" panose="020F0502020204030204" pitchFamily="34" charset="0"/>
                <a:ea typeface="Calibri" panose="020F0502020204030204" pitchFamily="34" charset="0"/>
                <a:cs typeface="Calibri" panose="020F0502020204030204" pitchFamily="34" charset="0"/>
              </a:rPr>
              <a:t>1</a:t>
            </a:r>
            <a:r>
              <a:rPr lang="pl-PL" sz="2000" kern="100" dirty="0">
                <a:effectLst/>
                <a:latin typeface="Calibri" panose="020F0502020204030204" pitchFamily="34" charset="0"/>
                <a:ea typeface="Calibri" panose="020F0502020204030204" pitchFamily="34" charset="0"/>
                <a:cs typeface="Calibri" panose="020F0502020204030204" pitchFamily="34" charset="0"/>
              </a:rPr>
              <a:t> k.c. - </a:t>
            </a:r>
            <a:r>
              <a:rPr lang="pl-PL" sz="2000" kern="100" dirty="0">
                <a:latin typeface="Calibri" panose="020F0502020204030204" pitchFamily="34" charset="0"/>
                <a:ea typeface="Calibri" panose="020F0502020204030204" pitchFamily="34" charset="0"/>
                <a:cs typeface="Calibri" panose="020F0502020204030204" pitchFamily="34" charset="0"/>
              </a:rPr>
              <a:t>p</a:t>
            </a:r>
            <a:r>
              <a:rPr lang="pl-PL" sz="2000" kern="100" dirty="0">
                <a:effectLst/>
                <a:latin typeface="Calibri" panose="020F0502020204030204" pitchFamily="34" charset="0"/>
                <a:ea typeface="Calibri" panose="020F0502020204030204" pitchFamily="34" charset="0"/>
                <a:cs typeface="Calibri" panose="020F0502020204030204" pitchFamily="34" charset="0"/>
              </a:rPr>
              <a:t>rzez umowę leasingu finansujący zobowiązuje się, w zakresie działalności swego przedsiębiorstwa, nabyć rzecz od oznaczonego zbywcy na warunkach określonych w tej umowie i oddać tę rzecz korzystającemu do używania albo używania i pobierania pożytków przez czas oznaczony, a korzystający zobowiązuje się zapłacić finansującemu w uzgodnionych ratach wynagrodzenie pieniężne, równe co najmniej cenie lub wynagrodzeniu                   z tytułu nabycia rzeczy przez finansującego.</a:t>
            </a:r>
            <a:endParaRPr lang="pl-PL" sz="1800" kern="100" dirty="0">
              <a:effectLst/>
              <a:latin typeface="Calibri" panose="020F0502020204030204" pitchFamily="34" charset="0"/>
              <a:ea typeface="Calibri" panose="020F0502020204030204" pitchFamily="34" charset="0"/>
              <a:cs typeface="Calibri" panose="020F0502020204030204" pitchFamily="34" charset="0"/>
            </a:endParaRPr>
          </a:p>
          <a:p>
            <a:pPr indent="449580" algn="just">
              <a:lnSpc>
                <a:spcPct val="150000"/>
              </a:lnSpc>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l-PL" sz="1300" kern="100" dirty="0">
                <a:effectLst/>
                <a:latin typeface="Calibri" panose="020F0502020204030204" pitchFamily="34" charset="0"/>
                <a:ea typeface="Calibri" panose="020F0502020204030204" pitchFamily="34" charset="0"/>
                <a:cs typeface="Times New Roman" panose="02020603050405020304" pitchFamily="18" charset="0"/>
              </a:rPr>
              <a:t>Ustawa z dnia 23 kwietnia 1964 Kodeks cywilny (t. j. Dz. U z 2024 r., poz. 1061), </a:t>
            </a:r>
          </a:p>
        </p:txBody>
      </p:sp>
    </p:spTree>
    <p:extLst>
      <p:ext uri="{BB962C8B-B14F-4D97-AF65-F5344CB8AC3E}">
        <p14:creationId xmlns:p14="http://schemas.microsoft.com/office/powerpoint/2010/main" val="393692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7929E94C-81EC-8FC4-BF81-8B37D5EC3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495" y="200040"/>
            <a:ext cx="1788425" cy="598463"/>
          </a:xfrm>
          <a:prstGeom prst="rect">
            <a:avLst/>
          </a:prstGeom>
        </p:spPr>
      </p:pic>
      <p:sp>
        <p:nvSpPr>
          <p:cNvPr id="5" name="pole tekstowe 4">
            <a:extLst>
              <a:ext uri="{FF2B5EF4-FFF2-40B4-BE49-F238E27FC236}">
                <a16:creationId xmlns:a16="http://schemas.microsoft.com/office/drawing/2014/main" id="{3EAB5198-DC13-0A3F-F907-DE89B2DBF79A}"/>
              </a:ext>
            </a:extLst>
          </p:cNvPr>
          <p:cNvSpPr txBox="1"/>
          <p:nvPr/>
        </p:nvSpPr>
        <p:spPr>
          <a:xfrm>
            <a:off x="958987" y="350144"/>
            <a:ext cx="10274026" cy="6157711"/>
          </a:xfrm>
          <a:prstGeom prst="rect">
            <a:avLst/>
          </a:prstGeom>
          <a:noFill/>
        </p:spPr>
        <p:txBody>
          <a:bodyPr wrap="square">
            <a:spAutoFit/>
          </a:bodyPr>
          <a:lstStyle/>
          <a:p>
            <a:pPr indent="449580" algn="just">
              <a:lnSpc>
                <a:spcPct val="150000"/>
              </a:lnSpc>
            </a:pPr>
            <a:r>
              <a:rPr lang="pl-PL" sz="2200" b="1" kern="100" dirty="0">
                <a:effectLst/>
                <a:latin typeface="Calibri" panose="020F0502020204030204" pitchFamily="34" charset="0"/>
                <a:ea typeface="Calibri" panose="020F0502020204030204" pitchFamily="34" charset="0"/>
                <a:cs typeface="Calibri" panose="020F0502020204030204" pitchFamily="34" charset="0"/>
              </a:rPr>
              <a:t>Leasing jako forma finansowania samochodu</a:t>
            </a:r>
            <a:endParaRPr lang="pl-PL" sz="2200" b="1" kern="100" dirty="0">
              <a:latin typeface="Calibri" panose="020F0502020204030204" pitchFamily="34" charset="0"/>
              <a:ea typeface="Calibri" panose="020F0502020204030204" pitchFamily="34" charset="0"/>
              <a:cs typeface="Calibri" panose="020F0502020204030204" pitchFamily="34" charset="0"/>
            </a:endParaRPr>
          </a:p>
          <a:p>
            <a:pPr indent="449580" algn="just">
              <a:lnSpc>
                <a:spcPct val="150000"/>
              </a:lnSpc>
            </a:pPr>
            <a:endParaRPr lang="pl-PL" sz="1000" kern="100" dirty="0">
              <a:latin typeface="Calibri" panose="020F0502020204030204" pitchFamily="34" charset="0"/>
              <a:ea typeface="Calibri" panose="020F0502020204030204" pitchFamily="34" charset="0"/>
              <a:cs typeface="Calibri" panose="020F0502020204030204" pitchFamily="34" charset="0"/>
            </a:endParaRPr>
          </a:p>
          <a:p>
            <a:pPr indent="449580" algn="just">
              <a:lnSpc>
                <a:spcPct val="150000"/>
              </a:lnSpc>
            </a:pPr>
            <a:r>
              <a:rPr lang="pl-PL" sz="2000" kern="100" dirty="0">
                <a:effectLst/>
                <a:latin typeface="Calibri" panose="020F0502020204030204" pitchFamily="34" charset="0"/>
                <a:ea typeface="Calibri" panose="020F0502020204030204" pitchFamily="34" charset="0"/>
                <a:cs typeface="Calibri" panose="020F0502020204030204" pitchFamily="34" charset="0"/>
              </a:rPr>
              <a:t>Jak wynika z analizy rynku i danych Związku Polskiego Leasingu, tzw. leasing samochodowy                   to jedna z najpopularniejszych form leasingu, zaś najczęściej wybieranym rodzajem leasingu – z uwagi na jego ogólną dostępność (szeroką ofertę podmiotów finansujących) i korzyści podatkowe – jest leasing operacyjny. Z badań statystycznych Polskiego </a:t>
            </a:r>
            <a:r>
              <a:rPr lang="pl-PL" sz="2000" kern="100" dirty="0">
                <a:latin typeface="Calibri" panose="020F0502020204030204" pitchFamily="34" charset="0"/>
                <a:ea typeface="Calibri" panose="020F0502020204030204" pitchFamily="34" charset="0"/>
                <a:cs typeface="Calibri" panose="020F0502020204030204" pitchFamily="34" charset="0"/>
              </a:rPr>
              <a:t>Związku Leasingu wynika, że w 2023 r. leasing operacyjny stanowił 84 % wartości całego rynku leasingu.</a:t>
            </a:r>
          </a:p>
          <a:p>
            <a:pPr indent="449580" algn="just">
              <a:lnSpc>
                <a:spcPct val="150000"/>
              </a:lnSpc>
            </a:pPr>
            <a:r>
              <a:rPr lang="pl-PL" sz="2000" kern="100" dirty="0">
                <a:latin typeface="Calibri" panose="020F0502020204030204" pitchFamily="34" charset="0"/>
                <a:ea typeface="Calibri" panose="020F0502020204030204" pitchFamily="34" charset="0"/>
                <a:cs typeface="Calibri" panose="020F0502020204030204" pitchFamily="34" charset="0"/>
              </a:rPr>
              <a:t> </a:t>
            </a:r>
            <a:r>
              <a:rPr lang="pl-PL" sz="2000" kern="100" dirty="0">
                <a:effectLst/>
                <a:latin typeface="Calibri" panose="020F0502020204030204" pitchFamily="34" charset="0"/>
                <a:ea typeface="Calibri" panose="020F0502020204030204" pitchFamily="34" charset="0"/>
                <a:cs typeface="Calibri" panose="020F0502020204030204" pitchFamily="34" charset="0"/>
              </a:rPr>
              <a:t>W uproszczeniu rzecz ujmując, leasing samochodu w przypadku wyboru leasingu operacyjnego polega na tym, że finansujący (firma leasingowa) przekazuje samochód                         do użytkowania korzystającemu (leasingobiorcy), na określony w umowie czas, zaś korzystający płaci z tego tytułu ustalone w umowie stałe (miesięczne) opłaty, tzw. raty leasingowe                                 za możliwość użytkowania pojazdu</a:t>
            </a:r>
            <a:r>
              <a:rPr lang="pl-PL" sz="2000" kern="100" dirty="0">
                <a:latin typeface="Calibri" panose="020F0502020204030204" pitchFamily="34" charset="0"/>
                <a:ea typeface="Calibri" panose="020F0502020204030204" pitchFamily="34" charset="0"/>
                <a:cs typeface="Calibri" panose="020F0502020204030204" pitchFamily="34" charset="0"/>
              </a:rPr>
              <a:t>, a </a:t>
            </a:r>
            <a:r>
              <a:rPr lang="pl-PL" sz="2000" kern="100" dirty="0">
                <a:effectLst/>
                <a:latin typeface="Calibri" panose="020F0502020204030204" pitchFamily="34" charset="0"/>
                <a:ea typeface="Calibri" panose="020F0502020204030204" pitchFamily="34" charset="0"/>
                <a:cs typeface="Calibri" panose="020F0502020204030204" pitchFamily="34" charset="0"/>
              </a:rPr>
              <a:t>po zakończeniu trwania umowy może wykupić auto z leasingu i tym samym stać się jego właścicielem. </a:t>
            </a:r>
            <a:endParaRPr lang="pl-PL" sz="1900" kern="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pPr>
            <a:r>
              <a:rPr lang="pl-PL" sz="1200" i="1" kern="100" dirty="0">
                <a:latin typeface="Calibri" panose="020F0502020204030204" pitchFamily="34" charset="0"/>
                <a:ea typeface="Calibri" panose="020F0502020204030204" pitchFamily="34" charset="0"/>
                <a:cs typeface="Calibri" panose="020F0502020204030204" pitchFamily="34" charset="0"/>
              </a:rPr>
              <a:t>Źródło: informacje z portalu Związku Polskiego Leasingu, https://www.leasing.org.pl/Leasimg+operacyjny+czy+leasing+finansowy%3F+</a:t>
            </a:r>
            <a:endParaRPr lang="pl-PL" sz="12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49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upa 8">
            <a:extLst>
              <a:ext uri="{FF2B5EF4-FFF2-40B4-BE49-F238E27FC236}">
                <a16:creationId xmlns:a16="http://schemas.microsoft.com/office/drawing/2014/main" id="{459061A7-4123-4EE0-B43A-6B2EAF182E36}"/>
              </a:ext>
            </a:extLst>
          </p:cNvPr>
          <p:cNvGrpSpPr/>
          <p:nvPr/>
        </p:nvGrpSpPr>
        <p:grpSpPr>
          <a:xfrm>
            <a:off x="1384807" y="349486"/>
            <a:ext cx="9109369" cy="758234"/>
            <a:chOff x="383932" y="349309"/>
            <a:chExt cx="9109369" cy="758234"/>
          </a:xfrm>
        </p:grpSpPr>
        <p:sp>
          <p:nvSpPr>
            <p:cNvPr id="13" name="pole tekstowe 12">
              <a:extLst>
                <a:ext uri="{FF2B5EF4-FFF2-40B4-BE49-F238E27FC236}">
                  <a16:creationId xmlns:a16="http://schemas.microsoft.com/office/drawing/2014/main" id="{1CA686AF-3310-493D-B85C-BE045748C29C}"/>
                </a:ext>
              </a:extLst>
            </p:cNvPr>
            <p:cNvSpPr txBox="1"/>
            <p:nvPr/>
          </p:nvSpPr>
          <p:spPr>
            <a:xfrm>
              <a:off x="696948" y="349309"/>
              <a:ext cx="8796353" cy="595676"/>
            </a:xfrm>
            <a:prstGeom prst="rect">
              <a:avLst/>
            </a:prstGeom>
            <a:noFill/>
          </p:spPr>
          <p:txBody>
            <a:bodyPr wrap="square" rtlCol="0">
              <a:spAutoFit/>
            </a:bodyPr>
            <a:lstStyle/>
            <a:p>
              <a:pPr>
                <a:lnSpc>
                  <a:spcPts val="4500"/>
                </a:lnSpc>
              </a:pPr>
              <a:r>
                <a:rPr lang="pl-PL" sz="2200" b="1" cap="all" dirty="0">
                  <a:solidFill>
                    <a:srgbClr val="1F1D1E"/>
                  </a:solidFill>
                  <a:latin typeface="Roboto Condensed" panose="02000000000000000000" pitchFamily="2" charset="0"/>
                  <a:ea typeface="Roboto Condensed" panose="02000000000000000000" pitchFamily="2" charset="0"/>
                </a:rPr>
                <a:t>Korzyści wynikające z leasingu samochodowego</a:t>
              </a:r>
            </a:p>
          </p:txBody>
        </p:sp>
        <p:sp>
          <p:nvSpPr>
            <p:cNvPr id="15" name="Prostokąt 14">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pic>
        <p:nvPicPr>
          <p:cNvPr id="3" name="Obraz 2">
            <a:extLst>
              <a:ext uri="{FF2B5EF4-FFF2-40B4-BE49-F238E27FC236}">
                <a16:creationId xmlns:a16="http://schemas.microsoft.com/office/drawing/2014/main" id="{39204433-6F6F-8DE1-46BA-85021CD0D0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495" y="200040"/>
            <a:ext cx="1788425" cy="598463"/>
          </a:xfrm>
          <a:prstGeom prst="rect">
            <a:avLst/>
          </a:prstGeom>
        </p:spPr>
      </p:pic>
      <p:sp>
        <p:nvSpPr>
          <p:cNvPr id="5" name="pole tekstowe 4">
            <a:extLst>
              <a:ext uri="{FF2B5EF4-FFF2-40B4-BE49-F238E27FC236}">
                <a16:creationId xmlns:a16="http://schemas.microsoft.com/office/drawing/2014/main" id="{8E7B9B40-A021-DE92-8E60-9162FF25EBEC}"/>
              </a:ext>
            </a:extLst>
          </p:cNvPr>
          <p:cNvSpPr txBox="1"/>
          <p:nvPr/>
        </p:nvSpPr>
        <p:spPr>
          <a:xfrm>
            <a:off x="548641" y="1074288"/>
            <a:ext cx="10935240" cy="5249129"/>
          </a:xfrm>
          <a:prstGeom prst="rect">
            <a:avLst/>
          </a:prstGeom>
          <a:noFill/>
        </p:spPr>
        <p:txBody>
          <a:bodyPr wrap="square">
            <a:spAutoFit/>
          </a:bodyPr>
          <a:lstStyle/>
          <a:p>
            <a:pPr marL="285750" indent="-285750" algn="just">
              <a:lnSpc>
                <a:spcPct val="114000"/>
              </a:lnSpc>
              <a:spcBef>
                <a:spcPts val="600"/>
              </a:spcBef>
              <a:spcAft>
                <a:spcPts val="600"/>
              </a:spcAft>
              <a:buFont typeface="Wingdings" panose="05000000000000000000" pitchFamily="2" charset="2"/>
              <a:buChar char="ü"/>
            </a:pPr>
            <a:r>
              <a:rPr lang="pl-PL" sz="2000" dirty="0">
                <a:latin typeface="Calibri" panose="020F0502020204030204" pitchFamily="34" charset="0"/>
                <a:ea typeface="Calibri" panose="020F0502020204030204" pitchFamily="34" charset="0"/>
              </a:rPr>
              <a:t>U</a:t>
            </a:r>
            <a:r>
              <a:rPr lang="pl-PL" sz="2000" dirty="0">
                <a:effectLst/>
                <a:latin typeface="Calibri" panose="020F0502020204030204" pitchFamily="34" charset="0"/>
                <a:ea typeface="Calibri" panose="020F0502020204030204" pitchFamily="34" charset="0"/>
              </a:rPr>
              <a:t>mowa leasingu – z akcentem na wspomniany leasing operacyjny, jako najczęściej wybierany rodzaj leasingu samochodowego – może nieść za sobą szereg korzyści dla tych</a:t>
            </a:r>
            <a:r>
              <a:rPr lang="pl-PL" sz="2000" dirty="0">
                <a:latin typeface="Calibri" panose="020F0502020204030204" pitchFamily="34" charset="0"/>
                <a:ea typeface="Calibri" panose="020F0502020204030204" pitchFamily="34" charset="0"/>
              </a:rPr>
              <a:t>, którzy</a:t>
            </a:r>
            <a:r>
              <a:rPr lang="pl-PL" sz="2000" dirty="0">
                <a:effectLst/>
                <a:latin typeface="Calibri" panose="020F0502020204030204" pitchFamily="34" charset="0"/>
                <a:ea typeface="Calibri" panose="020F0502020204030204" pitchFamily="34" charset="0"/>
              </a:rPr>
              <a:t> zamierzają </a:t>
            </a:r>
            <a:r>
              <a:rPr lang="pl-PL" sz="2000" dirty="0">
                <a:latin typeface="Calibri" panose="020F0502020204030204" pitchFamily="34" charset="0"/>
                <a:ea typeface="Calibri" panose="020F0502020204030204" pitchFamily="34" charset="0"/>
              </a:rPr>
              <a:t>wybrać taką</a:t>
            </a:r>
            <a:r>
              <a:rPr lang="pl-PL" sz="2000" dirty="0">
                <a:effectLst/>
                <a:latin typeface="Calibri" panose="020F0502020204030204" pitchFamily="34" charset="0"/>
                <a:ea typeface="Calibri" panose="020F0502020204030204" pitchFamily="34" charset="0"/>
              </a:rPr>
              <a:t> formę finansowania samochodu. Przykładowo:</a:t>
            </a:r>
          </a:p>
          <a:p>
            <a:pPr marL="285750" indent="-285750" algn="just">
              <a:lnSpc>
                <a:spcPct val="114000"/>
              </a:lnSpc>
              <a:spcBef>
                <a:spcPts val="600"/>
              </a:spcBef>
              <a:spcAft>
                <a:spcPts val="600"/>
              </a:spcAft>
              <a:buFont typeface="Wingdings" panose="05000000000000000000" pitchFamily="2" charset="2"/>
              <a:buChar char="ü"/>
            </a:pPr>
            <a:r>
              <a:rPr lang="pl-PL" sz="2000" dirty="0">
                <a:latin typeface="Calibri" panose="020F0502020204030204" pitchFamily="34" charset="0"/>
                <a:ea typeface="Calibri" panose="020F0502020204030204" pitchFamily="34" charset="0"/>
              </a:rPr>
              <a:t>D</a:t>
            </a:r>
            <a:r>
              <a:rPr lang="pl-PL" sz="2000" dirty="0">
                <a:effectLst/>
                <a:latin typeface="Calibri" panose="020F0502020204030204" pitchFamily="34" charset="0"/>
                <a:ea typeface="Calibri" panose="020F0502020204030204" pitchFamily="34" charset="0"/>
              </a:rPr>
              <a:t>ecydując się na zawarcie umowy leasingu, przyszły korzystający nie musi od razu angażować znacznych (własnych) środków finansowych, aby móc korzystać np. z nowego samochodu, który będzie wykorzystywany w prowadzonej przez niego działalności gospodarczej.</a:t>
            </a:r>
          </a:p>
          <a:p>
            <a:pPr marL="285750" indent="-285750" algn="just">
              <a:lnSpc>
                <a:spcPct val="114000"/>
              </a:lnSpc>
              <a:spcBef>
                <a:spcPts val="600"/>
              </a:spcBef>
              <a:spcAft>
                <a:spcPts val="600"/>
              </a:spcAft>
              <a:buFont typeface="Wingdings" panose="05000000000000000000" pitchFamily="2" charset="2"/>
              <a:buChar char="ü"/>
            </a:pPr>
            <a:r>
              <a:rPr lang="pl-PL" sz="2000" dirty="0">
                <a:latin typeface="Calibri" panose="020F0502020204030204" pitchFamily="34" charset="0"/>
                <a:ea typeface="Calibri" panose="020F0502020204030204" pitchFamily="34" charset="0"/>
              </a:rPr>
              <a:t>Z</a:t>
            </a:r>
            <a:r>
              <a:rPr lang="pl-PL" sz="2000" dirty="0">
                <a:effectLst/>
                <a:latin typeface="Calibri" panose="020F0502020204030204" pitchFamily="34" charset="0"/>
                <a:ea typeface="Calibri" panose="020F0502020204030204" pitchFamily="34" charset="0"/>
              </a:rPr>
              <a:t>awarcie umowy leasingu, której przedmiotem będzie samochód, wiąże się zazwyczaj z mniejszą ilością formalności, niż ubieganie się o klasyczny kredyt bankowy w celu sfinansowania zakupu pojazdu.</a:t>
            </a:r>
          </a:p>
          <a:p>
            <a:pPr marL="285750" indent="-285750" algn="just">
              <a:lnSpc>
                <a:spcPct val="114000"/>
              </a:lnSpc>
              <a:spcBef>
                <a:spcPts val="600"/>
              </a:spcBef>
              <a:spcAft>
                <a:spcPts val="600"/>
              </a:spcAft>
              <a:buFont typeface="Wingdings" panose="05000000000000000000" pitchFamily="2" charset="2"/>
              <a:buChar char="ü"/>
            </a:pPr>
            <a:r>
              <a:rPr lang="pl-PL" sz="2000" kern="100" dirty="0">
                <a:effectLst/>
                <a:latin typeface="Calibri" panose="020F0502020204030204" pitchFamily="34" charset="0"/>
                <a:ea typeface="Calibri" panose="020F0502020204030204" pitchFamily="34" charset="0"/>
                <a:cs typeface="Calibri" panose="020F0502020204030204" pitchFamily="34" charset="0"/>
              </a:rPr>
              <a:t>Możliwość wliczenia rat leasingowych w koszty uzyskania przychodu (należy jednak pamiętać tutaj </a:t>
            </a:r>
            <a:br>
              <a:rPr lang="pl-PL" sz="2000" kern="100" dirty="0">
                <a:effectLst/>
                <a:latin typeface="Calibri" panose="020F0502020204030204" pitchFamily="34" charset="0"/>
                <a:ea typeface="Calibri" panose="020F0502020204030204" pitchFamily="34" charset="0"/>
                <a:cs typeface="Calibri" panose="020F0502020204030204" pitchFamily="34" charset="0"/>
              </a:rPr>
            </a:br>
            <a:r>
              <a:rPr lang="pl-PL" sz="2000" kern="100" dirty="0">
                <a:effectLst/>
                <a:latin typeface="Calibri" panose="020F0502020204030204" pitchFamily="34" charset="0"/>
                <a:ea typeface="Calibri" panose="020F0502020204030204" pitchFamily="34" charset="0"/>
                <a:cs typeface="Calibri" panose="020F0502020204030204" pitchFamily="34" charset="0"/>
              </a:rPr>
              <a:t>o limitach wynikających z ustawy o podatku dochodowym, 150.000 zł dla samochodów spalinowych                    i 225.000 zł dla samochodów elektrycznych).</a:t>
            </a:r>
          </a:p>
          <a:p>
            <a:pPr marL="285750" indent="-285750" algn="just">
              <a:lnSpc>
                <a:spcPct val="114000"/>
              </a:lnSpc>
              <a:spcBef>
                <a:spcPts val="600"/>
              </a:spcBef>
              <a:spcAft>
                <a:spcPts val="600"/>
              </a:spcAft>
              <a:buFont typeface="Wingdings" panose="05000000000000000000" pitchFamily="2" charset="2"/>
              <a:buChar char="ü"/>
            </a:pPr>
            <a:r>
              <a:rPr lang="pl-PL" sz="2000" kern="100" dirty="0">
                <a:latin typeface="Calibri" panose="020F0502020204030204" pitchFamily="34" charset="0"/>
                <a:ea typeface="Calibri" panose="020F0502020204030204" pitchFamily="34" charset="0"/>
                <a:cs typeface="Calibri" panose="020F0502020204030204" pitchFamily="34" charset="0"/>
              </a:rPr>
              <a:t>M</a:t>
            </a:r>
            <a:r>
              <a:rPr lang="pl-PL" sz="2000" kern="100" dirty="0">
                <a:effectLst/>
                <a:latin typeface="Calibri" panose="020F0502020204030204" pitchFamily="34" charset="0"/>
                <a:ea typeface="Calibri" panose="020F0502020204030204" pitchFamily="34" charset="0"/>
                <a:cs typeface="Calibri" panose="020F0502020204030204" pitchFamily="34" charset="0"/>
              </a:rPr>
              <a:t>ożliwość odliczenia 100 % lub 50 % podatku VAT, w zależności od sposobu użytkowania samochodu.</a:t>
            </a:r>
            <a:endParaRPr lang="pl-PL"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66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3EFC63A4-4973-E108-0ABA-75C2594B6FB9}"/>
            </a:ext>
          </a:extLst>
        </p:cNvPr>
        <p:cNvGrpSpPr/>
        <p:nvPr/>
      </p:nvGrpSpPr>
      <p:grpSpPr>
        <a:xfrm>
          <a:off x="0" y="0"/>
          <a:ext cx="0" cy="0"/>
          <a:chOff x="0" y="0"/>
          <a:chExt cx="0" cy="0"/>
        </a:xfrm>
      </p:grpSpPr>
      <p:grpSp>
        <p:nvGrpSpPr>
          <p:cNvPr id="27" name="Grupa 26">
            <a:extLst>
              <a:ext uri="{FF2B5EF4-FFF2-40B4-BE49-F238E27FC236}">
                <a16:creationId xmlns:a16="http://schemas.microsoft.com/office/drawing/2014/main" id="{DA7B6A40-917B-75EC-42EA-1866F62A1399}"/>
              </a:ext>
            </a:extLst>
          </p:cNvPr>
          <p:cNvGrpSpPr/>
          <p:nvPr/>
        </p:nvGrpSpPr>
        <p:grpSpPr>
          <a:xfrm>
            <a:off x="2382010" y="0"/>
            <a:ext cx="9025439" cy="1075019"/>
            <a:chOff x="383932" y="266023"/>
            <a:chExt cx="9025439" cy="1075019"/>
          </a:xfrm>
        </p:grpSpPr>
        <p:sp>
          <p:nvSpPr>
            <p:cNvPr id="29" name="pole tekstowe 28">
              <a:extLst>
                <a:ext uri="{FF2B5EF4-FFF2-40B4-BE49-F238E27FC236}">
                  <a16:creationId xmlns:a16="http://schemas.microsoft.com/office/drawing/2014/main" id="{8763CB5F-2547-2EDA-699F-797460A049E1}"/>
                </a:ext>
              </a:extLst>
            </p:cNvPr>
            <p:cNvSpPr txBox="1"/>
            <p:nvPr/>
          </p:nvSpPr>
          <p:spPr>
            <a:xfrm>
              <a:off x="613018" y="266023"/>
              <a:ext cx="8796353" cy="588366"/>
            </a:xfrm>
            <a:prstGeom prst="rect">
              <a:avLst/>
            </a:prstGeom>
            <a:noFill/>
          </p:spPr>
          <p:txBody>
            <a:bodyPr wrap="square" rtlCol="0">
              <a:spAutoFit/>
            </a:bodyPr>
            <a:lstStyle/>
            <a:p>
              <a:pPr>
                <a:lnSpc>
                  <a:spcPts val="4500"/>
                </a:lnSpc>
              </a:pPr>
              <a:endParaRPr lang="pl-PL" sz="2000" b="1" cap="all" dirty="0">
                <a:solidFill>
                  <a:srgbClr val="1F1D1E"/>
                </a:solidFill>
                <a:latin typeface="Roboto Condensed" panose="02000000000000000000" pitchFamily="2" charset="0"/>
                <a:ea typeface="Roboto Condensed" panose="02000000000000000000" pitchFamily="2" charset="0"/>
              </a:endParaRPr>
            </a:p>
          </p:txBody>
        </p:sp>
        <p:sp>
          <p:nvSpPr>
            <p:cNvPr id="30" name="Prostokąt 29">
              <a:extLst>
                <a:ext uri="{FF2B5EF4-FFF2-40B4-BE49-F238E27FC236}">
                  <a16:creationId xmlns:a16="http://schemas.microsoft.com/office/drawing/2014/main" id="{D2BE04AE-A8EE-EE4A-19B0-9FED2E3334C8}"/>
                </a:ext>
              </a:extLst>
            </p:cNvPr>
            <p:cNvSpPr/>
            <p:nvPr/>
          </p:nvSpPr>
          <p:spPr>
            <a:xfrm>
              <a:off x="383932" y="484088"/>
              <a:ext cx="79480" cy="856954"/>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1" name="Obraz 30">
              <a:extLst>
                <a:ext uri="{FF2B5EF4-FFF2-40B4-BE49-F238E27FC236}">
                  <a16:creationId xmlns:a16="http://schemas.microsoft.com/office/drawing/2014/main" id="{12A593D9-4CD8-40F8-E908-B90AFF70C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4" name="Symbol zastępczy zawartości 3">
            <a:extLst>
              <a:ext uri="{FF2B5EF4-FFF2-40B4-BE49-F238E27FC236}">
                <a16:creationId xmlns:a16="http://schemas.microsoft.com/office/drawing/2014/main" id="{5AF6F8FE-0254-6FD8-EDE9-FB0D392794C9}"/>
              </a:ext>
            </a:extLst>
          </p:cNvPr>
          <p:cNvSpPr>
            <a:spLocks noGrp="1"/>
          </p:cNvSpPr>
          <p:nvPr>
            <p:ph idx="1"/>
          </p:nvPr>
        </p:nvSpPr>
        <p:spPr>
          <a:xfrm>
            <a:off x="1204514" y="1215212"/>
            <a:ext cx="10150217" cy="481507"/>
          </a:xfrm>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marL="0" lvl="0" indent="0" algn="just">
              <a:lnSpc>
                <a:spcPct val="120000"/>
              </a:lnSpc>
              <a:spcBef>
                <a:spcPts val="0"/>
              </a:spcBef>
              <a:buClr>
                <a:srgbClr val="0F7EC2"/>
              </a:buClr>
              <a:buSzPct val="114000"/>
              <a:buNone/>
            </a:pPr>
            <a:r>
              <a:rPr lang="pl-PL" sz="2200" b="1" dirty="0">
                <a:latin typeface="Roboto Condensed" panose="020B0604020202020204" charset="0"/>
                <a:ea typeface="Roboto Condensed" panose="020B0604020202020204" charset="0"/>
              </a:rPr>
              <a:t>O czym należy pamiętać decydując się na leasing samochodu</a:t>
            </a:r>
          </a:p>
        </p:txBody>
      </p:sp>
      <p:sp>
        <p:nvSpPr>
          <p:cNvPr id="6" name="pole tekstowe 5">
            <a:extLst>
              <a:ext uri="{FF2B5EF4-FFF2-40B4-BE49-F238E27FC236}">
                <a16:creationId xmlns:a16="http://schemas.microsoft.com/office/drawing/2014/main" id="{9C849BB2-3857-0326-D2B8-18B3AAE82FD8}"/>
              </a:ext>
            </a:extLst>
          </p:cNvPr>
          <p:cNvSpPr txBox="1"/>
          <p:nvPr/>
        </p:nvSpPr>
        <p:spPr>
          <a:xfrm>
            <a:off x="1244254" y="2108340"/>
            <a:ext cx="10163195" cy="4019690"/>
          </a:xfrm>
          <a:prstGeom prst="rect">
            <a:avLst/>
          </a:prstGeom>
          <a:noFill/>
        </p:spPr>
        <p:txBody>
          <a:bodyPr wrap="square">
            <a:spAutoFit/>
          </a:bodyPr>
          <a:lstStyle/>
          <a:p>
            <a:pPr indent="449580" algn="just">
              <a:lnSpc>
                <a:spcPct val="150000"/>
              </a:lnSpc>
            </a:pPr>
            <a:r>
              <a:rPr lang="pl-PL" sz="2200" kern="100" dirty="0">
                <a:effectLst/>
                <a:latin typeface="Calibri" panose="020F0502020204030204" pitchFamily="34" charset="0"/>
                <a:ea typeface="Calibri" panose="020F0502020204030204" pitchFamily="34" charset="0"/>
                <a:cs typeface="Times New Roman" panose="02020603050405020304" pitchFamily="18" charset="0"/>
              </a:rPr>
              <a:t>Wskazując na powyższe korzyści płynące z leasingu, należy jednak pamiętać,                        że </a:t>
            </a:r>
            <a:r>
              <a:rPr lang="pl-PL" sz="2200" kern="100" dirty="0">
                <a:effectLst/>
                <a:latin typeface="Calibri" panose="020F0502020204030204" pitchFamily="34" charset="0"/>
                <a:ea typeface="Calibri" panose="020F0502020204030204" pitchFamily="34" charset="0"/>
                <a:cs typeface="Calibri" panose="020F0502020204030204" pitchFamily="34" charset="0"/>
              </a:rPr>
              <a:t>właścicielem leasingowanego pojazdu – przez cały okres trwania umowy leasingu (zarówno w przypadku leasingu operacyjnego, </a:t>
            </a:r>
            <a:r>
              <a:rPr lang="pl-PL" sz="2200" kern="100" dirty="0">
                <a:latin typeface="Calibri" panose="020F0502020204030204" pitchFamily="34" charset="0"/>
                <a:ea typeface="Calibri" panose="020F0502020204030204" pitchFamily="34" charset="0"/>
                <a:cs typeface="Calibri" panose="020F0502020204030204" pitchFamily="34" charset="0"/>
              </a:rPr>
              <a:t>ale także rzadziej</a:t>
            </a:r>
            <a:r>
              <a:rPr lang="pl-PL" sz="2200" kern="100" dirty="0">
                <a:effectLst/>
                <a:latin typeface="Calibri" panose="020F0502020204030204" pitchFamily="34" charset="0"/>
                <a:ea typeface="Calibri" panose="020F0502020204030204" pitchFamily="34" charset="0"/>
                <a:cs typeface="Calibri" panose="020F0502020204030204" pitchFamily="34" charset="0"/>
              </a:rPr>
              <a:t> wybieranego leasingu finansowego) – pozostaje firma leasingowa. W praktyce </a:t>
            </a:r>
            <a:r>
              <a:rPr lang="pl-PL" sz="2200" kern="100" dirty="0">
                <a:latin typeface="Calibri" panose="020F0502020204030204" pitchFamily="34" charset="0"/>
                <a:ea typeface="Calibri" panose="020F0502020204030204" pitchFamily="34" charset="0"/>
                <a:cs typeface="Calibri" panose="020F0502020204030204" pitchFamily="34" charset="0"/>
              </a:rPr>
              <a:t>będzie to miało</a:t>
            </a:r>
            <a:r>
              <a:rPr lang="pl-PL" sz="2200" kern="100" dirty="0">
                <a:effectLst/>
                <a:latin typeface="Calibri" panose="020F0502020204030204" pitchFamily="34" charset="0"/>
                <a:ea typeface="Calibri" panose="020F0502020204030204" pitchFamily="34" charset="0"/>
                <a:cs typeface="Calibri" panose="020F0502020204030204" pitchFamily="34" charset="0"/>
              </a:rPr>
              <a:t> </a:t>
            </a:r>
            <a:r>
              <a:rPr lang="pl-PL" sz="2200" kern="100" dirty="0">
                <a:latin typeface="Calibri" panose="020F0502020204030204" pitchFamily="34" charset="0"/>
                <a:ea typeface="Calibri" panose="020F0502020204030204" pitchFamily="34" charset="0"/>
                <a:cs typeface="Calibri" panose="020F0502020204030204" pitchFamily="34" charset="0"/>
              </a:rPr>
              <a:t>istotne</a:t>
            </a:r>
            <a:r>
              <a:rPr lang="pl-PL" sz="2200" kern="100" dirty="0">
                <a:effectLst/>
                <a:latin typeface="Calibri" panose="020F0502020204030204" pitchFamily="34" charset="0"/>
                <a:ea typeface="Calibri" panose="020F0502020204030204" pitchFamily="34" charset="0"/>
                <a:cs typeface="Calibri" panose="020F0502020204030204" pitchFamily="34" charset="0"/>
              </a:rPr>
              <a:t> przełożenie zarówno na kwestie związane z ubezpieczeniem przedmiotu leasingu,                     jak i zagadnienia związane z ew. likwidacją szkód komunikacyjnych w pojazdach, stanowiących przedmiot umów leasingu.</a:t>
            </a:r>
            <a:endParaRPr lang="pl-PL" sz="2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44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088E2-4356-34ED-D835-C2DF539499F7}"/>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76509743-31AD-1369-4B6F-FE4BC0B2D7A8}"/>
              </a:ext>
            </a:extLst>
          </p:cNvPr>
          <p:cNvGrpSpPr/>
          <p:nvPr/>
        </p:nvGrpSpPr>
        <p:grpSpPr>
          <a:xfrm>
            <a:off x="2251056" y="742338"/>
            <a:ext cx="1897275" cy="848721"/>
            <a:chOff x="7189852" y="1729947"/>
            <a:chExt cx="4267593" cy="1912254"/>
          </a:xfrm>
          <a:solidFill>
            <a:schemeClr val="bg1"/>
          </a:solidFill>
        </p:grpSpPr>
        <p:sp>
          <p:nvSpPr>
            <p:cNvPr id="7" name="Freeform 5">
              <a:extLst>
                <a:ext uri="{FF2B5EF4-FFF2-40B4-BE49-F238E27FC236}">
                  <a16:creationId xmlns:a16="http://schemas.microsoft.com/office/drawing/2014/main" id="{4D4CC8A1-0E00-363F-CCE1-D8AAF1CE5BEB}"/>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9" name="Freeform 6">
              <a:extLst>
                <a:ext uri="{FF2B5EF4-FFF2-40B4-BE49-F238E27FC236}">
                  <a16:creationId xmlns:a16="http://schemas.microsoft.com/office/drawing/2014/main" id="{3C37B8DC-A454-2A01-FA6B-DE926748D6BC}"/>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0" name="Freeform 7">
              <a:extLst>
                <a:ext uri="{FF2B5EF4-FFF2-40B4-BE49-F238E27FC236}">
                  <a16:creationId xmlns:a16="http://schemas.microsoft.com/office/drawing/2014/main" id="{EF925956-49B5-0813-8FD4-09408721DB0C}"/>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1" name="Freeform 8">
              <a:extLst>
                <a:ext uri="{FF2B5EF4-FFF2-40B4-BE49-F238E27FC236}">
                  <a16:creationId xmlns:a16="http://schemas.microsoft.com/office/drawing/2014/main" id="{7D6F6EF1-34FD-1103-3895-786E5C9EC48F}"/>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2" name="Freeform 9">
              <a:extLst>
                <a:ext uri="{FF2B5EF4-FFF2-40B4-BE49-F238E27FC236}">
                  <a16:creationId xmlns:a16="http://schemas.microsoft.com/office/drawing/2014/main" id="{6A5343AC-3F5D-C2CA-F935-F9F568255991}"/>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3" name="Freeform 10">
              <a:extLst>
                <a:ext uri="{FF2B5EF4-FFF2-40B4-BE49-F238E27FC236}">
                  <a16:creationId xmlns:a16="http://schemas.microsoft.com/office/drawing/2014/main" id="{46FFBD9E-11A0-993D-88F2-E52260D77FE3}"/>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4" name="Freeform 11">
              <a:extLst>
                <a:ext uri="{FF2B5EF4-FFF2-40B4-BE49-F238E27FC236}">
                  <a16:creationId xmlns:a16="http://schemas.microsoft.com/office/drawing/2014/main" id="{2A8D2C95-1B14-5B3B-A4FB-72CCF82CEB6C}"/>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5" name="Freeform 12">
              <a:extLst>
                <a:ext uri="{FF2B5EF4-FFF2-40B4-BE49-F238E27FC236}">
                  <a16:creationId xmlns:a16="http://schemas.microsoft.com/office/drawing/2014/main" id="{E6D081F3-C2C3-30F5-C883-970BB7FCB107}"/>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6" name="Freeform 13">
              <a:extLst>
                <a:ext uri="{FF2B5EF4-FFF2-40B4-BE49-F238E27FC236}">
                  <a16:creationId xmlns:a16="http://schemas.microsoft.com/office/drawing/2014/main" id="{CFAC53AA-B921-D305-90AF-06E21CF29D46}"/>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7" name="Freeform 14">
              <a:extLst>
                <a:ext uri="{FF2B5EF4-FFF2-40B4-BE49-F238E27FC236}">
                  <a16:creationId xmlns:a16="http://schemas.microsoft.com/office/drawing/2014/main" id="{3138156E-A882-5CD4-0E07-3A12666D6E93}"/>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8" name="Freeform 15">
              <a:extLst>
                <a:ext uri="{FF2B5EF4-FFF2-40B4-BE49-F238E27FC236}">
                  <a16:creationId xmlns:a16="http://schemas.microsoft.com/office/drawing/2014/main" id="{6AEEE222-CE6C-F187-0994-7310EA2509F2}"/>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19" name="Freeform 16">
              <a:extLst>
                <a:ext uri="{FF2B5EF4-FFF2-40B4-BE49-F238E27FC236}">
                  <a16:creationId xmlns:a16="http://schemas.microsoft.com/office/drawing/2014/main" id="{98BC6B8A-A77B-A61A-17E1-798E24D7306B}"/>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0" name="Freeform 17">
              <a:extLst>
                <a:ext uri="{FF2B5EF4-FFF2-40B4-BE49-F238E27FC236}">
                  <a16:creationId xmlns:a16="http://schemas.microsoft.com/office/drawing/2014/main" id="{283FB235-F67A-751B-A0AC-35DC090C589C}"/>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1" name="Freeform 18">
              <a:extLst>
                <a:ext uri="{FF2B5EF4-FFF2-40B4-BE49-F238E27FC236}">
                  <a16:creationId xmlns:a16="http://schemas.microsoft.com/office/drawing/2014/main" id="{114DE116-4E16-05B6-DAC6-673E60340E53}"/>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2" name="Freeform 19">
              <a:extLst>
                <a:ext uri="{FF2B5EF4-FFF2-40B4-BE49-F238E27FC236}">
                  <a16:creationId xmlns:a16="http://schemas.microsoft.com/office/drawing/2014/main" id="{DEFDEE0F-FA95-7E0A-B3DA-3B6B29D0BC2A}"/>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3" name="Freeform 20">
              <a:extLst>
                <a:ext uri="{FF2B5EF4-FFF2-40B4-BE49-F238E27FC236}">
                  <a16:creationId xmlns:a16="http://schemas.microsoft.com/office/drawing/2014/main" id="{8E266BAE-A079-8D66-B392-245BDA320CD4}"/>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4" name="Freeform 21">
              <a:extLst>
                <a:ext uri="{FF2B5EF4-FFF2-40B4-BE49-F238E27FC236}">
                  <a16:creationId xmlns:a16="http://schemas.microsoft.com/office/drawing/2014/main" id="{5EB672C6-9AA8-808D-4CE7-6D19A24315D5}"/>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5" name="Freeform 22">
              <a:extLst>
                <a:ext uri="{FF2B5EF4-FFF2-40B4-BE49-F238E27FC236}">
                  <a16:creationId xmlns:a16="http://schemas.microsoft.com/office/drawing/2014/main" id="{9C416995-6E77-831B-DE37-DBBCD0EF0F4A}"/>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6" name="Freeform 23">
              <a:extLst>
                <a:ext uri="{FF2B5EF4-FFF2-40B4-BE49-F238E27FC236}">
                  <a16:creationId xmlns:a16="http://schemas.microsoft.com/office/drawing/2014/main" id="{677A7F40-7976-A724-A76E-D756EFFE504A}"/>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7" name="Freeform 24">
              <a:extLst>
                <a:ext uri="{FF2B5EF4-FFF2-40B4-BE49-F238E27FC236}">
                  <a16:creationId xmlns:a16="http://schemas.microsoft.com/office/drawing/2014/main" id="{BDFBB898-EA43-596C-CECE-E37236ECF11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8" name="Freeform 25">
              <a:extLst>
                <a:ext uri="{FF2B5EF4-FFF2-40B4-BE49-F238E27FC236}">
                  <a16:creationId xmlns:a16="http://schemas.microsoft.com/office/drawing/2014/main" id="{E4F80053-3D4E-0DDF-4826-AFECFB6FF270}"/>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29" name="Freeform 26">
              <a:extLst>
                <a:ext uri="{FF2B5EF4-FFF2-40B4-BE49-F238E27FC236}">
                  <a16:creationId xmlns:a16="http://schemas.microsoft.com/office/drawing/2014/main" id="{BEE43E8C-D699-3AA5-598A-B5F12B9BDC21}"/>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0" name="Freeform 27">
              <a:extLst>
                <a:ext uri="{FF2B5EF4-FFF2-40B4-BE49-F238E27FC236}">
                  <a16:creationId xmlns:a16="http://schemas.microsoft.com/office/drawing/2014/main" id="{C573613B-6D14-9978-5FD6-70861C14254E}"/>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1" name="Freeform 28">
              <a:extLst>
                <a:ext uri="{FF2B5EF4-FFF2-40B4-BE49-F238E27FC236}">
                  <a16:creationId xmlns:a16="http://schemas.microsoft.com/office/drawing/2014/main" id="{2C9F2F7E-C7BC-D703-6A25-ACB57A0782EE}"/>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2" name="Freeform 29">
              <a:extLst>
                <a:ext uri="{FF2B5EF4-FFF2-40B4-BE49-F238E27FC236}">
                  <a16:creationId xmlns:a16="http://schemas.microsoft.com/office/drawing/2014/main" id="{575CB65C-0458-309E-1F98-F19A9C4B2763}"/>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3" name="Freeform 30">
              <a:extLst>
                <a:ext uri="{FF2B5EF4-FFF2-40B4-BE49-F238E27FC236}">
                  <a16:creationId xmlns:a16="http://schemas.microsoft.com/office/drawing/2014/main" id="{AC2C118C-8991-4488-6B01-AFC511FC61CB}"/>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4" name="Freeform 31">
              <a:extLst>
                <a:ext uri="{FF2B5EF4-FFF2-40B4-BE49-F238E27FC236}">
                  <a16:creationId xmlns:a16="http://schemas.microsoft.com/office/drawing/2014/main" id="{F0C65999-1554-A6B7-44E8-BEC6BB9714B2}"/>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5" name="Freeform 32">
              <a:extLst>
                <a:ext uri="{FF2B5EF4-FFF2-40B4-BE49-F238E27FC236}">
                  <a16:creationId xmlns:a16="http://schemas.microsoft.com/office/drawing/2014/main" id="{B85342EA-DEE7-E980-F931-D9CED1E6282E}"/>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6" name="Freeform 33">
              <a:extLst>
                <a:ext uri="{FF2B5EF4-FFF2-40B4-BE49-F238E27FC236}">
                  <a16:creationId xmlns:a16="http://schemas.microsoft.com/office/drawing/2014/main" id="{3B22541D-D2A6-7FB2-54AB-3BA1A5D103C2}"/>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7" name="Freeform 34">
              <a:extLst>
                <a:ext uri="{FF2B5EF4-FFF2-40B4-BE49-F238E27FC236}">
                  <a16:creationId xmlns:a16="http://schemas.microsoft.com/office/drawing/2014/main" id="{DD3C3DEB-6F37-3413-AB91-2526D513D21A}"/>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8" name="Freeform 35">
              <a:extLst>
                <a:ext uri="{FF2B5EF4-FFF2-40B4-BE49-F238E27FC236}">
                  <a16:creationId xmlns:a16="http://schemas.microsoft.com/office/drawing/2014/main" id="{197BFC0A-7AF2-03E3-FDF5-6E557886AB4D}"/>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sp>
          <p:nvSpPr>
            <p:cNvPr id="39" name="Freeform 36">
              <a:extLst>
                <a:ext uri="{FF2B5EF4-FFF2-40B4-BE49-F238E27FC236}">
                  <a16:creationId xmlns:a16="http://schemas.microsoft.com/office/drawing/2014/main" id="{EE06D810-3BF2-6CCF-D7AA-7F5D9C8B3974}"/>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defTabSz="274366"/>
              <a:endParaRPr lang="pl-PL" sz="628" dirty="0">
                <a:solidFill>
                  <a:prstClr val="black"/>
                </a:solidFill>
              </a:endParaRPr>
            </a:p>
          </p:txBody>
        </p:sp>
      </p:grpSp>
      <p:sp>
        <p:nvSpPr>
          <p:cNvPr id="41" name="pole tekstowe 40">
            <a:extLst>
              <a:ext uri="{FF2B5EF4-FFF2-40B4-BE49-F238E27FC236}">
                <a16:creationId xmlns:a16="http://schemas.microsoft.com/office/drawing/2014/main" id="{6D8AAD66-FC56-9C9C-EC69-9B4CDD995FB1}"/>
              </a:ext>
            </a:extLst>
          </p:cNvPr>
          <p:cNvSpPr txBox="1"/>
          <p:nvPr/>
        </p:nvSpPr>
        <p:spPr>
          <a:xfrm>
            <a:off x="5019040" y="2326640"/>
            <a:ext cx="6725920" cy="1754326"/>
          </a:xfrm>
          <a:prstGeom prst="rect">
            <a:avLst/>
          </a:prstGeom>
          <a:noFill/>
        </p:spPr>
        <p:txBody>
          <a:bodyPr wrap="square" rtlCol="0">
            <a:spAutoFit/>
          </a:bodyPr>
          <a:lstStyle/>
          <a:p>
            <a:r>
              <a:rPr lang="pl-PL" sz="3600" b="1" cap="all" dirty="0">
                <a:solidFill>
                  <a:prstClr val="black"/>
                </a:solidFill>
                <a:latin typeface="Roboto Condensed" panose="02000000000000000000" pitchFamily="2" charset="0"/>
                <a:ea typeface="Roboto Condensed" panose="02000000000000000000" pitchFamily="2" charset="0"/>
              </a:rPr>
              <a:t>2. Ubezpieczenie samochodu stanowiącego przedmiot umowy leasingu </a:t>
            </a:r>
            <a:endParaRPr lang="pl-PL" sz="3600" b="1" dirty="0">
              <a:solidFill>
                <a:prstClr val="black"/>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721046121"/>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12829</TotalTime>
  <Words>4114</Words>
  <Application>Microsoft Office PowerPoint</Application>
  <PresentationFormat>Panoramiczny</PresentationFormat>
  <Paragraphs>183</Paragraphs>
  <Slides>32</Slides>
  <Notes>29</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32</vt:i4>
      </vt:variant>
    </vt:vector>
  </HeadingPairs>
  <TitlesOfParts>
    <vt:vector size="45" baseType="lpstr">
      <vt:lpstr>Roboto Condensed Light</vt:lpstr>
      <vt:lpstr>Courier New</vt:lpstr>
      <vt:lpstr>Roboto regular</vt:lpstr>
      <vt:lpstr>Calibri Light</vt:lpstr>
      <vt:lpstr>Wingdings</vt:lpstr>
      <vt:lpstr>Arial</vt:lpstr>
      <vt:lpstr>Roboto Condensed</vt:lpstr>
      <vt:lpstr>Calibri</vt:lpstr>
      <vt:lpstr>Times New Roman</vt:lpstr>
      <vt:lpstr>Roboto</vt:lpstr>
      <vt:lpstr>Motyw pakietu Office</vt:lpstr>
      <vt:lpstr>1_Motyw pakietu Office</vt:lpstr>
      <vt:lpstr>2_Motyw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Kinga</dc:creator>
  <cp:lastModifiedBy>Ada Jurczak-Łowkis</cp:lastModifiedBy>
  <cp:revision>779</cp:revision>
  <cp:lastPrinted>2019-05-27T15:40:01Z</cp:lastPrinted>
  <dcterms:created xsi:type="dcterms:W3CDTF">2016-09-21T13:32:33Z</dcterms:created>
  <dcterms:modified xsi:type="dcterms:W3CDTF">2025-04-16T07:17:54Z</dcterms:modified>
</cp:coreProperties>
</file>